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4" r:id="rId1"/>
  </p:sldMasterIdLst>
  <p:notesMasterIdLst>
    <p:notesMasterId r:id="rId15"/>
  </p:notesMasterIdLst>
  <p:handoutMasterIdLst>
    <p:handoutMasterId r:id="rId16"/>
  </p:handoutMasterIdLst>
  <p:sldIdLst>
    <p:sldId id="256" r:id="rId2"/>
    <p:sldId id="339" r:id="rId3"/>
    <p:sldId id="573" r:id="rId4"/>
    <p:sldId id="306" r:id="rId5"/>
    <p:sldId id="307" r:id="rId6"/>
    <p:sldId id="341" r:id="rId7"/>
    <p:sldId id="427" r:id="rId8"/>
    <p:sldId id="544" r:id="rId9"/>
    <p:sldId id="594" r:id="rId10"/>
    <p:sldId id="595" r:id="rId11"/>
    <p:sldId id="362" r:id="rId12"/>
    <p:sldId id="453" r:id="rId13"/>
    <p:sldId id="543" r:id="rId14"/>
  </p:sldIdLst>
  <p:sldSz cx="9144000" cy="5143500" type="screen16x9"/>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 Fawcett" initials="" lastIdx="2" clrIdx="0"/>
  <p:cmAuthor id="1" name="John Mildinhall" initials="" lastIdx="1" clrIdx="1"/>
  <p:cmAuthor id="2" name="Gianfranco Cecconi" initials="" lastIdx="1" clrIdx="2"/>
  <p:cmAuthor id="3" name="Tzur, Amit (UK - London)" initials="TA(-L" lastIdx="3" clrIdx="3">
    <p:extLst>
      <p:ext uri="{19B8F6BF-5375-455C-9EA6-DF929625EA0E}">
        <p15:presenceInfo xmlns:p15="http://schemas.microsoft.com/office/powerpoint/2012/main" userId="Tzur, Amit (UK - Lond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853"/>
    <a:srgbClr val="9FA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A39FBC-E835-459F-8990-6D3157B42D8A}">
  <a:tblStyle styleId="{17A39FBC-E835-459F-8990-6D3157B42D8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AE9"/>
          </a:solidFill>
        </a:fill>
      </a:tcStyle>
    </a:wholeTbl>
    <a:band1H>
      <a:tcTxStyle/>
      <a:tcStyle>
        <a:tcBdr/>
        <a:fill>
          <a:solidFill>
            <a:srgbClr val="CAD2CF"/>
          </a:solidFill>
        </a:fill>
      </a:tcStyle>
    </a:band1H>
    <a:band2H>
      <a:tcTxStyle/>
      <a:tcStyle>
        <a:tcBdr/>
      </a:tcStyle>
    </a:band2H>
    <a:band1V>
      <a:tcTxStyle/>
      <a:tcStyle>
        <a:tcBdr/>
        <a:fill>
          <a:solidFill>
            <a:srgbClr val="CAD2C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93997" autoAdjust="0"/>
  </p:normalViewPr>
  <p:slideViewPr>
    <p:cSldViewPr snapToGrid="0" showGuides="1">
      <p:cViewPr varScale="1">
        <p:scale>
          <a:sx n="118" d="100"/>
          <a:sy n="118" d="100"/>
        </p:scale>
        <p:origin x="84" y="336"/>
      </p:cViewPr>
      <p:guideLst>
        <p:guide orient="horz" pos="1620"/>
        <p:guide pos="2880"/>
      </p:guideLst>
    </p:cSldViewPr>
  </p:slideViewPr>
  <p:notesTextViewPr>
    <p:cViewPr>
      <p:scale>
        <a:sx n="1" d="1"/>
        <a:sy n="1" d="1"/>
      </p:scale>
      <p:origin x="0" y="0"/>
    </p:cViewPr>
  </p:notesTextViewPr>
  <p:sorterViewPr>
    <p:cViewPr>
      <p:scale>
        <a:sx n="75" d="100"/>
        <a:sy n="75" d="100"/>
      </p:scale>
      <p:origin x="0" y="-3460"/>
    </p:cViewPr>
  </p:sorterViewPr>
  <p:notesViewPr>
    <p:cSldViewPr snapToGrid="0">
      <p:cViewPr varScale="1">
        <p:scale>
          <a:sx n="49" d="100"/>
          <a:sy n="49" d="100"/>
        </p:scale>
        <p:origin x="274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32" tIns="45715" rIns="91432" bIns="45715"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967"/>
          </a:xfrm>
          <a:prstGeom prst="rect">
            <a:avLst/>
          </a:prstGeom>
        </p:spPr>
        <p:txBody>
          <a:bodyPr vert="horz" lIns="91432" tIns="45715" rIns="91432" bIns="45715" rtlCol="0"/>
          <a:lstStyle>
            <a:lvl1pPr algn="r">
              <a:defRPr sz="1200"/>
            </a:lvl1pPr>
          </a:lstStyle>
          <a:p>
            <a:fld id="{6ED5B959-4602-48FC-92C8-219FB2863BA0}" type="datetimeFigureOut">
              <a:rPr lang="en-GB" smtClean="0"/>
              <a:t>05/06/2018</a:t>
            </a:fld>
            <a:endParaRPr lang="en-GB"/>
          </a:p>
        </p:txBody>
      </p:sp>
      <p:sp>
        <p:nvSpPr>
          <p:cNvPr id="4" name="Footer Placeholder 3"/>
          <p:cNvSpPr>
            <a:spLocks noGrp="1"/>
          </p:cNvSpPr>
          <p:nvPr>
            <p:ph type="ftr" sz="quarter" idx="2"/>
          </p:nvPr>
        </p:nvSpPr>
        <p:spPr>
          <a:xfrm>
            <a:off x="0" y="9431259"/>
            <a:ext cx="2946400" cy="496967"/>
          </a:xfrm>
          <a:prstGeom prst="rect">
            <a:avLst/>
          </a:prstGeom>
        </p:spPr>
        <p:txBody>
          <a:bodyPr vert="horz" lIns="91432" tIns="45715" rIns="91432"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31259"/>
            <a:ext cx="2946400" cy="496967"/>
          </a:xfrm>
          <a:prstGeom prst="rect">
            <a:avLst/>
          </a:prstGeom>
        </p:spPr>
        <p:txBody>
          <a:bodyPr vert="horz" lIns="91432" tIns="45715" rIns="91432" bIns="45715" rtlCol="0" anchor="b"/>
          <a:lstStyle>
            <a:lvl1pPr algn="r">
              <a:defRPr sz="1200"/>
            </a:lvl1pPr>
          </a:lstStyle>
          <a:p>
            <a:fld id="{994921CD-40B1-429D-AB40-702969CC74C8}" type="slidenum">
              <a:rPr lang="en-GB" smtClean="0"/>
              <a:t>‹#›</a:t>
            </a:fld>
            <a:endParaRPr lang="en-GB"/>
          </a:p>
        </p:txBody>
      </p:sp>
    </p:spTree>
    <p:extLst>
      <p:ext uri="{BB962C8B-B14F-4D97-AF65-F5344CB8AC3E}">
        <p14:creationId xmlns:p14="http://schemas.microsoft.com/office/powerpoint/2010/main" val="31324138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4" y="1"/>
            <a:ext cx="2945659" cy="498136"/>
          </a:xfrm>
          <a:prstGeom prst="rect">
            <a:avLst/>
          </a:prstGeom>
          <a:noFill/>
          <a:ln>
            <a:noFill/>
          </a:ln>
        </p:spPr>
        <p:txBody>
          <a:bodyPr spcFirstLastPara="1" wrap="square" lIns="91416" tIns="91416" rIns="91416" bIns="91416"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7" y="1"/>
            <a:ext cx="2945659" cy="498136"/>
          </a:xfrm>
          <a:prstGeom prst="rect">
            <a:avLst/>
          </a:prstGeom>
          <a:noFill/>
          <a:ln>
            <a:noFill/>
          </a:ln>
        </p:spPr>
        <p:txBody>
          <a:bodyPr spcFirstLastPara="1" wrap="square" lIns="91416" tIns="91416" rIns="91416" bIns="91416"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8" y="4777959"/>
            <a:ext cx="5438140" cy="3909239"/>
          </a:xfrm>
          <a:prstGeom prst="rect">
            <a:avLst/>
          </a:prstGeom>
          <a:noFill/>
          <a:ln>
            <a:noFill/>
          </a:ln>
        </p:spPr>
        <p:txBody>
          <a:bodyPr spcFirstLastPara="1" wrap="square" lIns="91416" tIns="91416" rIns="91416" bIns="91416"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4" y="9430093"/>
            <a:ext cx="2945659" cy="498135"/>
          </a:xfrm>
          <a:prstGeom prst="rect">
            <a:avLst/>
          </a:prstGeom>
          <a:noFill/>
          <a:ln>
            <a:noFill/>
          </a:ln>
        </p:spPr>
        <p:txBody>
          <a:bodyPr spcFirstLastPara="1" wrap="square" lIns="91416" tIns="91416" rIns="91416" bIns="91416"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7" y="9430093"/>
            <a:ext cx="2945659" cy="498135"/>
          </a:xfrm>
          <a:prstGeom prst="rect">
            <a:avLst/>
          </a:prstGeom>
          <a:noFill/>
          <a:ln>
            <a:noFill/>
          </a:ln>
        </p:spPr>
        <p:txBody>
          <a:bodyPr spcFirstLastPara="1" wrap="square" lIns="91416" tIns="45696" rIns="91416" bIns="45696" anchor="b" anchorCtr="0">
            <a:noAutofit/>
          </a:bodyPr>
          <a:lstStyle/>
          <a:p>
            <a:pPr algn="r"/>
            <a:fld id="{00000000-1234-1234-1234-123412341234}" type="slidenum">
              <a:rPr lang="en-GB" sz="1200" smtClean="0">
                <a:solidFill>
                  <a:schemeClr val="dk1"/>
                </a:solidFill>
                <a:latin typeface="Calibri"/>
                <a:ea typeface="Calibri"/>
                <a:cs typeface="Calibri"/>
                <a:sym typeface="Calibri"/>
              </a:rPr>
              <a:pPr algn="r"/>
              <a:t>‹#›</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9956958"/>
      </p:ext>
    </p:extLst>
  </p:cSld>
  <p:clrMap bg1="lt1" tx1="dk1" bg2="dk2" tx2="lt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79769" y="4777959"/>
            <a:ext cx="5438100" cy="3909325"/>
          </a:xfrm>
          <a:prstGeom prst="rect">
            <a:avLst/>
          </a:prstGeom>
        </p:spPr>
        <p:txBody>
          <a:bodyPr spcFirstLastPara="1" wrap="square" lIns="91416" tIns="91416" rIns="91416" bIns="91416" anchor="t" anchorCtr="0">
            <a:noAutofit/>
          </a:bodyPr>
          <a:lstStyle/>
          <a:p>
            <a:pPr marL="0" indent="0"/>
            <a:endParaRPr/>
          </a:p>
        </p:txBody>
      </p:sp>
      <p:sp>
        <p:nvSpPr>
          <p:cNvPr id="256" name="Shape 256"/>
          <p:cNvSpPr txBox="1">
            <a:spLocks noGrp="1"/>
          </p:cNvSpPr>
          <p:nvPr>
            <p:ph type="sldNum" idx="12"/>
          </p:nvPr>
        </p:nvSpPr>
        <p:spPr>
          <a:xfrm>
            <a:off x="3850445" y="9430091"/>
            <a:ext cx="2945700" cy="498080"/>
          </a:xfrm>
          <a:prstGeom prst="rect">
            <a:avLst/>
          </a:prstGeom>
        </p:spPr>
        <p:txBody>
          <a:bodyPr spcFirstLastPara="1" wrap="square" lIns="91416" tIns="45696" rIns="91416" bIns="45696" anchor="b" anchorCtr="0">
            <a:noAutofit/>
          </a:bodyPr>
          <a:lstStyle/>
          <a:p>
            <a:pPr>
              <a:buClr>
                <a:srgbClr val="000000"/>
              </a:buClr>
            </a:pPr>
            <a:fld id="{00000000-1234-1234-1234-123412341234}" type="slidenum">
              <a:rPr lang="en-GB"/>
              <a:pPr>
                <a:buClr>
                  <a:srgbClr val="000000"/>
                </a:buClr>
              </a:pPr>
              <a:t>1</a:t>
            </a:fld>
            <a:endParaRPr/>
          </a:p>
        </p:txBody>
      </p:sp>
      <p:sp>
        <p:nvSpPr>
          <p:cNvPr id="2" name="Footer Placeholder 1"/>
          <p:cNvSpPr>
            <a:spLocks noGrp="1"/>
          </p:cNvSpPr>
          <p:nvPr>
            <p:ph type="ftr" idx="13"/>
          </p:nvPr>
        </p:nvSpPr>
        <p:spPr/>
        <p:txBody>
          <a:bodyPr/>
          <a:lstStyle/>
          <a:p>
            <a:endParaRPr lang="en-GB"/>
          </a:p>
        </p:txBody>
      </p:sp>
    </p:spTree>
    <p:extLst>
      <p:ext uri="{BB962C8B-B14F-4D97-AF65-F5344CB8AC3E}">
        <p14:creationId xmlns:p14="http://schemas.microsoft.com/office/powerpoint/2010/main" val="308399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679768" y="4778722"/>
            <a:ext cx="5438100" cy="39099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349" name="Shape 349"/>
          <p:cNvSpPr txBox="1">
            <a:spLocks noGrp="1"/>
          </p:cNvSpPr>
          <p:nvPr>
            <p:ph type="sldNum" idx="12"/>
          </p:nvPr>
        </p:nvSpPr>
        <p:spPr>
          <a:xfrm>
            <a:off x="3850445" y="9431598"/>
            <a:ext cx="2945700" cy="4981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34308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Shape 1073"/>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4" name="Shape 1074"/>
          <p:cNvSpPr txBox="1">
            <a:spLocks noGrp="1"/>
          </p:cNvSpPr>
          <p:nvPr>
            <p:ph type="body" idx="1"/>
          </p:nvPr>
        </p:nvSpPr>
        <p:spPr>
          <a:xfrm>
            <a:off x="679769" y="4778722"/>
            <a:ext cx="5438100" cy="3909950"/>
          </a:xfrm>
          <a:prstGeom prst="rect">
            <a:avLst/>
          </a:prstGeom>
          <a:noFill/>
          <a:ln>
            <a:noFill/>
          </a:ln>
        </p:spPr>
        <p:txBody>
          <a:bodyPr spcFirstLastPara="1" wrap="square" lIns="91416" tIns="45696" rIns="91416" bIns="45696" anchor="t" anchorCtr="0">
            <a:noAutofit/>
          </a:bodyPr>
          <a:lstStyle/>
          <a:p>
            <a:pPr marL="0" indent="0">
              <a:buClr>
                <a:schemeClr val="dk1"/>
              </a:buClr>
            </a:pPr>
            <a:endParaRPr/>
          </a:p>
        </p:txBody>
      </p:sp>
      <p:sp>
        <p:nvSpPr>
          <p:cNvPr id="1075" name="Shape 1075"/>
          <p:cNvSpPr txBox="1">
            <a:spLocks noGrp="1"/>
          </p:cNvSpPr>
          <p:nvPr>
            <p:ph type="sldNum" idx="12"/>
          </p:nvPr>
        </p:nvSpPr>
        <p:spPr>
          <a:xfrm>
            <a:off x="3850445" y="9431598"/>
            <a:ext cx="2945700" cy="498160"/>
          </a:xfrm>
          <a:prstGeom prst="rect">
            <a:avLst/>
          </a:prstGeom>
          <a:noFill/>
          <a:ln>
            <a:noFill/>
          </a:ln>
        </p:spPr>
        <p:txBody>
          <a:bodyPr spcFirstLastPara="1" wrap="square" lIns="91416" tIns="45696" rIns="91416" bIns="45696" anchor="b" anchorCtr="0">
            <a:noAutofit/>
          </a:bodyPr>
          <a:lstStyle/>
          <a:p>
            <a:pPr algn="r">
              <a:buClr>
                <a:schemeClr val="dk1"/>
              </a:buClr>
              <a:buSzPts val="1200"/>
            </a:pPr>
            <a:fld id="{00000000-1234-1234-1234-123412341234}" type="slidenum">
              <a:rPr lang="en-GB" sz="1200">
                <a:solidFill>
                  <a:schemeClr val="dk1"/>
                </a:solidFill>
                <a:latin typeface="Calibri"/>
                <a:ea typeface="Calibri"/>
                <a:cs typeface="Calibri"/>
                <a:sym typeface="Calibri"/>
              </a:rPr>
              <a:pPr algn="r">
                <a:buClr>
                  <a:schemeClr val="dk1"/>
                </a:buClr>
                <a:buSzPts val="1200"/>
              </a:pPr>
              <a:t>11</a:t>
            </a:fld>
            <a:endParaRPr sz="1200">
              <a:solidFill>
                <a:schemeClr val="dk1"/>
              </a:solidFill>
              <a:latin typeface="Calibri"/>
              <a:ea typeface="Calibri"/>
              <a:cs typeface="Calibri"/>
              <a:sym typeface="Calibri"/>
            </a:endParaRPr>
          </a:p>
        </p:txBody>
      </p:sp>
      <p:sp>
        <p:nvSpPr>
          <p:cNvPr id="2" name="Footer Placeholder 1"/>
          <p:cNvSpPr>
            <a:spLocks noGrp="1"/>
          </p:cNvSpPr>
          <p:nvPr>
            <p:ph type="ftr" idx="13"/>
          </p:nvPr>
        </p:nvSpPr>
        <p:spPr/>
        <p:txBody>
          <a:bodyPr/>
          <a:lstStyle/>
          <a:p>
            <a:endParaRPr lang="en-GB"/>
          </a:p>
        </p:txBody>
      </p:sp>
    </p:spTree>
    <p:extLst>
      <p:ext uri="{BB962C8B-B14F-4D97-AF65-F5344CB8AC3E}">
        <p14:creationId xmlns:p14="http://schemas.microsoft.com/office/powerpoint/2010/main" val="1707039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Shape 1323"/>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4" name="Shape 1324"/>
          <p:cNvSpPr txBox="1">
            <a:spLocks noGrp="1"/>
          </p:cNvSpPr>
          <p:nvPr>
            <p:ph type="body" idx="1"/>
          </p:nvPr>
        </p:nvSpPr>
        <p:spPr>
          <a:xfrm>
            <a:off x="679769" y="4778722"/>
            <a:ext cx="5438100" cy="3909950"/>
          </a:xfrm>
          <a:prstGeom prst="rect">
            <a:avLst/>
          </a:prstGeom>
          <a:noFill/>
          <a:ln>
            <a:noFill/>
          </a:ln>
        </p:spPr>
        <p:txBody>
          <a:bodyPr spcFirstLastPara="1" wrap="square" lIns="91416" tIns="91416" rIns="91416" bIns="91416" anchor="t" anchorCtr="0">
            <a:noAutofit/>
          </a:bodyPr>
          <a:lstStyle/>
          <a:p>
            <a:pPr marL="0" indent="0">
              <a:buClr>
                <a:schemeClr val="dk1"/>
              </a:buClr>
            </a:pPr>
            <a:endParaRPr/>
          </a:p>
        </p:txBody>
      </p:sp>
      <p:sp>
        <p:nvSpPr>
          <p:cNvPr id="1325" name="Shape 1325"/>
          <p:cNvSpPr txBox="1">
            <a:spLocks noGrp="1"/>
          </p:cNvSpPr>
          <p:nvPr>
            <p:ph type="sldNum" idx="12"/>
          </p:nvPr>
        </p:nvSpPr>
        <p:spPr>
          <a:xfrm>
            <a:off x="3850445" y="9431598"/>
            <a:ext cx="2945700" cy="498160"/>
          </a:xfrm>
          <a:prstGeom prst="rect">
            <a:avLst/>
          </a:prstGeom>
          <a:noFill/>
          <a:ln>
            <a:noFill/>
          </a:ln>
        </p:spPr>
        <p:txBody>
          <a:bodyPr spcFirstLastPara="1" wrap="square" lIns="91416" tIns="45696" rIns="91416" bIns="45696" anchor="b" anchorCtr="0">
            <a:noAutofit/>
          </a:bodyPr>
          <a:lstStyle/>
          <a:p>
            <a:pPr>
              <a:buClr>
                <a:srgbClr val="000000"/>
              </a:buClr>
              <a:buSzPts val="1400"/>
            </a:pPr>
            <a:fld id="{00000000-1234-1234-1234-123412341234}" type="slidenum">
              <a:rPr lang="en-GB"/>
              <a:pPr>
                <a:buClr>
                  <a:srgbClr val="000000"/>
                </a:buClr>
                <a:buSzPts val="1400"/>
              </a:pPr>
              <a:t>12</a:t>
            </a:fld>
            <a:endParaRPr/>
          </a:p>
        </p:txBody>
      </p:sp>
    </p:spTree>
    <p:extLst>
      <p:ext uri="{BB962C8B-B14F-4D97-AF65-F5344CB8AC3E}">
        <p14:creationId xmlns:p14="http://schemas.microsoft.com/office/powerpoint/2010/main" val="318177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79769" y="4777959"/>
            <a:ext cx="5438100" cy="3909325"/>
          </a:xfrm>
          <a:prstGeom prst="rect">
            <a:avLst/>
          </a:prstGeom>
          <a:noFill/>
          <a:ln>
            <a:noFill/>
          </a:ln>
        </p:spPr>
        <p:txBody>
          <a:bodyPr spcFirstLastPara="1" wrap="square" lIns="91416" tIns="45696" rIns="91416" bIns="45696" anchor="t" anchorCtr="0">
            <a:noAutofit/>
          </a:bodyPr>
          <a:lstStyle/>
          <a:p>
            <a:pPr marL="0" indent="0">
              <a:buClr>
                <a:schemeClr val="dk1"/>
              </a:buClr>
            </a:pPr>
            <a:endParaRPr/>
          </a:p>
        </p:txBody>
      </p:sp>
      <p:sp>
        <p:nvSpPr>
          <p:cNvPr id="130" name="Shape 130"/>
          <p:cNvSpPr txBox="1">
            <a:spLocks noGrp="1"/>
          </p:cNvSpPr>
          <p:nvPr>
            <p:ph type="sldNum" idx="12"/>
          </p:nvPr>
        </p:nvSpPr>
        <p:spPr>
          <a:xfrm>
            <a:off x="3850445" y="9430091"/>
            <a:ext cx="2945700" cy="498080"/>
          </a:xfrm>
          <a:prstGeom prst="rect">
            <a:avLst/>
          </a:prstGeom>
          <a:noFill/>
          <a:ln>
            <a:noFill/>
          </a:ln>
        </p:spPr>
        <p:txBody>
          <a:bodyPr spcFirstLastPara="1" wrap="square" lIns="91416" tIns="45696" rIns="91416" bIns="45696" anchor="b" anchorCtr="0">
            <a:noAutofit/>
          </a:bodyPr>
          <a:lstStyle/>
          <a:p>
            <a:pPr algn="r">
              <a:buClr>
                <a:schemeClr val="dk1"/>
              </a:buClr>
              <a:buSzPts val="1200"/>
            </a:pPr>
            <a:fld id="{00000000-1234-1234-1234-123412341234}" type="slidenum">
              <a:rPr lang="en-GB" sz="1200">
                <a:solidFill>
                  <a:schemeClr val="dk1"/>
                </a:solidFill>
                <a:latin typeface="Calibri"/>
                <a:ea typeface="Calibri"/>
                <a:cs typeface="Calibri"/>
                <a:sym typeface="Calibri"/>
              </a:rPr>
              <a:pPr algn="r">
                <a:buClr>
                  <a:schemeClr val="dk1"/>
                </a:buClr>
                <a:buSzPts val="1200"/>
              </a:pPr>
              <a:t>13</a:t>
            </a:fld>
            <a:endParaRPr sz="1200">
              <a:solidFill>
                <a:schemeClr val="dk1"/>
              </a:solidFill>
              <a:latin typeface="Calibri"/>
              <a:ea typeface="Calibri"/>
              <a:cs typeface="Calibri"/>
              <a:sym typeface="Calibri"/>
            </a:endParaRPr>
          </a:p>
        </p:txBody>
      </p:sp>
      <p:sp>
        <p:nvSpPr>
          <p:cNvPr id="2" name="Footer Placeholder 1"/>
          <p:cNvSpPr>
            <a:spLocks noGrp="1"/>
          </p:cNvSpPr>
          <p:nvPr>
            <p:ph type="ftr" idx="13"/>
          </p:nvPr>
        </p:nvSpPr>
        <p:spPr/>
        <p:txBody>
          <a:bodyPr/>
          <a:lstStyle/>
          <a:p>
            <a:endParaRPr lang="en-GB"/>
          </a:p>
        </p:txBody>
      </p:sp>
    </p:spTree>
    <p:extLst>
      <p:ext uri="{BB962C8B-B14F-4D97-AF65-F5344CB8AC3E}">
        <p14:creationId xmlns:p14="http://schemas.microsoft.com/office/powerpoint/2010/main" val="422577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7" name="Shape 417"/>
          <p:cNvSpPr txBox="1">
            <a:spLocks noGrp="1"/>
          </p:cNvSpPr>
          <p:nvPr>
            <p:ph type="body" idx="1"/>
          </p:nvPr>
        </p:nvSpPr>
        <p:spPr>
          <a:xfrm>
            <a:off x="679769" y="4778722"/>
            <a:ext cx="5438100" cy="3909950"/>
          </a:xfrm>
          <a:prstGeom prst="rect">
            <a:avLst/>
          </a:prstGeom>
          <a:noFill/>
          <a:ln>
            <a:noFill/>
          </a:ln>
        </p:spPr>
        <p:txBody>
          <a:bodyPr spcFirstLastPara="1" wrap="square" lIns="91416" tIns="91416" rIns="91416" bIns="91416" anchor="t" anchorCtr="0">
            <a:noAutofit/>
          </a:bodyPr>
          <a:lstStyle/>
          <a:p>
            <a:pPr marL="0" indent="0">
              <a:buClr>
                <a:schemeClr val="dk1"/>
              </a:buClr>
            </a:pPr>
            <a:endParaRPr/>
          </a:p>
        </p:txBody>
      </p:sp>
      <p:sp>
        <p:nvSpPr>
          <p:cNvPr id="418" name="Shape 418"/>
          <p:cNvSpPr txBox="1">
            <a:spLocks noGrp="1"/>
          </p:cNvSpPr>
          <p:nvPr>
            <p:ph type="sldNum" idx="12"/>
          </p:nvPr>
        </p:nvSpPr>
        <p:spPr>
          <a:xfrm>
            <a:off x="3850445" y="9431598"/>
            <a:ext cx="2945700" cy="498160"/>
          </a:xfrm>
          <a:prstGeom prst="rect">
            <a:avLst/>
          </a:prstGeom>
          <a:noFill/>
          <a:ln>
            <a:noFill/>
          </a:ln>
        </p:spPr>
        <p:txBody>
          <a:bodyPr spcFirstLastPara="1" wrap="square" lIns="91416" tIns="45696" rIns="91416" bIns="45696" anchor="b" anchorCtr="0">
            <a:noAutofit/>
          </a:bodyPr>
          <a:lstStyle/>
          <a:p>
            <a:pPr>
              <a:buClr>
                <a:srgbClr val="000000"/>
              </a:buClr>
              <a:buSzPts val="1400"/>
            </a:pPr>
            <a:fld id="{00000000-1234-1234-1234-123412341234}" type="slidenum">
              <a:rPr lang="en-GB"/>
              <a:pPr>
                <a:buClr>
                  <a:srgbClr val="000000"/>
                </a:buClr>
                <a:buSzPts val="1400"/>
              </a:pPr>
              <a:t>2</a:t>
            </a:fld>
            <a:endParaRPr/>
          </a:p>
        </p:txBody>
      </p:sp>
      <p:sp>
        <p:nvSpPr>
          <p:cNvPr id="2" name="Footer Placeholder 1"/>
          <p:cNvSpPr>
            <a:spLocks noGrp="1"/>
          </p:cNvSpPr>
          <p:nvPr>
            <p:ph type="ftr" idx="13"/>
          </p:nvPr>
        </p:nvSpPr>
        <p:spPr/>
        <p:txBody>
          <a:bodyPr/>
          <a:lstStyle/>
          <a:p>
            <a:endParaRPr lang="en-GB"/>
          </a:p>
        </p:txBody>
      </p:sp>
    </p:spTree>
    <p:extLst>
      <p:ext uri="{BB962C8B-B14F-4D97-AF65-F5344CB8AC3E}">
        <p14:creationId xmlns:p14="http://schemas.microsoft.com/office/powerpoint/2010/main" val="7194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79769" y="4777959"/>
            <a:ext cx="5438100" cy="3909325"/>
          </a:xfrm>
          <a:prstGeom prst="rect">
            <a:avLst/>
          </a:prstGeom>
          <a:noFill/>
          <a:ln>
            <a:noFill/>
          </a:ln>
        </p:spPr>
        <p:txBody>
          <a:bodyPr spcFirstLastPara="1" wrap="square" lIns="91416" tIns="45696" rIns="91416" bIns="45696" anchor="t" anchorCtr="0">
            <a:noAutofit/>
          </a:bodyPr>
          <a:lstStyle/>
          <a:p>
            <a:pPr marL="0" indent="0">
              <a:buClr>
                <a:schemeClr val="dk1"/>
              </a:buClr>
            </a:pPr>
            <a:endParaRPr/>
          </a:p>
        </p:txBody>
      </p:sp>
      <p:sp>
        <p:nvSpPr>
          <p:cNvPr id="130" name="Shape 130"/>
          <p:cNvSpPr txBox="1">
            <a:spLocks noGrp="1"/>
          </p:cNvSpPr>
          <p:nvPr>
            <p:ph type="sldNum" idx="12"/>
          </p:nvPr>
        </p:nvSpPr>
        <p:spPr>
          <a:xfrm>
            <a:off x="3850445" y="9430091"/>
            <a:ext cx="2945700" cy="498080"/>
          </a:xfrm>
          <a:prstGeom prst="rect">
            <a:avLst/>
          </a:prstGeom>
          <a:noFill/>
          <a:ln>
            <a:noFill/>
          </a:ln>
        </p:spPr>
        <p:txBody>
          <a:bodyPr spcFirstLastPara="1" wrap="square" lIns="91416" tIns="45696" rIns="91416" bIns="45696" anchor="b" anchorCtr="0">
            <a:noAutofit/>
          </a:bodyPr>
          <a:lstStyle/>
          <a:p>
            <a:pPr algn="r">
              <a:buClr>
                <a:schemeClr val="dk1"/>
              </a:buClr>
              <a:buSzPts val="1200"/>
            </a:pPr>
            <a:fld id="{00000000-1234-1234-1234-123412341234}" type="slidenum">
              <a:rPr lang="en-GB" sz="1200">
                <a:solidFill>
                  <a:schemeClr val="dk1"/>
                </a:solidFill>
                <a:latin typeface="Calibri"/>
                <a:ea typeface="Calibri"/>
                <a:cs typeface="Calibri"/>
                <a:sym typeface="Calibri"/>
              </a:rPr>
              <a:pPr algn="r">
                <a:buClr>
                  <a:schemeClr val="dk1"/>
                </a:buClr>
                <a:buSzPts val="1200"/>
              </a:pPr>
              <a:t>3</a:t>
            </a:fld>
            <a:endParaRPr sz="1200">
              <a:solidFill>
                <a:schemeClr val="dk1"/>
              </a:solidFill>
              <a:latin typeface="Calibri"/>
              <a:ea typeface="Calibri"/>
              <a:cs typeface="Calibri"/>
              <a:sym typeface="Calibri"/>
            </a:endParaRPr>
          </a:p>
        </p:txBody>
      </p:sp>
      <p:sp>
        <p:nvSpPr>
          <p:cNvPr id="2" name="Footer Placeholder 1"/>
          <p:cNvSpPr>
            <a:spLocks noGrp="1"/>
          </p:cNvSpPr>
          <p:nvPr>
            <p:ph type="ftr" idx="13"/>
          </p:nvPr>
        </p:nvSpPr>
        <p:spPr/>
        <p:txBody>
          <a:bodyPr/>
          <a:lstStyle/>
          <a:p>
            <a:endParaRPr lang="en-GB"/>
          </a:p>
        </p:txBody>
      </p:sp>
    </p:spTree>
    <p:extLst>
      <p:ext uri="{BB962C8B-B14F-4D97-AF65-F5344CB8AC3E}">
        <p14:creationId xmlns:p14="http://schemas.microsoft.com/office/powerpoint/2010/main" val="1090423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79769" y="4777959"/>
            <a:ext cx="5438100" cy="3909325"/>
          </a:xfrm>
          <a:prstGeom prst="rect">
            <a:avLst/>
          </a:prstGeom>
        </p:spPr>
        <p:txBody>
          <a:bodyPr spcFirstLastPara="1" wrap="square" lIns="91416" tIns="91416" rIns="91416" bIns="91416" anchor="t" anchorCtr="0">
            <a:noAutofit/>
          </a:bodyPr>
          <a:lstStyle/>
          <a:p>
            <a:pPr marL="0" indent="0"/>
            <a:endParaRPr/>
          </a:p>
          <a:p>
            <a:pPr marL="0" indent="0"/>
            <a:endParaRPr/>
          </a:p>
        </p:txBody>
      </p:sp>
      <p:sp>
        <p:nvSpPr>
          <p:cNvPr id="220" name="Shape 220"/>
          <p:cNvSpPr txBox="1">
            <a:spLocks noGrp="1"/>
          </p:cNvSpPr>
          <p:nvPr>
            <p:ph type="sldNum" idx="12"/>
          </p:nvPr>
        </p:nvSpPr>
        <p:spPr>
          <a:xfrm>
            <a:off x="3850445" y="9430091"/>
            <a:ext cx="2945700" cy="498080"/>
          </a:xfrm>
          <a:prstGeom prst="rect">
            <a:avLst/>
          </a:prstGeom>
        </p:spPr>
        <p:txBody>
          <a:bodyPr spcFirstLastPara="1" wrap="square" lIns="91416" tIns="45696" rIns="91416" bIns="45696" anchor="b" anchorCtr="0">
            <a:noAutofit/>
          </a:bodyPr>
          <a:lstStyle/>
          <a:p>
            <a:fld id="{00000000-1234-1234-1234-123412341234}" type="slidenum">
              <a:rPr lang="en-GB"/>
              <a:pPr/>
              <a:t>4</a:t>
            </a:fld>
            <a:endParaRPr/>
          </a:p>
        </p:txBody>
      </p:sp>
      <p:sp>
        <p:nvSpPr>
          <p:cNvPr id="2" name="Footer Placeholder 1"/>
          <p:cNvSpPr>
            <a:spLocks noGrp="1"/>
          </p:cNvSpPr>
          <p:nvPr>
            <p:ph type="ftr" idx="13"/>
          </p:nvPr>
        </p:nvSpPr>
        <p:spPr/>
        <p:txBody>
          <a:bodyPr/>
          <a:lstStyle/>
          <a:p>
            <a:endParaRPr lang="en-GB"/>
          </a:p>
        </p:txBody>
      </p:sp>
    </p:spTree>
    <p:extLst>
      <p:ext uri="{BB962C8B-B14F-4D97-AF65-F5344CB8AC3E}">
        <p14:creationId xmlns:p14="http://schemas.microsoft.com/office/powerpoint/2010/main" val="394047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79769" y="4777959"/>
            <a:ext cx="5438100" cy="3909325"/>
          </a:xfrm>
          <a:prstGeom prst="rect">
            <a:avLst/>
          </a:prstGeom>
          <a:noFill/>
          <a:ln>
            <a:noFill/>
          </a:ln>
        </p:spPr>
        <p:txBody>
          <a:bodyPr spcFirstLastPara="1" wrap="square" lIns="91416" tIns="45696" rIns="91416" bIns="45696" anchor="t" anchorCtr="0">
            <a:noAutofit/>
          </a:bodyPr>
          <a:lstStyle/>
          <a:p>
            <a:pPr marL="0" indent="0">
              <a:lnSpc>
                <a:spcPct val="90000"/>
              </a:lnSpc>
              <a:spcBef>
                <a:spcPts val="900"/>
              </a:spcBef>
            </a:pPr>
            <a:endParaRPr/>
          </a:p>
        </p:txBody>
      </p:sp>
      <p:sp>
        <p:nvSpPr>
          <p:cNvPr id="237" name="Shape 237"/>
          <p:cNvSpPr txBox="1">
            <a:spLocks noGrp="1"/>
          </p:cNvSpPr>
          <p:nvPr>
            <p:ph type="sldNum" idx="12"/>
          </p:nvPr>
        </p:nvSpPr>
        <p:spPr>
          <a:xfrm>
            <a:off x="3850445" y="9430091"/>
            <a:ext cx="2945700" cy="498080"/>
          </a:xfrm>
          <a:prstGeom prst="rect">
            <a:avLst/>
          </a:prstGeom>
          <a:noFill/>
          <a:ln>
            <a:noFill/>
          </a:ln>
        </p:spPr>
        <p:txBody>
          <a:bodyPr spcFirstLastPara="1" wrap="square" lIns="91416" tIns="45696" rIns="91416" bIns="45696" anchor="b" anchorCtr="0">
            <a:noAutofit/>
          </a:bodyPr>
          <a:lstStyle/>
          <a:p>
            <a:pPr algn="r">
              <a:buClr>
                <a:schemeClr val="dk1"/>
              </a:buClr>
              <a:buSzPts val="1200"/>
            </a:pPr>
            <a:fld id="{00000000-1234-1234-1234-123412341234}" type="slidenum">
              <a:rPr lang="en-GB" sz="1200">
                <a:solidFill>
                  <a:schemeClr val="dk1"/>
                </a:solidFill>
                <a:latin typeface="Calibri"/>
                <a:ea typeface="Calibri"/>
                <a:cs typeface="Calibri"/>
                <a:sym typeface="Calibri"/>
              </a:rPr>
              <a:pPr algn="r">
                <a:buClr>
                  <a:schemeClr val="dk1"/>
                </a:buClr>
                <a:buSzPts val="1200"/>
              </a:pPr>
              <a:t>5</a:t>
            </a:fld>
            <a:endParaRPr sz="1200">
              <a:solidFill>
                <a:schemeClr val="dk1"/>
              </a:solidFill>
              <a:latin typeface="Calibri"/>
              <a:ea typeface="Calibri"/>
              <a:cs typeface="Calibri"/>
              <a:sym typeface="Calibri"/>
            </a:endParaRPr>
          </a:p>
        </p:txBody>
      </p:sp>
      <p:sp>
        <p:nvSpPr>
          <p:cNvPr id="2" name="Footer Placeholder 1"/>
          <p:cNvSpPr>
            <a:spLocks noGrp="1"/>
          </p:cNvSpPr>
          <p:nvPr>
            <p:ph type="ftr" idx="13"/>
          </p:nvPr>
        </p:nvSpPr>
        <p:spPr/>
        <p:txBody>
          <a:bodyPr/>
          <a:lstStyle/>
          <a:p>
            <a:endParaRPr lang="en-GB"/>
          </a:p>
        </p:txBody>
      </p:sp>
    </p:spTree>
    <p:extLst>
      <p:ext uri="{BB962C8B-B14F-4D97-AF65-F5344CB8AC3E}">
        <p14:creationId xmlns:p14="http://schemas.microsoft.com/office/powerpoint/2010/main" val="813669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4" name="Shape 504"/>
          <p:cNvSpPr txBox="1">
            <a:spLocks noGrp="1"/>
          </p:cNvSpPr>
          <p:nvPr>
            <p:ph type="body" idx="1"/>
          </p:nvPr>
        </p:nvSpPr>
        <p:spPr>
          <a:xfrm>
            <a:off x="679769" y="4778722"/>
            <a:ext cx="5438100" cy="3909950"/>
          </a:xfrm>
          <a:prstGeom prst="rect">
            <a:avLst/>
          </a:prstGeom>
          <a:noFill/>
          <a:ln>
            <a:noFill/>
          </a:ln>
        </p:spPr>
        <p:txBody>
          <a:bodyPr spcFirstLastPara="1" wrap="square" lIns="91416" tIns="91416" rIns="91416" bIns="91416" anchor="t" anchorCtr="0">
            <a:noAutofit/>
          </a:bodyPr>
          <a:lstStyle/>
          <a:p>
            <a:pPr marL="0" indent="0">
              <a:buClr>
                <a:schemeClr val="dk1"/>
              </a:buClr>
            </a:pPr>
            <a:endParaRPr/>
          </a:p>
        </p:txBody>
      </p:sp>
      <p:sp>
        <p:nvSpPr>
          <p:cNvPr id="505" name="Shape 505"/>
          <p:cNvSpPr txBox="1">
            <a:spLocks noGrp="1"/>
          </p:cNvSpPr>
          <p:nvPr>
            <p:ph type="sldNum" idx="12"/>
          </p:nvPr>
        </p:nvSpPr>
        <p:spPr>
          <a:xfrm>
            <a:off x="3850445" y="9431598"/>
            <a:ext cx="2945700" cy="498160"/>
          </a:xfrm>
          <a:prstGeom prst="rect">
            <a:avLst/>
          </a:prstGeom>
          <a:noFill/>
          <a:ln>
            <a:noFill/>
          </a:ln>
        </p:spPr>
        <p:txBody>
          <a:bodyPr spcFirstLastPara="1" wrap="square" lIns="91416" tIns="45696" rIns="91416" bIns="45696" anchor="b" anchorCtr="0">
            <a:noAutofit/>
          </a:bodyPr>
          <a:lstStyle/>
          <a:p>
            <a:pPr>
              <a:buClr>
                <a:srgbClr val="000000"/>
              </a:buClr>
              <a:buSzPts val="1400"/>
            </a:pPr>
            <a:fld id="{00000000-1234-1234-1234-123412341234}" type="slidenum">
              <a:rPr lang="en-GB"/>
              <a:pPr>
                <a:buClr>
                  <a:srgbClr val="000000"/>
                </a:buClr>
                <a:buSzPts val="1400"/>
              </a:pPr>
              <a:t>6</a:t>
            </a:fld>
            <a:endParaRPr/>
          </a:p>
        </p:txBody>
      </p:sp>
      <p:sp>
        <p:nvSpPr>
          <p:cNvPr id="2" name="Footer Placeholder 1"/>
          <p:cNvSpPr>
            <a:spLocks noGrp="1"/>
          </p:cNvSpPr>
          <p:nvPr>
            <p:ph type="ftr" idx="13"/>
          </p:nvPr>
        </p:nvSpPr>
        <p:spPr/>
        <p:txBody>
          <a:bodyPr/>
          <a:lstStyle/>
          <a:p>
            <a:endParaRPr lang="en-GB"/>
          </a:p>
        </p:txBody>
      </p:sp>
    </p:spTree>
    <p:extLst>
      <p:ext uri="{BB962C8B-B14F-4D97-AF65-F5344CB8AC3E}">
        <p14:creationId xmlns:p14="http://schemas.microsoft.com/office/powerpoint/2010/main" val="185467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79769" y="4777959"/>
            <a:ext cx="5438100" cy="3909325"/>
          </a:xfrm>
          <a:prstGeom prst="rect">
            <a:avLst/>
          </a:prstGeom>
          <a:noFill/>
          <a:ln>
            <a:noFill/>
          </a:ln>
        </p:spPr>
        <p:txBody>
          <a:bodyPr spcFirstLastPara="1" wrap="square" lIns="91416" tIns="45696" rIns="91416" bIns="45696" anchor="t" anchorCtr="0">
            <a:noAutofit/>
          </a:bodyPr>
          <a:lstStyle/>
          <a:p>
            <a:pPr marL="0" indent="0">
              <a:lnSpc>
                <a:spcPct val="90000"/>
              </a:lnSpc>
              <a:spcBef>
                <a:spcPts val="900"/>
              </a:spcBef>
            </a:pPr>
            <a:endParaRPr/>
          </a:p>
        </p:txBody>
      </p:sp>
      <p:sp>
        <p:nvSpPr>
          <p:cNvPr id="237" name="Shape 237"/>
          <p:cNvSpPr txBox="1">
            <a:spLocks noGrp="1"/>
          </p:cNvSpPr>
          <p:nvPr>
            <p:ph type="sldNum" idx="12"/>
          </p:nvPr>
        </p:nvSpPr>
        <p:spPr>
          <a:xfrm>
            <a:off x="3850445" y="9430091"/>
            <a:ext cx="2945700" cy="498080"/>
          </a:xfrm>
          <a:prstGeom prst="rect">
            <a:avLst/>
          </a:prstGeom>
          <a:noFill/>
          <a:ln>
            <a:noFill/>
          </a:ln>
        </p:spPr>
        <p:txBody>
          <a:bodyPr spcFirstLastPara="1" wrap="square" lIns="91416" tIns="45696" rIns="91416" bIns="45696" anchor="b" anchorCtr="0">
            <a:noAutofit/>
          </a:bodyPr>
          <a:lstStyle/>
          <a:p>
            <a:pPr algn="r">
              <a:buClr>
                <a:schemeClr val="dk1"/>
              </a:buClr>
              <a:buSzPts val="1200"/>
            </a:pPr>
            <a:fld id="{00000000-1234-1234-1234-123412341234}" type="slidenum">
              <a:rPr lang="en-GB" sz="1200">
                <a:solidFill>
                  <a:schemeClr val="dk1"/>
                </a:solidFill>
                <a:latin typeface="Calibri"/>
                <a:ea typeface="Calibri"/>
                <a:cs typeface="Calibri"/>
                <a:sym typeface="Calibri"/>
              </a:rPr>
              <a:pPr algn="r">
                <a:buClr>
                  <a:schemeClr val="dk1"/>
                </a:buClr>
                <a:buSzPts val="1200"/>
              </a:pPr>
              <a:t>7</a:t>
            </a:fld>
            <a:endParaRPr sz="1200">
              <a:solidFill>
                <a:schemeClr val="dk1"/>
              </a:solidFill>
              <a:latin typeface="Calibri"/>
              <a:ea typeface="Calibri"/>
              <a:cs typeface="Calibri"/>
              <a:sym typeface="Calibri"/>
            </a:endParaRPr>
          </a:p>
        </p:txBody>
      </p:sp>
      <p:sp>
        <p:nvSpPr>
          <p:cNvPr id="2" name="Footer Placeholder 1"/>
          <p:cNvSpPr>
            <a:spLocks noGrp="1"/>
          </p:cNvSpPr>
          <p:nvPr>
            <p:ph type="ftr" idx="13"/>
          </p:nvPr>
        </p:nvSpPr>
        <p:spPr/>
        <p:txBody>
          <a:bodyPr/>
          <a:lstStyle/>
          <a:p>
            <a:endParaRPr lang="en-GB"/>
          </a:p>
        </p:txBody>
      </p:sp>
    </p:spTree>
    <p:extLst>
      <p:ext uri="{BB962C8B-B14F-4D97-AF65-F5344CB8AC3E}">
        <p14:creationId xmlns:p14="http://schemas.microsoft.com/office/powerpoint/2010/main" val="1457021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4" name="Shape 664"/>
          <p:cNvSpPr txBox="1">
            <a:spLocks noGrp="1"/>
          </p:cNvSpPr>
          <p:nvPr>
            <p:ph type="body" idx="1"/>
          </p:nvPr>
        </p:nvSpPr>
        <p:spPr>
          <a:xfrm>
            <a:off x="679768" y="4778722"/>
            <a:ext cx="5438100" cy="39099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65" name="Shape 665"/>
          <p:cNvSpPr txBox="1">
            <a:spLocks noGrp="1"/>
          </p:cNvSpPr>
          <p:nvPr>
            <p:ph type="sldNum" idx="12"/>
          </p:nvPr>
        </p:nvSpPr>
        <p:spPr>
          <a:xfrm>
            <a:off x="3850445" y="9431598"/>
            <a:ext cx="2945700" cy="49816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2" name="Footer Placeholder 1"/>
          <p:cNvSpPr>
            <a:spLocks noGrp="1"/>
          </p:cNvSpPr>
          <p:nvPr>
            <p:ph type="ftr" idx="13"/>
          </p:nvPr>
        </p:nvSpPr>
        <p:spPr/>
        <p:txBody>
          <a:bodyPr/>
          <a:lstStyle/>
          <a:p>
            <a:endParaRPr lang="en-GB"/>
          </a:p>
        </p:txBody>
      </p:sp>
    </p:spTree>
    <p:extLst>
      <p:ext uri="{BB962C8B-B14F-4D97-AF65-F5344CB8AC3E}">
        <p14:creationId xmlns:p14="http://schemas.microsoft.com/office/powerpoint/2010/main" val="185239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79768" y="4778722"/>
            <a:ext cx="5438100" cy="39099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395" name="Shape 395"/>
          <p:cNvSpPr txBox="1">
            <a:spLocks noGrp="1"/>
          </p:cNvSpPr>
          <p:nvPr>
            <p:ph type="sldNum" idx="12"/>
          </p:nvPr>
        </p:nvSpPr>
        <p:spPr>
          <a:xfrm>
            <a:off x="3850445" y="9431598"/>
            <a:ext cx="2945700" cy="4981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9830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ummary">
    <p:spTree>
      <p:nvGrpSpPr>
        <p:cNvPr id="1" name="Shape 12"/>
        <p:cNvGrpSpPr/>
        <p:nvPr/>
      </p:nvGrpSpPr>
      <p:grpSpPr>
        <a:xfrm>
          <a:off x="0" y="0"/>
          <a:ext cx="0" cy="0"/>
          <a:chOff x="0" y="0"/>
          <a:chExt cx="0" cy="0"/>
        </a:xfrm>
      </p:grpSpPr>
      <p:sp>
        <p:nvSpPr>
          <p:cNvPr id="14" name="Shape 14"/>
          <p:cNvSpPr txBox="1">
            <a:spLocks noGrp="1"/>
          </p:cNvSpPr>
          <p:nvPr>
            <p:ph type="subTitle" idx="1"/>
          </p:nvPr>
        </p:nvSpPr>
        <p:spPr>
          <a:xfrm>
            <a:off x="170336" y="493021"/>
            <a:ext cx="8802000" cy="577500"/>
          </a:xfrm>
          <a:prstGeom prst="rect">
            <a:avLst/>
          </a:prstGeom>
          <a:noFill/>
          <a:ln>
            <a:noFill/>
          </a:ln>
        </p:spPr>
        <p:txBody>
          <a:bodyPr spcFirstLastPara="1" wrap="square" lIns="72850" tIns="72850" rIns="72850" bIns="72850" anchor="t" anchorCtr="0"/>
          <a:lstStyle>
            <a:lvl1pPr marR="0" lvl="0" algn="l" rtl="0">
              <a:lnSpc>
                <a:spcPct val="90000"/>
              </a:lnSpc>
              <a:spcBef>
                <a:spcPts val="900"/>
              </a:spcBef>
              <a:spcAft>
                <a:spcPts val="0"/>
              </a:spcAft>
              <a:buClr>
                <a:schemeClr val="accent3"/>
              </a:buClr>
              <a:buSzPts val="2200"/>
              <a:buFont typeface="Arial"/>
              <a:buNone/>
              <a:defRPr sz="1800" b="0" i="0" u="none" strike="noStrike" cap="none">
                <a:solidFill>
                  <a:schemeClr val="accent3"/>
                </a:solidFill>
                <a:latin typeface="Arial"/>
                <a:ea typeface="Arial"/>
                <a:cs typeface="Arial"/>
                <a:sym typeface="Arial"/>
              </a:defRPr>
            </a:lvl1pPr>
            <a:lvl2pPr marR="0" lvl="1"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ctr"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4pPr>
            <a:lvl5pPr marR="0" lvl="4" algn="ctr"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5pPr>
            <a:lvl6pPr marR="0" lvl="5" algn="ctr"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6pPr>
            <a:lvl7pPr marR="0" lvl="6" algn="ctr"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7pPr>
            <a:lvl8pPr marR="0" lvl="7" algn="ctr"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8pPr>
            <a:lvl9pPr marR="0" lvl="8" algn="ctr"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9pPr>
          </a:lstStyle>
          <a:p>
            <a:endParaRPr dirty="0"/>
          </a:p>
        </p:txBody>
      </p:sp>
      <p:sp>
        <p:nvSpPr>
          <p:cNvPr id="15" name="Shape 15"/>
          <p:cNvSpPr txBox="1">
            <a:spLocks noGrp="1"/>
          </p:cNvSpPr>
          <p:nvPr>
            <p:ph type="title"/>
          </p:nvPr>
        </p:nvSpPr>
        <p:spPr>
          <a:xfrm>
            <a:off x="170336" y="-58044"/>
            <a:ext cx="8802000" cy="653700"/>
          </a:xfrm>
          <a:prstGeom prst="rect">
            <a:avLst/>
          </a:prstGeom>
          <a:noFill/>
          <a:ln>
            <a:noFill/>
          </a:ln>
        </p:spPr>
        <p:txBody>
          <a:bodyPr spcFirstLastPara="1" wrap="square" lIns="72850" tIns="72850" rIns="72850" bIns="72850" anchor="b" anchorCtr="0"/>
          <a:lstStyle>
            <a:lvl1pPr marR="0" lvl="0" algn="l" rtl="0">
              <a:lnSpc>
                <a:spcPct val="90000"/>
              </a:lnSpc>
              <a:spcBef>
                <a:spcPts val="0"/>
              </a:spcBef>
              <a:spcAft>
                <a:spcPts val="0"/>
              </a:spcAft>
              <a:buClr>
                <a:schemeClr val="accent1"/>
              </a:buClr>
              <a:buSzPts val="2600"/>
              <a:buFont typeface="Arial"/>
              <a:buNone/>
              <a:defRPr sz="2600" b="0" i="0" u="none" strike="noStrike" cap="none">
                <a:solidFill>
                  <a:schemeClr val="accen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dirty="0"/>
          </a:p>
        </p:txBody>
      </p:sp>
      <p:cxnSp>
        <p:nvCxnSpPr>
          <p:cNvPr id="16" name="Shape 16"/>
          <p:cNvCxnSpPr/>
          <p:nvPr/>
        </p:nvCxnSpPr>
        <p:spPr>
          <a:xfrm>
            <a:off x="0" y="4776487"/>
            <a:ext cx="9144000" cy="0"/>
          </a:xfrm>
          <a:prstGeom prst="straightConnector1">
            <a:avLst/>
          </a:prstGeom>
          <a:noFill/>
          <a:ln w="19050" cap="flat" cmpd="sng">
            <a:solidFill>
              <a:schemeClr val="accent1"/>
            </a:solidFill>
            <a:prstDash val="solid"/>
            <a:miter lim="800000"/>
            <a:headEnd type="none" w="med" len="med"/>
            <a:tailEnd type="none" w="med" len="med"/>
          </a:ln>
        </p:spPr>
      </p:cxnSp>
      <p:sp>
        <p:nvSpPr>
          <p:cNvPr id="17" name="Shape 17"/>
          <p:cNvSpPr txBox="1">
            <a:spLocks noGrp="1"/>
          </p:cNvSpPr>
          <p:nvPr>
            <p:ph type="ftr" idx="11"/>
          </p:nvPr>
        </p:nvSpPr>
        <p:spPr>
          <a:xfrm>
            <a:off x="2246775" y="4838804"/>
            <a:ext cx="4650600" cy="248400"/>
          </a:xfrm>
          <a:prstGeom prst="rect">
            <a:avLst/>
          </a:prstGeom>
          <a:noFill/>
          <a:ln>
            <a:noFill/>
          </a:ln>
        </p:spPr>
        <p:txBody>
          <a:bodyPr spcFirstLastPara="1" wrap="square" lIns="72850" tIns="72850" rIns="72850" bIns="72850" anchor="ctr" anchorCtr="0"/>
          <a:lstStyle>
            <a:lvl1pPr marR="0" lvl="0" algn="ctr" rtl="0">
              <a:spcBef>
                <a:spcPts val="0"/>
              </a:spcBef>
              <a:spcAft>
                <a:spcPts val="0"/>
              </a:spcAft>
              <a:buSzPts val="1100"/>
              <a:buNone/>
              <a:defRPr sz="900" b="0" i="0" u="none" strike="noStrike" cap="none">
                <a:solidFill>
                  <a:srgbClr val="000000"/>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r>
              <a:rPr lang="en-GB" dirty="0" err="1" smtClean="0"/>
              <a:t>DfT</a:t>
            </a:r>
            <a:r>
              <a:rPr lang="en-GB" dirty="0" smtClean="0"/>
              <a:t> Bus Open Data </a:t>
            </a:r>
            <a:endParaRPr lang="en-GB" dirty="0"/>
          </a:p>
        </p:txBody>
      </p:sp>
      <p:sp>
        <p:nvSpPr>
          <p:cNvPr id="19" name="Shape 19"/>
          <p:cNvSpPr txBox="1">
            <a:spLocks noGrp="1"/>
          </p:cNvSpPr>
          <p:nvPr>
            <p:ph type="body" idx="2"/>
          </p:nvPr>
        </p:nvSpPr>
        <p:spPr>
          <a:xfrm>
            <a:off x="171021" y="2060554"/>
            <a:ext cx="8802300" cy="2287800"/>
          </a:xfrm>
          <a:prstGeom prst="rect">
            <a:avLst/>
          </a:prstGeom>
          <a:noFill/>
          <a:ln>
            <a:noFill/>
          </a:ln>
        </p:spPr>
        <p:txBody>
          <a:bodyPr spcFirstLastPara="1" wrap="square" lIns="72850" tIns="72850" rIns="72850" bIns="72850" anchor="t" anchorCtr="0"/>
          <a:lstStyle>
            <a:lvl1pPr marL="457200" marR="0" lvl="0" indent="-292100" algn="l" rtl="0">
              <a:lnSpc>
                <a:spcPct val="100000"/>
              </a:lnSpc>
              <a:spcBef>
                <a:spcPts val="500"/>
              </a:spcBef>
              <a:spcAft>
                <a:spcPts val="0"/>
              </a:spcAft>
              <a:buClr>
                <a:schemeClr val="accent1"/>
              </a:buClr>
              <a:buSzPts val="1000"/>
              <a:buFont typeface="Arimo"/>
              <a:buChar char="4"/>
              <a:defRPr sz="1400" b="0" i="0" u="none" strike="noStrike" cap="none">
                <a:solidFill>
                  <a:schemeClr val="dk1"/>
                </a:solidFill>
                <a:latin typeface="Arial"/>
                <a:ea typeface="Arial"/>
                <a:cs typeface="Arial"/>
                <a:sym typeface="Arial"/>
              </a:defRPr>
            </a:lvl1pPr>
            <a:lvl2pPr marL="914400" marR="0" lvl="1" indent="-292100" algn="l" rtl="0">
              <a:lnSpc>
                <a:spcPct val="100000"/>
              </a:lnSpc>
              <a:spcBef>
                <a:spcPts val="2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2pPr>
            <a:lvl3pPr marL="1371600" marR="0" lvl="2" indent="-285750" algn="l" rtl="0">
              <a:lnSpc>
                <a:spcPct val="100000"/>
              </a:lnSpc>
              <a:spcBef>
                <a:spcPts val="2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4pPr>
            <a:lvl5pPr marL="2286000" marR="0" lvl="4"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20" name="Shape 20"/>
          <p:cNvSpPr/>
          <p:nvPr userDrawn="1"/>
        </p:nvSpPr>
        <p:spPr>
          <a:xfrm>
            <a:off x="171020" y="1128434"/>
            <a:ext cx="8801400" cy="9900"/>
          </a:xfrm>
          <a:prstGeom prst="rect">
            <a:avLst/>
          </a:prstGeom>
          <a:solidFill>
            <a:schemeClr val="accent1"/>
          </a:solidFill>
          <a:ln>
            <a:noFill/>
          </a:ln>
        </p:spPr>
        <p:txBody>
          <a:bodyPr spcFirstLastPara="1" wrap="square" lIns="72850" tIns="36425" rIns="72850" bIns="3642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Shape 21"/>
          <p:cNvSpPr txBox="1">
            <a:spLocks noGrp="1"/>
          </p:cNvSpPr>
          <p:nvPr>
            <p:ph type="body" idx="3"/>
          </p:nvPr>
        </p:nvSpPr>
        <p:spPr>
          <a:xfrm>
            <a:off x="170936" y="1291343"/>
            <a:ext cx="8801400" cy="225900"/>
          </a:xfrm>
          <a:prstGeom prst="rect">
            <a:avLst/>
          </a:prstGeom>
          <a:noFill/>
          <a:ln>
            <a:noFill/>
          </a:ln>
        </p:spPr>
        <p:txBody>
          <a:bodyPr spcFirstLastPara="1" wrap="square" lIns="72850" tIns="72850" rIns="72850" bIns="72850" anchor="t" anchorCtr="0"/>
          <a:lstStyle>
            <a:lvl1pPr marL="457200" marR="0" lvl="0" indent="-228600" algn="l" rtl="0">
              <a:lnSpc>
                <a:spcPct val="90000"/>
              </a:lnSpc>
              <a:spcBef>
                <a:spcPts val="90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1" name="Shape 13"/>
          <p:cNvSpPr txBox="1">
            <a:spLocks noGrp="1"/>
          </p:cNvSpPr>
          <p:nvPr>
            <p:ph type="sldNum" idx="12"/>
          </p:nvPr>
        </p:nvSpPr>
        <p:spPr>
          <a:xfrm>
            <a:off x="8541939" y="4842291"/>
            <a:ext cx="431100" cy="2448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500" b="0" i="0" u="none" strike="noStrike" cap="none">
                <a:solidFill>
                  <a:srgbClr val="000000"/>
                </a:solidFill>
                <a:latin typeface="Arial"/>
                <a:ea typeface="Arial"/>
                <a:cs typeface="Arial"/>
                <a:sym typeface="Arial"/>
              </a:defRPr>
            </a:lvl1pPr>
            <a:lvl2pPr marL="0" marR="0" lvl="1" indent="0" algn="r" rtl="0">
              <a:spcBef>
                <a:spcPts val="0"/>
              </a:spcBef>
              <a:buNone/>
              <a:defRPr sz="500" b="0" i="0" u="none" strike="noStrike" cap="none">
                <a:solidFill>
                  <a:schemeClr val="lt1"/>
                </a:solidFill>
                <a:latin typeface="Arial"/>
                <a:ea typeface="Arial"/>
                <a:cs typeface="Arial"/>
                <a:sym typeface="Arial"/>
              </a:defRPr>
            </a:lvl2pPr>
            <a:lvl3pPr marL="0" marR="0" lvl="2" indent="0" algn="r" rtl="0">
              <a:spcBef>
                <a:spcPts val="0"/>
              </a:spcBef>
              <a:buNone/>
              <a:defRPr sz="500" b="0" i="0" u="none" strike="noStrike" cap="none">
                <a:solidFill>
                  <a:schemeClr val="lt1"/>
                </a:solidFill>
                <a:latin typeface="Arial"/>
                <a:ea typeface="Arial"/>
                <a:cs typeface="Arial"/>
                <a:sym typeface="Arial"/>
              </a:defRPr>
            </a:lvl3pPr>
            <a:lvl4pPr marL="0" marR="0" lvl="3" indent="0" algn="r" rtl="0">
              <a:spcBef>
                <a:spcPts val="0"/>
              </a:spcBef>
              <a:buNone/>
              <a:defRPr sz="500" b="0" i="0" u="none" strike="noStrike" cap="none">
                <a:solidFill>
                  <a:schemeClr val="lt1"/>
                </a:solidFill>
                <a:latin typeface="Arial"/>
                <a:ea typeface="Arial"/>
                <a:cs typeface="Arial"/>
                <a:sym typeface="Arial"/>
              </a:defRPr>
            </a:lvl4pPr>
            <a:lvl5pPr marL="0" marR="0" lvl="4" indent="0" algn="r" rtl="0">
              <a:spcBef>
                <a:spcPts val="0"/>
              </a:spcBef>
              <a:buNone/>
              <a:defRPr sz="500" b="0" i="0" u="none" strike="noStrike" cap="none">
                <a:solidFill>
                  <a:schemeClr val="lt1"/>
                </a:solidFill>
                <a:latin typeface="Arial"/>
                <a:ea typeface="Arial"/>
                <a:cs typeface="Arial"/>
                <a:sym typeface="Arial"/>
              </a:defRPr>
            </a:lvl5pPr>
            <a:lvl6pPr marL="0" marR="0" lvl="5" indent="0" algn="r" rtl="0">
              <a:spcBef>
                <a:spcPts val="0"/>
              </a:spcBef>
              <a:buNone/>
              <a:defRPr sz="500" b="0" i="0" u="none" strike="noStrike" cap="none">
                <a:solidFill>
                  <a:schemeClr val="lt1"/>
                </a:solidFill>
                <a:latin typeface="Arial"/>
                <a:ea typeface="Arial"/>
                <a:cs typeface="Arial"/>
                <a:sym typeface="Arial"/>
              </a:defRPr>
            </a:lvl6pPr>
            <a:lvl7pPr marL="0" marR="0" lvl="6" indent="0" algn="r" rtl="0">
              <a:spcBef>
                <a:spcPts val="0"/>
              </a:spcBef>
              <a:buNone/>
              <a:defRPr sz="500" b="0" i="0" u="none" strike="noStrike" cap="none">
                <a:solidFill>
                  <a:schemeClr val="lt1"/>
                </a:solidFill>
                <a:latin typeface="Arial"/>
                <a:ea typeface="Arial"/>
                <a:cs typeface="Arial"/>
                <a:sym typeface="Arial"/>
              </a:defRPr>
            </a:lvl7pPr>
            <a:lvl8pPr marL="0" marR="0" lvl="7" indent="0" algn="r" rtl="0">
              <a:spcBef>
                <a:spcPts val="0"/>
              </a:spcBef>
              <a:buNone/>
              <a:defRPr sz="500" b="0" i="0" u="none" strike="noStrike" cap="none">
                <a:solidFill>
                  <a:schemeClr val="lt1"/>
                </a:solidFill>
                <a:latin typeface="Arial"/>
                <a:ea typeface="Arial"/>
                <a:cs typeface="Arial"/>
                <a:sym typeface="Arial"/>
              </a:defRPr>
            </a:lvl8pPr>
            <a:lvl9pPr marL="0" marR="0" lvl="8" indent="0" algn="r" rtl="0">
              <a:spcBef>
                <a:spcPts val="0"/>
              </a:spcBef>
              <a:buNone/>
              <a:defRPr sz="500" b="0" i="0" u="none" strike="noStrike" cap="none">
                <a:solidFill>
                  <a:schemeClr val="lt1"/>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Summary">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8541928" y="4842291"/>
            <a:ext cx="431046" cy="244939"/>
          </a:xfrm>
          <a:prstGeom prst="rect">
            <a:avLst/>
          </a:prstGeom>
        </p:spPr>
        <p:txBody>
          <a:bodyPr vert="horz" lIns="0" tIns="0" rIns="0" bIns="0" rtlCol="0" anchor="b"/>
          <a:lstStyle>
            <a:lvl1pPr>
              <a:defRPr lang="en-GB" sz="408" smtClean="0">
                <a:solidFill>
                  <a:srgbClr val="000000"/>
                </a:solidFill>
              </a:defRPr>
            </a:lvl1pPr>
          </a:lstStyle>
          <a:p>
            <a:fld id="{ED90C7D8-A463-4D44-A44E-FDAAFD65B625}" type="slidenum">
              <a:rPr lang="en-GB" smtClean="0"/>
              <a:pPr/>
              <a:t>‹#›</a:t>
            </a:fld>
            <a:endParaRPr lang="en-GB" dirty="0"/>
          </a:p>
        </p:txBody>
      </p:sp>
      <p:sp>
        <p:nvSpPr>
          <p:cNvPr id="18" name="Footer Placeholder 4"/>
          <p:cNvSpPr>
            <a:spLocks noGrp="1"/>
          </p:cNvSpPr>
          <p:nvPr>
            <p:ph type="ftr" sz="quarter" idx="3"/>
          </p:nvPr>
        </p:nvSpPr>
        <p:spPr>
          <a:xfrm>
            <a:off x="2246772" y="4838804"/>
            <a:ext cx="4650455" cy="248426"/>
          </a:xfrm>
          <a:prstGeom prst="rect">
            <a:avLst/>
          </a:prstGeom>
        </p:spPr>
        <p:txBody>
          <a:bodyPr anchor="ctr"/>
          <a:lstStyle>
            <a:lvl1pPr algn="ctr">
              <a:defRPr lang="en-GB" sz="748" baseline="0" smtClean="0">
                <a:solidFill>
                  <a:srgbClr val="000000"/>
                </a:solidFill>
              </a:defRPr>
            </a:lvl1pPr>
          </a:lstStyle>
          <a:p>
            <a:pPr defTabSz="685804">
              <a:lnSpc>
                <a:spcPct val="90000"/>
              </a:lnSpc>
              <a:spcBef>
                <a:spcPts val="750"/>
              </a:spcBef>
            </a:pPr>
            <a:r>
              <a:rPr lang="en-GB" dirty="0" err="1" smtClean="0"/>
              <a:t>DfT</a:t>
            </a:r>
            <a:r>
              <a:rPr lang="en-GB" dirty="0" smtClean="0"/>
              <a:t> Bus Open Data </a:t>
            </a:r>
          </a:p>
          <a:p>
            <a:pPr defTabSz="685804">
              <a:lnSpc>
                <a:spcPct val="90000"/>
              </a:lnSpc>
              <a:spcBef>
                <a:spcPts val="750"/>
              </a:spcBef>
            </a:pPr>
            <a:endParaRPr lang="en-GB" dirty="0"/>
          </a:p>
        </p:txBody>
      </p:sp>
      <p:sp>
        <p:nvSpPr>
          <p:cNvPr id="2" name="Rectangle 1"/>
          <p:cNvSpPr/>
          <p:nvPr userDrawn="1"/>
        </p:nvSpPr>
        <p:spPr>
          <a:xfrm>
            <a:off x="171020" y="1491352"/>
            <a:ext cx="8801346" cy="97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53" dirty="0"/>
          </a:p>
        </p:txBody>
      </p:sp>
    </p:spTree>
    <p:extLst>
      <p:ext uri="{BB962C8B-B14F-4D97-AF65-F5344CB8AC3E}">
        <p14:creationId xmlns:p14="http://schemas.microsoft.com/office/powerpoint/2010/main" val="17961210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64"/>
        <p:cNvGrpSpPr/>
        <p:nvPr/>
      </p:nvGrpSpPr>
      <p:grpSpPr>
        <a:xfrm>
          <a:off x="0" y="0"/>
          <a:ext cx="0" cy="0"/>
          <a:chOff x="0" y="0"/>
          <a:chExt cx="0" cy="0"/>
        </a:xfrm>
      </p:grpSpPr>
      <p:sp>
        <p:nvSpPr>
          <p:cNvPr id="65" name="Shape 65"/>
          <p:cNvSpPr txBox="1">
            <a:spLocks noGrp="1"/>
          </p:cNvSpPr>
          <p:nvPr>
            <p:ph type="dt" idx="10"/>
          </p:nvPr>
        </p:nvSpPr>
        <p:spPr>
          <a:xfrm>
            <a:off x="8541938" y="4838803"/>
            <a:ext cx="430500" cy="248400"/>
          </a:xfrm>
          <a:prstGeom prst="rect">
            <a:avLst/>
          </a:prstGeom>
          <a:noFill/>
          <a:ln>
            <a:noFill/>
          </a:ln>
        </p:spPr>
        <p:txBody>
          <a:bodyPr spcFirstLastPara="1" wrap="square" lIns="72850" tIns="72850" rIns="72850" bIns="72850" anchor="b" anchorCtr="0"/>
          <a:lstStyle>
            <a:lvl1pPr marR="0" lvl="0" algn="l" rtl="0">
              <a:spcBef>
                <a:spcPts val="0"/>
              </a:spcBef>
              <a:spcAft>
                <a:spcPts val="0"/>
              </a:spcAft>
              <a:buSzPts val="1100"/>
              <a:buNone/>
              <a:defRPr sz="400" b="0" i="0" u="none" strike="noStrike" cap="none">
                <a:solidFill>
                  <a:schemeClr val="lt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title"/>
          </p:nvPr>
        </p:nvSpPr>
        <p:spPr>
          <a:xfrm>
            <a:off x="1758671" y="280382"/>
            <a:ext cx="7214400" cy="479100"/>
          </a:xfrm>
          <a:prstGeom prst="rect">
            <a:avLst/>
          </a:prstGeom>
          <a:noFill/>
          <a:ln>
            <a:noFill/>
          </a:ln>
        </p:spPr>
        <p:txBody>
          <a:bodyPr spcFirstLastPara="1" wrap="square" lIns="72850" tIns="72850" rIns="72850" bIns="72850" anchor="b" anchorCtr="0"/>
          <a:lstStyle>
            <a:lvl1pPr marR="0" lvl="0" algn="l" rtl="0">
              <a:lnSpc>
                <a:spcPct val="90000"/>
              </a:lnSpc>
              <a:spcBef>
                <a:spcPts val="0"/>
              </a:spcBef>
              <a:spcAft>
                <a:spcPts val="0"/>
              </a:spcAft>
              <a:buClr>
                <a:schemeClr val="accent1"/>
              </a:buClr>
              <a:buSzPts val="1900"/>
              <a:buFont typeface="Arial"/>
              <a:buNone/>
              <a:defRPr sz="1900" b="0" i="0" u="none" strike="noStrike" cap="none">
                <a:solidFill>
                  <a:schemeClr val="accen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dirty="0"/>
          </a:p>
        </p:txBody>
      </p:sp>
      <p:sp>
        <p:nvSpPr>
          <p:cNvPr id="67" name="Shape 67"/>
          <p:cNvSpPr txBox="1">
            <a:spLocks noGrp="1"/>
          </p:cNvSpPr>
          <p:nvPr>
            <p:ph type="body" idx="1"/>
          </p:nvPr>
        </p:nvSpPr>
        <p:spPr>
          <a:xfrm>
            <a:off x="171634" y="945105"/>
            <a:ext cx="8801400" cy="3747000"/>
          </a:xfrm>
          <a:prstGeom prst="rect">
            <a:avLst/>
          </a:prstGeom>
          <a:noFill/>
          <a:ln>
            <a:noFill/>
          </a:ln>
        </p:spPr>
        <p:txBody>
          <a:bodyPr spcFirstLastPara="1" wrap="square" lIns="72850" tIns="72850" rIns="72850" bIns="72850" anchor="t" anchorCtr="0"/>
          <a:lstStyle>
            <a:lvl1pPr marL="457200" marR="0" lvl="0" indent="-292100" algn="l" rtl="0">
              <a:lnSpc>
                <a:spcPct val="100000"/>
              </a:lnSpc>
              <a:spcBef>
                <a:spcPts val="5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1pPr>
            <a:lvl2pPr marL="914400" marR="0" lvl="1" indent="-292100" algn="l" rtl="0">
              <a:lnSpc>
                <a:spcPct val="100000"/>
              </a:lnSpc>
              <a:spcBef>
                <a:spcPts val="2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2pPr>
            <a:lvl3pPr marL="1371600" marR="0" lvl="2" indent="-285750" algn="l" rtl="0">
              <a:lnSpc>
                <a:spcPct val="100000"/>
              </a:lnSpc>
              <a:spcBef>
                <a:spcPts val="2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4pPr>
            <a:lvl5pPr marL="2286000" marR="0" lvl="4"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8" name="Shape 68"/>
          <p:cNvSpPr/>
          <p:nvPr/>
        </p:nvSpPr>
        <p:spPr>
          <a:xfrm>
            <a:off x="7520897" y="4811779"/>
            <a:ext cx="938700" cy="311100"/>
          </a:xfrm>
          <a:custGeom>
            <a:avLst/>
            <a:gdLst/>
            <a:ahLst/>
            <a:cxnLst/>
            <a:rect l="0" t="0" r="0" b="0"/>
            <a:pathLst>
              <a:path w="120000" h="120000" extrusionOk="0">
                <a:moveTo>
                  <a:pt x="80587" y="0"/>
                </a:moveTo>
                <a:lnTo>
                  <a:pt x="102227" y="0"/>
                </a:lnTo>
                <a:lnTo>
                  <a:pt x="102809" y="53"/>
                </a:lnTo>
                <a:cubicBezTo>
                  <a:pt x="104881" y="395"/>
                  <a:pt x="105468" y="3312"/>
                  <a:pt x="106377" y="6453"/>
                </a:cubicBezTo>
                <a:lnTo>
                  <a:pt x="119437" y="49580"/>
                </a:lnTo>
                <a:cubicBezTo>
                  <a:pt x="120240" y="52473"/>
                  <a:pt x="120177" y="55395"/>
                  <a:pt x="119287" y="59248"/>
                </a:cubicBezTo>
                <a:lnTo>
                  <a:pt x="106497" y="112317"/>
                </a:lnTo>
                <a:cubicBezTo>
                  <a:pt x="105589" y="116119"/>
                  <a:pt x="104884" y="119520"/>
                  <a:pt x="102812" y="119935"/>
                </a:cubicBezTo>
                <a:lnTo>
                  <a:pt x="102231" y="120000"/>
                </a:lnTo>
                <a:lnTo>
                  <a:pt x="80590" y="120000"/>
                </a:lnTo>
                <a:cubicBezTo>
                  <a:pt x="80471" y="119977"/>
                  <a:pt x="80211" y="119994"/>
                  <a:pt x="79951" y="119893"/>
                </a:cubicBezTo>
                <a:cubicBezTo>
                  <a:pt x="77825" y="119369"/>
                  <a:pt x="76001" y="113585"/>
                  <a:pt x="77547" y="106913"/>
                </a:cubicBezTo>
                <a:lnTo>
                  <a:pt x="90166" y="54567"/>
                </a:lnTo>
                <a:lnTo>
                  <a:pt x="77444" y="12557"/>
                </a:lnTo>
                <a:cubicBezTo>
                  <a:pt x="76043" y="6921"/>
                  <a:pt x="77821" y="520"/>
                  <a:pt x="79947" y="88"/>
                </a:cubicBezTo>
                <a:cubicBezTo>
                  <a:pt x="80207" y="4"/>
                  <a:pt x="80468" y="18"/>
                  <a:pt x="80587" y="0"/>
                </a:cubicBezTo>
                <a:close/>
                <a:moveTo>
                  <a:pt x="41125" y="0"/>
                </a:moveTo>
                <a:lnTo>
                  <a:pt x="62765" y="0"/>
                </a:lnTo>
                <a:lnTo>
                  <a:pt x="63346" y="53"/>
                </a:lnTo>
                <a:cubicBezTo>
                  <a:pt x="65419" y="395"/>
                  <a:pt x="66006" y="3312"/>
                  <a:pt x="66915" y="6453"/>
                </a:cubicBezTo>
                <a:lnTo>
                  <a:pt x="79974" y="49580"/>
                </a:lnTo>
                <a:cubicBezTo>
                  <a:pt x="80778" y="52473"/>
                  <a:pt x="80715" y="55395"/>
                  <a:pt x="79825" y="59248"/>
                </a:cubicBezTo>
                <a:lnTo>
                  <a:pt x="67035" y="112317"/>
                </a:lnTo>
                <a:cubicBezTo>
                  <a:pt x="66127" y="116119"/>
                  <a:pt x="65422" y="119520"/>
                  <a:pt x="63350" y="119935"/>
                </a:cubicBezTo>
                <a:lnTo>
                  <a:pt x="62769" y="120000"/>
                </a:lnTo>
                <a:lnTo>
                  <a:pt x="41128" y="120000"/>
                </a:lnTo>
                <a:cubicBezTo>
                  <a:pt x="41009" y="119977"/>
                  <a:pt x="40749" y="119994"/>
                  <a:pt x="40488" y="119893"/>
                </a:cubicBezTo>
                <a:cubicBezTo>
                  <a:pt x="38363" y="119369"/>
                  <a:pt x="36539" y="113585"/>
                  <a:pt x="38084" y="106913"/>
                </a:cubicBezTo>
                <a:lnTo>
                  <a:pt x="50704" y="54567"/>
                </a:lnTo>
                <a:lnTo>
                  <a:pt x="37982" y="12557"/>
                </a:lnTo>
                <a:cubicBezTo>
                  <a:pt x="36580" y="6921"/>
                  <a:pt x="38359" y="520"/>
                  <a:pt x="40485" y="88"/>
                </a:cubicBezTo>
                <a:cubicBezTo>
                  <a:pt x="40745" y="4"/>
                  <a:pt x="41006" y="18"/>
                  <a:pt x="41125" y="0"/>
                </a:cubicBezTo>
                <a:close/>
                <a:moveTo>
                  <a:pt x="3641" y="0"/>
                </a:moveTo>
                <a:lnTo>
                  <a:pt x="25282" y="0"/>
                </a:lnTo>
                <a:lnTo>
                  <a:pt x="25863" y="53"/>
                </a:lnTo>
                <a:cubicBezTo>
                  <a:pt x="27935" y="395"/>
                  <a:pt x="28523" y="3312"/>
                  <a:pt x="29431" y="6453"/>
                </a:cubicBezTo>
                <a:lnTo>
                  <a:pt x="42491" y="49580"/>
                </a:lnTo>
                <a:cubicBezTo>
                  <a:pt x="43295" y="52473"/>
                  <a:pt x="43231" y="55395"/>
                  <a:pt x="42342" y="59248"/>
                </a:cubicBezTo>
                <a:lnTo>
                  <a:pt x="29552" y="112317"/>
                </a:lnTo>
                <a:cubicBezTo>
                  <a:pt x="28643" y="116119"/>
                  <a:pt x="27939" y="119520"/>
                  <a:pt x="25867" y="119935"/>
                </a:cubicBezTo>
                <a:lnTo>
                  <a:pt x="25285" y="120000"/>
                </a:lnTo>
                <a:lnTo>
                  <a:pt x="3645" y="120000"/>
                </a:lnTo>
                <a:cubicBezTo>
                  <a:pt x="3526" y="119977"/>
                  <a:pt x="3265" y="119994"/>
                  <a:pt x="3005" y="119893"/>
                </a:cubicBezTo>
                <a:cubicBezTo>
                  <a:pt x="880" y="119369"/>
                  <a:pt x="-943" y="113585"/>
                  <a:pt x="601" y="106913"/>
                </a:cubicBezTo>
                <a:lnTo>
                  <a:pt x="13220" y="54567"/>
                </a:lnTo>
                <a:lnTo>
                  <a:pt x="499" y="12557"/>
                </a:lnTo>
                <a:cubicBezTo>
                  <a:pt x="-902" y="6921"/>
                  <a:pt x="876" y="520"/>
                  <a:pt x="3001" y="88"/>
                </a:cubicBezTo>
                <a:cubicBezTo>
                  <a:pt x="3262" y="4"/>
                  <a:pt x="3522" y="18"/>
                  <a:pt x="3641" y="0"/>
                </a:cubicBezTo>
                <a:close/>
              </a:path>
            </a:pathLst>
          </a:custGeom>
          <a:noFill/>
          <a:ln w="12700" cap="flat" cmpd="sng">
            <a:solidFill>
              <a:schemeClr val="accent1"/>
            </a:solidFill>
            <a:prstDash val="solid"/>
            <a:miter lim="800000"/>
            <a:headEnd type="none" w="med" len="med"/>
            <a:tailEnd type="none" w="med" len="med"/>
          </a:ln>
        </p:spPr>
        <p:txBody>
          <a:bodyPr spcFirstLastPara="1" wrap="square" lIns="72850" tIns="36425" rIns="72850" bIns="3642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9" name="Shape 69"/>
          <p:cNvCxnSpPr/>
          <p:nvPr/>
        </p:nvCxnSpPr>
        <p:spPr>
          <a:xfrm>
            <a:off x="0" y="4776487"/>
            <a:ext cx="9144000"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70" name="Shape 70"/>
          <p:cNvCxnSpPr/>
          <p:nvPr/>
        </p:nvCxnSpPr>
        <p:spPr>
          <a:xfrm>
            <a:off x="0" y="852470"/>
            <a:ext cx="9144000" cy="0"/>
          </a:xfrm>
          <a:prstGeom prst="straightConnector1">
            <a:avLst/>
          </a:prstGeom>
          <a:noFill/>
          <a:ln w="19050" cap="flat" cmpd="sng">
            <a:solidFill>
              <a:schemeClr val="accent1"/>
            </a:solidFill>
            <a:prstDash val="solid"/>
            <a:miter lim="800000"/>
            <a:headEnd type="none" w="med" len="med"/>
            <a:tailEnd type="none" w="med" len="med"/>
          </a:ln>
        </p:spPr>
      </p:cxnSp>
      <p:sp>
        <p:nvSpPr>
          <p:cNvPr id="71" name="Shape 71"/>
          <p:cNvSpPr txBox="1">
            <a:spLocks noGrp="1"/>
          </p:cNvSpPr>
          <p:nvPr>
            <p:ph type="ftr" idx="11"/>
          </p:nvPr>
        </p:nvSpPr>
        <p:spPr>
          <a:xfrm>
            <a:off x="2246775" y="4838804"/>
            <a:ext cx="4650600" cy="248400"/>
          </a:xfrm>
          <a:prstGeom prst="rect">
            <a:avLst/>
          </a:prstGeom>
          <a:noFill/>
          <a:ln>
            <a:noFill/>
          </a:ln>
        </p:spPr>
        <p:txBody>
          <a:bodyPr spcFirstLastPara="1" wrap="square" lIns="72850" tIns="72850" rIns="72850" bIns="72850" anchor="ctr" anchorCtr="0"/>
          <a:lstStyle>
            <a:lvl1pPr marR="0" lvl="0" algn="ctr" rtl="0">
              <a:spcBef>
                <a:spcPts val="0"/>
              </a:spcBef>
              <a:spcAft>
                <a:spcPts val="0"/>
              </a:spcAft>
              <a:buSzPts val="1100"/>
              <a:buNone/>
              <a:defRPr sz="900" b="0" i="0" u="none" strike="noStrike" cap="none">
                <a:solidFill>
                  <a:srgbClr val="000000"/>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r>
              <a:rPr lang="en-GB" dirty="0" err="1" smtClean="0"/>
              <a:t>DfT</a:t>
            </a:r>
            <a:r>
              <a:rPr lang="en-GB" dirty="0" smtClean="0"/>
              <a:t> Bus Open Data </a:t>
            </a:r>
            <a:endParaRPr lang="en-GB" dirty="0"/>
          </a:p>
        </p:txBody>
      </p:sp>
      <p:sp>
        <p:nvSpPr>
          <p:cNvPr id="72" name="Shape 72"/>
          <p:cNvSpPr txBox="1">
            <a:spLocks noGrp="1"/>
          </p:cNvSpPr>
          <p:nvPr>
            <p:ph type="sldNum" idx="12"/>
          </p:nvPr>
        </p:nvSpPr>
        <p:spPr>
          <a:xfrm>
            <a:off x="8541939" y="4842291"/>
            <a:ext cx="431100" cy="244800"/>
          </a:xfrm>
          <a:prstGeom prst="rect">
            <a:avLst/>
          </a:prstGeom>
          <a:noFill/>
          <a:ln>
            <a:noFill/>
          </a:ln>
        </p:spPr>
        <p:txBody>
          <a:bodyPr spcFirstLastPara="1" wrap="square" lIns="72850" tIns="36425" rIns="72850" bIns="36425" anchor="ctr" anchorCtr="0">
            <a:noAutofit/>
          </a:bodyPr>
          <a:lstStyle>
            <a:lvl1pPr marL="0" marR="0" lvl="0" indent="0" algn="r" rtl="0">
              <a:spcBef>
                <a:spcPts val="0"/>
              </a:spcBef>
              <a:buNone/>
              <a:defRPr sz="900" b="0" i="0" u="none" strike="noStrike" cap="none">
                <a:solidFill>
                  <a:srgbClr val="000000"/>
                </a:solidFill>
                <a:latin typeface="Arial"/>
                <a:ea typeface="Arial"/>
                <a:cs typeface="Arial"/>
                <a:sym typeface="Arial"/>
              </a:defRPr>
            </a:lvl1pPr>
            <a:lvl2pPr marL="0" marR="0" lvl="1" indent="0" algn="r" rtl="0">
              <a:spcBef>
                <a:spcPts val="0"/>
              </a:spcBef>
              <a:buNone/>
              <a:defRPr sz="900" b="0" i="0" u="none" strike="noStrike" cap="none">
                <a:solidFill>
                  <a:srgbClr val="7F7F7F"/>
                </a:solidFill>
                <a:latin typeface="Arial"/>
                <a:ea typeface="Arial"/>
                <a:cs typeface="Arial"/>
                <a:sym typeface="Arial"/>
              </a:defRPr>
            </a:lvl2pPr>
            <a:lvl3pPr marL="0" marR="0" lvl="2" indent="0" algn="r" rtl="0">
              <a:spcBef>
                <a:spcPts val="0"/>
              </a:spcBef>
              <a:buNone/>
              <a:defRPr sz="900" b="0" i="0" u="none" strike="noStrike" cap="none">
                <a:solidFill>
                  <a:srgbClr val="7F7F7F"/>
                </a:solidFill>
                <a:latin typeface="Arial"/>
                <a:ea typeface="Arial"/>
                <a:cs typeface="Arial"/>
                <a:sym typeface="Arial"/>
              </a:defRPr>
            </a:lvl3pPr>
            <a:lvl4pPr marL="0" marR="0" lvl="3" indent="0" algn="r" rtl="0">
              <a:spcBef>
                <a:spcPts val="0"/>
              </a:spcBef>
              <a:buNone/>
              <a:defRPr sz="900" b="0" i="0" u="none" strike="noStrike" cap="none">
                <a:solidFill>
                  <a:srgbClr val="7F7F7F"/>
                </a:solidFill>
                <a:latin typeface="Arial"/>
                <a:ea typeface="Arial"/>
                <a:cs typeface="Arial"/>
                <a:sym typeface="Arial"/>
              </a:defRPr>
            </a:lvl4pPr>
            <a:lvl5pPr marL="0" marR="0" lvl="4" indent="0" algn="r" rtl="0">
              <a:spcBef>
                <a:spcPts val="0"/>
              </a:spcBef>
              <a:buNone/>
              <a:defRPr sz="900" b="0" i="0" u="none" strike="noStrike" cap="none">
                <a:solidFill>
                  <a:srgbClr val="7F7F7F"/>
                </a:solidFill>
                <a:latin typeface="Arial"/>
                <a:ea typeface="Arial"/>
                <a:cs typeface="Arial"/>
                <a:sym typeface="Arial"/>
              </a:defRPr>
            </a:lvl5pPr>
            <a:lvl6pPr marL="0" marR="0" lvl="5" indent="0" algn="r" rtl="0">
              <a:spcBef>
                <a:spcPts val="0"/>
              </a:spcBef>
              <a:buNone/>
              <a:defRPr sz="900" b="0" i="0" u="none" strike="noStrike" cap="none">
                <a:solidFill>
                  <a:srgbClr val="7F7F7F"/>
                </a:solidFill>
                <a:latin typeface="Arial"/>
                <a:ea typeface="Arial"/>
                <a:cs typeface="Arial"/>
                <a:sym typeface="Arial"/>
              </a:defRPr>
            </a:lvl6pPr>
            <a:lvl7pPr marL="0" marR="0" lvl="6" indent="0" algn="r" rtl="0">
              <a:spcBef>
                <a:spcPts val="0"/>
              </a:spcBef>
              <a:buNone/>
              <a:defRPr sz="900" b="0" i="0" u="none" strike="noStrike" cap="none">
                <a:solidFill>
                  <a:srgbClr val="7F7F7F"/>
                </a:solidFill>
                <a:latin typeface="Arial"/>
                <a:ea typeface="Arial"/>
                <a:cs typeface="Arial"/>
                <a:sym typeface="Arial"/>
              </a:defRPr>
            </a:lvl7pPr>
            <a:lvl8pPr marL="0" marR="0" lvl="7" indent="0" algn="r" rtl="0">
              <a:spcBef>
                <a:spcPts val="0"/>
              </a:spcBef>
              <a:buNone/>
              <a:defRPr sz="900" b="0" i="0" u="none" strike="noStrike" cap="none">
                <a:solidFill>
                  <a:srgbClr val="7F7F7F"/>
                </a:solidFill>
                <a:latin typeface="Arial"/>
                <a:ea typeface="Arial"/>
                <a:cs typeface="Arial"/>
                <a:sym typeface="Arial"/>
              </a:defRPr>
            </a:lvl8pPr>
            <a:lvl9pPr marL="0" marR="0" lvl="8" indent="0" algn="r" rtl="0">
              <a:spcBef>
                <a:spcPts val="0"/>
              </a:spcBef>
              <a:buNone/>
              <a:defRPr sz="900" b="0" i="0" u="none" strike="noStrike" cap="none">
                <a:solidFill>
                  <a:srgbClr val="7F7F7F"/>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Two Column">
    <p:spTree>
      <p:nvGrpSpPr>
        <p:cNvPr id="1" name="Shape 73"/>
        <p:cNvGrpSpPr/>
        <p:nvPr/>
      </p:nvGrpSpPr>
      <p:grpSpPr>
        <a:xfrm>
          <a:off x="0" y="0"/>
          <a:ext cx="0" cy="0"/>
          <a:chOff x="0" y="0"/>
          <a:chExt cx="0" cy="0"/>
        </a:xfrm>
      </p:grpSpPr>
      <p:sp>
        <p:nvSpPr>
          <p:cNvPr id="74" name="Shape 74"/>
          <p:cNvSpPr txBox="1">
            <a:spLocks noGrp="1"/>
          </p:cNvSpPr>
          <p:nvPr>
            <p:ph type="dt" idx="10"/>
          </p:nvPr>
        </p:nvSpPr>
        <p:spPr>
          <a:xfrm>
            <a:off x="8541938" y="4838803"/>
            <a:ext cx="430500" cy="248400"/>
          </a:xfrm>
          <a:prstGeom prst="rect">
            <a:avLst/>
          </a:prstGeom>
          <a:noFill/>
          <a:ln>
            <a:noFill/>
          </a:ln>
        </p:spPr>
        <p:txBody>
          <a:bodyPr spcFirstLastPara="1" wrap="square" lIns="72850" tIns="72850" rIns="72850" bIns="72850" anchor="b" anchorCtr="0"/>
          <a:lstStyle>
            <a:lvl1pPr marR="0" lvl="0" algn="l" rtl="0">
              <a:spcBef>
                <a:spcPts val="0"/>
              </a:spcBef>
              <a:spcAft>
                <a:spcPts val="0"/>
              </a:spcAft>
              <a:buSzPts val="1100"/>
              <a:buNone/>
              <a:defRPr sz="400" b="0" i="0" u="none" strike="noStrike" cap="none">
                <a:solidFill>
                  <a:schemeClr val="lt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dirty="0"/>
          </a:p>
        </p:txBody>
      </p:sp>
      <p:sp>
        <p:nvSpPr>
          <p:cNvPr id="75" name="Shape 75"/>
          <p:cNvSpPr txBox="1">
            <a:spLocks noGrp="1"/>
          </p:cNvSpPr>
          <p:nvPr>
            <p:ph type="sldNum" idx="12"/>
          </p:nvPr>
        </p:nvSpPr>
        <p:spPr>
          <a:xfrm>
            <a:off x="8541939" y="4842291"/>
            <a:ext cx="431100" cy="244800"/>
          </a:xfrm>
          <a:prstGeom prst="rect">
            <a:avLst/>
          </a:prstGeom>
          <a:noFill/>
          <a:ln>
            <a:noFill/>
          </a:ln>
        </p:spPr>
        <p:txBody>
          <a:bodyPr spcFirstLastPara="1" wrap="square" lIns="72850" tIns="36425" rIns="72850" bIns="36425" anchor="ctr" anchorCtr="0">
            <a:noAutofit/>
          </a:bodyPr>
          <a:lstStyle>
            <a:lvl1pPr marL="0" marR="0" lvl="0" indent="0" algn="r" rtl="0">
              <a:spcBef>
                <a:spcPts val="0"/>
              </a:spcBef>
              <a:buNone/>
              <a:defRPr sz="900" b="0" i="0" u="none" strike="noStrike" cap="none">
                <a:solidFill>
                  <a:srgbClr val="000000"/>
                </a:solidFill>
                <a:latin typeface="Arial"/>
                <a:ea typeface="Arial"/>
                <a:cs typeface="Arial"/>
                <a:sym typeface="Arial"/>
              </a:defRPr>
            </a:lvl1pPr>
            <a:lvl2pPr marL="0" marR="0" lvl="1" indent="0" algn="r" rtl="0">
              <a:spcBef>
                <a:spcPts val="0"/>
              </a:spcBef>
              <a:buNone/>
              <a:defRPr sz="900" b="0" i="0" u="none" strike="noStrike" cap="none">
                <a:solidFill>
                  <a:srgbClr val="7F7F7F"/>
                </a:solidFill>
                <a:latin typeface="Arial"/>
                <a:ea typeface="Arial"/>
                <a:cs typeface="Arial"/>
                <a:sym typeface="Arial"/>
              </a:defRPr>
            </a:lvl2pPr>
            <a:lvl3pPr marL="0" marR="0" lvl="2" indent="0" algn="r" rtl="0">
              <a:spcBef>
                <a:spcPts val="0"/>
              </a:spcBef>
              <a:buNone/>
              <a:defRPr sz="900" b="0" i="0" u="none" strike="noStrike" cap="none">
                <a:solidFill>
                  <a:srgbClr val="7F7F7F"/>
                </a:solidFill>
                <a:latin typeface="Arial"/>
                <a:ea typeface="Arial"/>
                <a:cs typeface="Arial"/>
                <a:sym typeface="Arial"/>
              </a:defRPr>
            </a:lvl3pPr>
            <a:lvl4pPr marL="0" marR="0" lvl="3" indent="0" algn="r" rtl="0">
              <a:spcBef>
                <a:spcPts val="0"/>
              </a:spcBef>
              <a:buNone/>
              <a:defRPr sz="900" b="0" i="0" u="none" strike="noStrike" cap="none">
                <a:solidFill>
                  <a:srgbClr val="7F7F7F"/>
                </a:solidFill>
                <a:latin typeface="Arial"/>
                <a:ea typeface="Arial"/>
                <a:cs typeface="Arial"/>
                <a:sym typeface="Arial"/>
              </a:defRPr>
            </a:lvl4pPr>
            <a:lvl5pPr marL="0" marR="0" lvl="4" indent="0" algn="r" rtl="0">
              <a:spcBef>
                <a:spcPts val="0"/>
              </a:spcBef>
              <a:buNone/>
              <a:defRPr sz="900" b="0" i="0" u="none" strike="noStrike" cap="none">
                <a:solidFill>
                  <a:srgbClr val="7F7F7F"/>
                </a:solidFill>
                <a:latin typeface="Arial"/>
                <a:ea typeface="Arial"/>
                <a:cs typeface="Arial"/>
                <a:sym typeface="Arial"/>
              </a:defRPr>
            </a:lvl5pPr>
            <a:lvl6pPr marL="0" marR="0" lvl="5" indent="0" algn="r" rtl="0">
              <a:spcBef>
                <a:spcPts val="0"/>
              </a:spcBef>
              <a:buNone/>
              <a:defRPr sz="900" b="0" i="0" u="none" strike="noStrike" cap="none">
                <a:solidFill>
                  <a:srgbClr val="7F7F7F"/>
                </a:solidFill>
                <a:latin typeface="Arial"/>
                <a:ea typeface="Arial"/>
                <a:cs typeface="Arial"/>
                <a:sym typeface="Arial"/>
              </a:defRPr>
            </a:lvl6pPr>
            <a:lvl7pPr marL="0" marR="0" lvl="6" indent="0" algn="r" rtl="0">
              <a:spcBef>
                <a:spcPts val="0"/>
              </a:spcBef>
              <a:buNone/>
              <a:defRPr sz="900" b="0" i="0" u="none" strike="noStrike" cap="none">
                <a:solidFill>
                  <a:srgbClr val="7F7F7F"/>
                </a:solidFill>
                <a:latin typeface="Arial"/>
                <a:ea typeface="Arial"/>
                <a:cs typeface="Arial"/>
                <a:sym typeface="Arial"/>
              </a:defRPr>
            </a:lvl7pPr>
            <a:lvl8pPr marL="0" marR="0" lvl="7" indent="0" algn="r" rtl="0">
              <a:spcBef>
                <a:spcPts val="0"/>
              </a:spcBef>
              <a:buNone/>
              <a:defRPr sz="900" b="0" i="0" u="none" strike="noStrike" cap="none">
                <a:solidFill>
                  <a:srgbClr val="7F7F7F"/>
                </a:solidFill>
                <a:latin typeface="Arial"/>
                <a:ea typeface="Arial"/>
                <a:cs typeface="Arial"/>
                <a:sym typeface="Arial"/>
              </a:defRPr>
            </a:lvl8pPr>
            <a:lvl9pPr marL="0" marR="0" lvl="8" indent="0" algn="r" rtl="0">
              <a:spcBef>
                <a:spcPts val="0"/>
              </a:spcBef>
              <a:buNone/>
              <a:defRPr sz="900" b="0" i="0" u="none" strike="noStrike" cap="none">
                <a:solidFill>
                  <a:srgbClr val="7F7F7F"/>
                </a:solidFill>
                <a:latin typeface="Arial"/>
                <a:ea typeface="Arial"/>
                <a:cs typeface="Arial"/>
                <a:sym typeface="Arial"/>
              </a:defRPr>
            </a:lvl9pPr>
          </a:lstStyle>
          <a:p>
            <a:fld id="{00000000-1234-1234-1234-123412341234}" type="slidenum">
              <a:rPr lang="en-GB" smtClean="0"/>
              <a:pPr/>
              <a:t>‹#›</a:t>
            </a:fld>
            <a:endParaRPr lang="en-GB" dirty="0"/>
          </a:p>
        </p:txBody>
      </p:sp>
      <p:sp>
        <p:nvSpPr>
          <p:cNvPr id="76" name="Shape 76"/>
          <p:cNvSpPr txBox="1">
            <a:spLocks noGrp="1"/>
          </p:cNvSpPr>
          <p:nvPr>
            <p:ph type="title"/>
          </p:nvPr>
        </p:nvSpPr>
        <p:spPr>
          <a:xfrm>
            <a:off x="1758671" y="280382"/>
            <a:ext cx="7214400" cy="479100"/>
          </a:xfrm>
          <a:prstGeom prst="rect">
            <a:avLst/>
          </a:prstGeom>
          <a:noFill/>
          <a:ln>
            <a:noFill/>
          </a:ln>
        </p:spPr>
        <p:txBody>
          <a:bodyPr spcFirstLastPara="1" wrap="square" lIns="72850" tIns="72850" rIns="72850" bIns="72850" anchor="b" anchorCtr="0"/>
          <a:lstStyle>
            <a:lvl1pPr marR="0" lvl="0" algn="l" rtl="0">
              <a:lnSpc>
                <a:spcPct val="90000"/>
              </a:lnSpc>
              <a:spcBef>
                <a:spcPts val="0"/>
              </a:spcBef>
              <a:spcAft>
                <a:spcPts val="0"/>
              </a:spcAft>
              <a:buClr>
                <a:schemeClr val="accent1"/>
              </a:buClr>
              <a:buSzPts val="1900"/>
              <a:buFont typeface="Arial"/>
              <a:buNone/>
              <a:defRPr sz="1900" b="0" i="0" u="none" strike="noStrike" cap="none">
                <a:solidFill>
                  <a:schemeClr val="accen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77" name="Shape 77"/>
          <p:cNvCxnSpPr/>
          <p:nvPr/>
        </p:nvCxnSpPr>
        <p:spPr>
          <a:xfrm>
            <a:off x="0" y="4776487"/>
            <a:ext cx="9144000"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78" name="Shape 78"/>
          <p:cNvCxnSpPr/>
          <p:nvPr/>
        </p:nvCxnSpPr>
        <p:spPr>
          <a:xfrm>
            <a:off x="0" y="852470"/>
            <a:ext cx="9144000" cy="0"/>
          </a:xfrm>
          <a:prstGeom prst="straightConnector1">
            <a:avLst/>
          </a:prstGeom>
          <a:noFill/>
          <a:ln w="19050" cap="flat" cmpd="sng">
            <a:solidFill>
              <a:schemeClr val="accent1"/>
            </a:solidFill>
            <a:prstDash val="solid"/>
            <a:miter lim="800000"/>
            <a:headEnd type="none" w="med" len="med"/>
            <a:tailEnd type="none" w="med" len="med"/>
          </a:ln>
        </p:spPr>
      </p:cxnSp>
      <p:sp>
        <p:nvSpPr>
          <p:cNvPr id="79" name="Shape 79"/>
          <p:cNvSpPr txBox="1">
            <a:spLocks noGrp="1"/>
          </p:cNvSpPr>
          <p:nvPr>
            <p:ph type="ftr" idx="11"/>
          </p:nvPr>
        </p:nvSpPr>
        <p:spPr>
          <a:xfrm>
            <a:off x="2246775" y="4838804"/>
            <a:ext cx="4650600" cy="248400"/>
          </a:xfrm>
          <a:prstGeom prst="rect">
            <a:avLst/>
          </a:prstGeom>
          <a:noFill/>
          <a:ln>
            <a:noFill/>
          </a:ln>
        </p:spPr>
        <p:txBody>
          <a:bodyPr spcFirstLastPara="1" wrap="square" lIns="72850" tIns="72850" rIns="72850" bIns="72850" anchor="ctr" anchorCtr="0"/>
          <a:lstStyle>
            <a:lvl1pPr marR="0" lvl="0" algn="ctr" rtl="0">
              <a:spcBef>
                <a:spcPts val="0"/>
              </a:spcBef>
              <a:spcAft>
                <a:spcPts val="0"/>
              </a:spcAft>
              <a:buSzPts val="1100"/>
              <a:buNone/>
              <a:defRPr sz="900" b="0" i="0" u="none" strike="noStrike" cap="none">
                <a:solidFill>
                  <a:srgbClr val="000000"/>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r>
              <a:rPr lang="en-GB" dirty="0" err="1" smtClean="0"/>
              <a:t>DfT</a:t>
            </a:r>
            <a:r>
              <a:rPr lang="en-GB" dirty="0" smtClean="0"/>
              <a:t> Bus Open Data </a:t>
            </a:r>
            <a:endParaRPr lang="en-GB" dirty="0"/>
          </a:p>
        </p:txBody>
      </p:sp>
      <p:sp>
        <p:nvSpPr>
          <p:cNvPr id="80" name="Shape 80"/>
          <p:cNvSpPr/>
          <p:nvPr/>
        </p:nvSpPr>
        <p:spPr>
          <a:xfrm>
            <a:off x="7520897" y="4811779"/>
            <a:ext cx="938700" cy="311100"/>
          </a:xfrm>
          <a:custGeom>
            <a:avLst/>
            <a:gdLst/>
            <a:ahLst/>
            <a:cxnLst/>
            <a:rect l="0" t="0" r="0" b="0"/>
            <a:pathLst>
              <a:path w="120000" h="120000" extrusionOk="0">
                <a:moveTo>
                  <a:pt x="80587" y="0"/>
                </a:moveTo>
                <a:lnTo>
                  <a:pt x="102227" y="0"/>
                </a:lnTo>
                <a:lnTo>
                  <a:pt x="102809" y="53"/>
                </a:lnTo>
                <a:cubicBezTo>
                  <a:pt x="104881" y="395"/>
                  <a:pt x="105468" y="3312"/>
                  <a:pt x="106377" y="6453"/>
                </a:cubicBezTo>
                <a:lnTo>
                  <a:pt x="119437" y="49580"/>
                </a:lnTo>
                <a:cubicBezTo>
                  <a:pt x="120240" y="52473"/>
                  <a:pt x="120177" y="55395"/>
                  <a:pt x="119287" y="59248"/>
                </a:cubicBezTo>
                <a:lnTo>
                  <a:pt x="106497" y="112317"/>
                </a:lnTo>
                <a:cubicBezTo>
                  <a:pt x="105589" y="116119"/>
                  <a:pt x="104884" y="119520"/>
                  <a:pt x="102812" y="119935"/>
                </a:cubicBezTo>
                <a:lnTo>
                  <a:pt x="102231" y="120000"/>
                </a:lnTo>
                <a:lnTo>
                  <a:pt x="80590" y="120000"/>
                </a:lnTo>
                <a:cubicBezTo>
                  <a:pt x="80471" y="119977"/>
                  <a:pt x="80211" y="119994"/>
                  <a:pt x="79951" y="119893"/>
                </a:cubicBezTo>
                <a:cubicBezTo>
                  <a:pt x="77825" y="119369"/>
                  <a:pt x="76001" y="113585"/>
                  <a:pt x="77547" y="106913"/>
                </a:cubicBezTo>
                <a:lnTo>
                  <a:pt x="90166" y="54567"/>
                </a:lnTo>
                <a:lnTo>
                  <a:pt x="77444" y="12557"/>
                </a:lnTo>
                <a:cubicBezTo>
                  <a:pt x="76043" y="6921"/>
                  <a:pt x="77821" y="520"/>
                  <a:pt x="79947" y="88"/>
                </a:cubicBezTo>
                <a:cubicBezTo>
                  <a:pt x="80207" y="4"/>
                  <a:pt x="80468" y="18"/>
                  <a:pt x="80587" y="0"/>
                </a:cubicBezTo>
                <a:close/>
                <a:moveTo>
                  <a:pt x="41125" y="0"/>
                </a:moveTo>
                <a:lnTo>
                  <a:pt x="62765" y="0"/>
                </a:lnTo>
                <a:lnTo>
                  <a:pt x="63346" y="53"/>
                </a:lnTo>
                <a:cubicBezTo>
                  <a:pt x="65419" y="395"/>
                  <a:pt x="66006" y="3312"/>
                  <a:pt x="66915" y="6453"/>
                </a:cubicBezTo>
                <a:lnTo>
                  <a:pt x="79974" y="49580"/>
                </a:lnTo>
                <a:cubicBezTo>
                  <a:pt x="80778" y="52473"/>
                  <a:pt x="80715" y="55395"/>
                  <a:pt x="79825" y="59248"/>
                </a:cubicBezTo>
                <a:lnTo>
                  <a:pt x="67035" y="112317"/>
                </a:lnTo>
                <a:cubicBezTo>
                  <a:pt x="66127" y="116119"/>
                  <a:pt x="65422" y="119520"/>
                  <a:pt x="63350" y="119935"/>
                </a:cubicBezTo>
                <a:lnTo>
                  <a:pt x="62769" y="120000"/>
                </a:lnTo>
                <a:lnTo>
                  <a:pt x="41128" y="120000"/>
                </a:lnTo>
                <a:cubicBezTo>
                  <a:pt x="41009" y="119977"/>
                  <a:pt x="40749" y="119994"/>
                  <a:pt x="40488" y="119893"/>
                </a:cubicBezTo>
                <a:cubicBezTo>
                  <a:pt x="38363" y="119369"/>
                  <a:pt x="36539" y="113585"/>
                  <a:pt x="38084" y="106913"/>
                </a:cubicBezTo>
                <a:lnTo>
                  <a:pt x="50704" y="54567"/>
                </a:lnTo>
                <a:lnTo>
                  <a:pt x="37982" y="12557"/>
                </a:lnTo>
                <a:cubicBezTo>
                  <a:pt x="36580" y="6921"/>
                  <a:pt x="38359" y="520"/>
                  <a:pt x="40485" y="88"/>
                </a:cubicBezTo>
                <a:cubicBezTo>
                  <a:pt x="40745" y="4"/>
                  <a:pt x="41006" y="18"/>
                  <a:pt x="41125" y="0"/>
                </a:cubicBezTo>
                <a:close/>
                <a:moveTo>
                  <a:pt x="3641" y="0"/>
                </a:moveTo>
                <a:lnTo>
                  <a:pt x="25282" y="0"/>
                </a:lnTo>
                <a:lnTo>
                  <a:pt x="25863" y="53"/>
                </a:lnTo>
                <a:cubicBezTo>
                  <a:pt x="27935" y="395"/>
                  <a:pt x="28523" y="3312"/>
                  <a:pt x="29431" y="6453"/>
                </a:cubicBezTo>
                <a:lnTo>
                  <a:pt x="42491" y="49580"/>
                </a:lnTo>
                <a:cubicBezTo>
                  <a:pt x="43295" y="52473"/>
                  <a:pt x="43231" y="55395"/>
                  <a:pt x="42342" y="59248"/>
                </a:cubicBezTo>
                <a:lnTo>
                  <a:pt x="29552" y="112317"/>
                </a:lnTo>
                <a:cubicBezTo>
                  <a:pt x="28643" y="116119"/>
                  <a:pt x="27939" y="119520"/>
                  <a:pt x="25867" y="119935"/>
                </a:cubicBezTo>
                <a:lnTo>
                  <a:pt x="25285" y="120000"/>
                </a:lnTo>
                <a:lnTo>
                  <a:pt x="3645" y="120000"/>
                </a:lnTo>
                <a:cubicBezTo>
                  <a:pt x="3526" y="119977"/>
                  <a:pt x="3265" y="119994"/>
                  <a:pt x="3005" y="119893"/>
                </a:cubicBezTo>
                <a:cubicBezTo>
                  <a:pt x="880" y="119369"/>
                  <a:pt x="-943" y="113585"/>
                  <a:pt x="601" y="106913"/>
                </a:cubicBezTo>
                <a:lnTo>
                  <a:pt x="13220" y="54567"/>
                </a:lnTo>
                <a:lnTo>
                  <a:pt x="499" y="12557"/>
                </a:lnTo>
                <a:cubicBezTo>
                  <a:pt x="-902" y="6921"/>
                  <a:pt x="876" y="520"/>
                  <a:pt x="3001" y="88"/>
                </a:cubicBezTo>
                <a:cubicBezTo>
                  <a:pt x="3262" y="4"/>
                  <a:pt x="3522" y="18"/>
                  <a:pt x="3641" y="0"/>
                </a:cubicBezTo>
                <a:close/>
              </a:path>
            </a:pathLst>
          </a:custGeom>
          <a:noFill/>
          <a:ln w="12700" cap="flat" cmpd="sng">
            <a:solidFill>
              <a:schemeClr val="accent1"/>
            </a:solidFill>
            <a:prstDash val="solid"/>
            <a:miter lim="800000"/>
            <a:headEnd type="none" w="med" len="med"/>
            <a:tailEnd type="none" w="med" len="med"/>
          </a:ln>
        </p:spPr>
        <p:txBody>
          <a:bodyPr spcFirstLastPara="1" wrap="square" lIns="72850" tIns="36425" rIns="72850" bIns="3642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 name="Shape 81"/>
          <p:cNvSpPr txBox="1">
            <a:spLocks noGrp="1"/>
          </p:cNvSpPr>
          <p:nvPr>
            <p:ph type="body" idx="1"/>
          </p:nvPr>
        </p:nvSpPr>
        <p:spPr>
          <a:xfrm>
            <a:off x="171634" y="945105"/>
            <a:ext cx="4325700" cy="3747000"/>
          </a:xfrm>
          <a:prstGeom prst="rect">
            <a:avLst/>
          </a:prstGeom>
          <a:noFill/>
          <a:ln>
            <a:noFill/>
          </a:ln>
        </p:spPr>
        <p:txBody>
          <a:bodyPr spcFirstLastPara="1" wrap="square" lIns="72850" tIns="72850" rIns="72850" bIns="72850" anchor="t" anchorCtr="0"/>
          <a:lstStyle>
            <a:lvl1pPr marL="457200" marR="0" lvl="0" indent="-292100" algn="l" rtl="0">
              <a:lnSpc>
                <a:spcPct val="100000"/>
              </a:lnSpc>
              <a:spcBef>
                <a:spcPts val="5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1pPr>
            <a:lvl2pPr marL="914400" marR="0" lvl="1" indent="-292100" algn="l" rtl="0">
              <a:lnSpc>
                <a:spcPct val="100000"/>
              </a:lnSpc>
              <a:spcBef>
                <a:spcPts val="2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2pPr>
            <a:lvl3pPr marL="1371600" marR="0" lvl="2" indent="-285750" algn="l" rtl="0">
              <a:lnSpc>
                <a:spcPct val="100000"/>
              </a:lnSpc>
              <a:spcBef>
                <a:spcPts val="2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4pPr>
            <a:lvl5pPr marL="2286000" marR="0" lvl="4"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body" idx="2"/>
          </p:nvPr>
        </p:nvSpPr>
        <p:spPr>
          <a:xfrm>
            <a:off x="4646598" y="945105"/>
            <a:ext cx="4325700" cy="3747000"/>
          </a:xfrm>
          <a:prstGeom prst="rect">
            <a:avLst/>
          </a:prstGeom>
          <a:noFill/>
          <a:ln>
            <a:noFill/>
          </a:ln>
        </p:spPr>
        <p:txBody>
          <a:bodyPr spcFirstLastPara="1" wrap="square" lIns="72850" tIns="72850" rIns="72850" bIns="72850" anchor="t" anchorCtr="0"/>
          <a:lstStyle>
            <a:lvl1pPr marL="457200" marR="0" lvl="0" indent="-292100" algn="l" rtl="0">
              <a:lnSpc>
                <a:spcPct val="100000"/>
              </a:lnSpc>
              <a:spcBef>
                <a:spcPts val="5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1pPr>
            <a:lvl2pPr marL="914400" marR="0" lvl="1" indent="-292100" algn="l" rtl="0">
              <a:lnSpc>
                <a:spcPct val="100000"/>
              </a:lnSpc>
              <a:spcBef>
                <a:spcPts val="2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2pPr>
            <a:lvl3pPr marL="1371600" marR="0" lvl="2" indent="-285750" algn="l" rtl="0">
              <a:lnSpc>
                <a:spcPct val="100000"/>
              </a:lnSpc>
              <a:spcBef>
                <a:spcPts val="2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4pPr>
            <a:lvl5pPr marL="2286000" marR="0" lvl="4"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Image Placeholder">
    <p:spTree>
      <p:nvGrpSpPr>
        <p:cNvPr id="1" name="Shape 83"/>
        <p:cNvGrpSpPr/>
        <p:nvPr/>
      </p:nvGrpSpPr>
      <p:grpSpPr>
        <a:xfrm>
          <a:off x="0" y="0"/>
          <a:ext cx="0" cy="0"/>
          <a:chOff x="0" y="0"/>
          <a:chExt cx="0" cy="0"/>
        </a:xfrm>
      </p:grpSpPr>
      <p:sp>
        <p:nvSpPr>
          <p:cNvPr id="84" name="Shape 84"/>
          <p:cNvSpPr txBox="1">
            <a:spLocks noGrp="1"/>
          </p:cNvSpPr>
          <p:nvPr>
            <p:ph type="dt" idx="10"/>
          </p:nvPr>
        </p:nvSpPr>
        <p:spPr>
          <a:xfrm>
            <a:off x="8541938" y="4838803"/>
            <a:ext cx="430500" cy="248400"/>
          </a:xfrm>
          <a:prstGeom prst="rect">
            <a:avLst/>
          </a:prstGeom>
          <a:noFill/>
          <a:ln>
            <a:noFill/>
          </a:ln>
        </p:spPr>
        <p:txBody>
          <a:bodyPr spcFirstLastPara="1" wrap="square" lIns="72850" tIns="72850" rIns="72850" bIns="72850" anchor="b" anchorCtr="0"/>
          <a:lstStyle>
            <a:lvl1pPr marR="0" lvl="0" algn="l" rtl="0">
              <a:spcBef>
                <a:spcPts val="0"/>
              </a:spcBef>
              <a:spcAft>
                <a:spcPts val="0"/>
              </a:spcAft>
              <a:buSzPts val="1100"/>
              <a:buNone/>
              <a:defRPr sz="400" b="0" i="0" u="none" strike="noStrike" cap="none">
                <a:solidFill>
                  <a:schemeClr val="lt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85" name="Shape 85"/>
          <p:cNvSpPr>
            <a:spLocks noGrp="1"/>
          </p:cNvSpPr>
          <p:nvPr>
            <p:ph type="pic" idx="2"/>
          </p:nvPr>
        </p:nvSpPr>
        <p:spPr>
          <a:xfrm>
            <a:off x="4650106" y="945104"/>
            <a:ext cx="4325700" cy="3747600"/>
          </a:xfrm>
          <a:prstGeom prst="rect">
            <a:avLst/>
          </a:prstGeom>
          <a:noFill/>
          <a:ln>
            <a:noFill/>
          </a:ln>
        </p:spPr>
        <p:txBody>
          <a:bodyPr spcFirstLastPara="1" wrap="square" lIns="72850" tIns="72850" rIns="72850" bIns="72850" anchor="t" anchorCtr="0"/>
          <a:lstStyle>
            <a:lvl1pPr marR="0" lvl="0" algn="l" rtl="0">
              <a:lnSpc>
                <a:spcPct val="90000"/>
              </a:lnSpc>
              <a:spcBef>
                <a:spcPts val="9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8541939" y="4842291"/>
            <a:ext cx="431100" cy="244800"/>
          </a:xfrm>
          <a:prstGeom prst="rect">
            <a:avLst/>
          </a:prstGeom>
          <a:noFill/>
          <a:ln>
            <a:noFill/>
          </a:ln>
        </p:spPr>
        <p:txBody>
          <a:bodyPr spcFirstLastPara="1" wrap="square" lIns="72850" tIns="36425" rIns="72850" bIns="36425" anchor="ctr" anchorCtr="0">
            <a:noAutofit/>
          </a:bodyPr>
          <a:lstStyle>
            <a:lvl1pPr marL="0" marR="0" lvl="0" indent="0" algn="r" rtl="0">
              <a:spcBef>
                <a:spcPts val="0"/>
              </a:spcBef>
              <a:buNone/>
              <a:defRPr sz="900" b="0" i="0" u="none" strike="noStrike" cap="none">
                <a:solidFill>
                  <a:srgbClr val="000000"/>
                </a:solidFill>
                <a:latin typeface="Arial"/>
                <a:ea typeface="Arial"/>
                <a:cs typeface="Arial"/>
                <a:sym typeface="Arial"/>
              </a:defRPr>
            </a:lvl1pPr>
            <a:lvl2pPr marL="0" marR="0" lvl="1" indent="0" algn="r" rtl="0">
              <a:spcBef>
                <a:spcPts val="0"/>
              </a:spcBef>
              <a:buNone/>
              <a:defRPr sz="900" b="0" i="0" u="none" strike="noStrike" cap="none">
                <a:solidFill>
                  <a:srgbClr val="7F7F7F"/>
                </a:solidFill>
                <a:latin typeface="Arial"/>
                <a:ea typeface="Arial"/>
                <a:cs typeface="Arial"/>
                <a:sym typeface="Arial"/>
              </a:defRPr>
            </a:lvl2pPr>
            <a:lvl3pPr marL="0" marR="0" lvl="2" indent="0" algn="r" rtl="0">
              <a:spcBef>
                <a:spcPts val="0"/>
              </a:spcBef>
              <a:buNone/>
              <a:defRPr sz="900" b="0" i="0" u="none" strike="noStrike" cap="none">
                <a:solidFill>
                  <a:srgbClr val="7F7F7F"/>
                </a:solidFill>
                <a:latin typeface="Arial"/>
                <a:ea typeface="Arial"/>
                <a:cs typeface="Arial"/>
                <a:sym typeface="Arial"/>
              </a:defRPr>
            </a:lvl3pPr>
            <a:lvl4pPr marL="0" marR="0" lvl="3" indent="0" algn="r" rtl="0">
              <a:spcBef>
                <a:spcPts val="0"/>
              </a:spcBef>
              <a:buNone/>
              <a:defRPr sz="900" b="0" i="0" u="none" strike="noStrike" cap="none">
                <a:solidFill>
                  <a:srgbClr val="7F7F7F"/>
                </a:solidFill>
                <a:latin typeface="Arial"/>
                <a:ea typeface="Arial"/>
                <a:cs typeface="Arial"/>
                <a:sym typeface="Arial"/>
              </a:defRPr>
            </a:lvl4pPr>
            <a:lvl5pPr marL="0" marR="0" lvl="4" indent="0" algn="r" rtl="0">
              <a:spcBef>
                <a:spcPts val="0"/>
              </a:spcBef>
              <a:buNone/>
              <a:defRPr sz="900" b="0" i="0" u="none" strike="noStrike" cap="none">
                <a:solidFill>
                  <a:srgbClr val="7F7F7F"/>
                </a:solidFill>
                <a:latin typeface="Arial"/>
                <a:ea typeface="Arial"/>
                <a:cs typeface="Arial"/>
                <a:sym typeface="Arial"/>
              </a:defRPr>
            </a:lvl5pPr>
            <a:lvl6pPr marL="0" marR="0" lvl="5" indent="0" algn="r" rtl="0">
              <a:spcBef>
                <a:spcPts val="0"/>
              </a:spcBef>
              <a:buNone/>
              <a:defRPr sz="900" b="0" i="0" u="none" strike="noStrike" cap="none">
                <a:solidFill>
                  <a:srgbClr val="7F7F7F"/>
                </a:solidFill>
                <a:latin typeface="Arial"/>
                <a:ea typeface="Arial"/>
                <a:cs typeface="Arial"/>
                <a:sym typeface="Arial"/>
              </a:defRPr>
            </a:lvl6pPr>
            <a:lvl7pPr marL="0" marR="0" lvl="6" indent="0" algn="r" rtl="0">
              <a:spcBef>
                <a:spcPts val="0"/>
              </a:spcBef>
              <a:buNone/>
              <a:defRPr sz="900" b="0" i="0" u="none" strike="noStrike" cap="none">
                <a:solidFill>
                  <a:srgbClr val="7F7F7F"/>
                </a:solidFill>
                <a:latin typeface="Arial"/>
                <a:ea typeface="Arial"/>
                <a:cs typeface="Arial"/>
                <a:sym typeface="Arial"/>
              </a:defRPr>
            </a:lvl7pPr>
            <a:lvl8pPr marL="0" marR="0" lvl="7" indent="0" algn="r" rtl="0">
              <a:spcBef>
                <a:spcPts val="0"/>
              </a:spcBef>
              <a:buNone/>
              <a:defRPr sz="900" b="0" i="0" u="none" strike="noStrike" cap="none">
                <a:solidFill>
                  <a:srgbClr val="7F7F7F"/>
                </a:solidFill>
                <a:latin typeface="Arial"/>
                <a:ea typeface="Arial"/>
                <a:cs typeface="Arial"/>
                <a:sym typeface="Arial"/>
              </a:defRPr>
            </a:lvl8pPr>
            <a:lvl9pPr marL="0" marR="0" lvl="8" indent="0" algn="r" rtl="0">
              <a:spcBef>
                <a:spcPts val="0"/>
              </a:spcBef>
              <a:buNone/>
              <a:defRPr sz="900" b="0" i="0" u="none" strike="noStrike" cap="none">
                <a:solidFill>
                  <a:srgbClr val="7F7F7F"/>
                </a:solidFill>
                <a:latin typeface="Arial"/>
                <a:ea typeface="Arial"/>
                <a:cs typeface="Arial"/>
                <a:sym typeface="Arial"/>
              </a:defRPr>
            </a:lvl9pPr>
          </a:lstStyle>
          <a:p>
            <a:fld id="{00000000-1234-1234-1234-123412341234}" type="slidenum">
              <a:rPr lang="en-GB" smtClean="0"/>
              <a:pPr/>
              <a:t>‹#›</a:t>
            </a:fld>
            <a:endParaRPr lang="en-GB" dirty="0"/>
          </a:p>
        </p:txBody>
      </p:sp>
      <p:sp>
        <p:nvSpPr>
          <p:cNvPr id="87" name="Shape 87"/>
          <p:cNvSpPr txBox="1">
            <a:spLocks noGrp="1"/>
          </p:cNvSpPr>
          <p:nvPr>
            <p:ph type="title"/>
          </p:nvPr>
        </p:nvSpPr>
        <p:spPr>
          <a:xfrm>
            <a:off x="1758671" y="280382"/>
            <a:ext cx="7214400" cy="479100"/>
          </a:xfrm>
          <a:prstGeom prst="rect">
            <a:avLst/>
          </a:prstGeom>
          <a:noFill/>
          <a:ln>
            <a:noFill/>
          </a:ln>
        </p:spPr>
        <p:txBody>
          <a:bodyPr spcFirstLastPara="1" wrap="square" lIns="72850" tIns="72850" rIns="72850" bIns="72850" anchor="b" anchorCtr="0"/>
          <a:lstStyle>
            <a:lvl1pPr marR="0" lvl="0" algn="l" rtl="0">
              <a:lnSpc>
                <a:spcPct val="90000"/>
              </a:lnSpc>
              <a:spcBef>
                <a:spcPts val="0"/>
              </a:spcBef>
              <a:spcAft>
                <a:spcPts val="0"/>
              </a:spcAft>
              <a:buClr>
                <a:schemeClr val="accent1"/>
              </a:buClr>
              <a:buSzPts val="1900"/>
              <a:buFont typeface="Arial"/>
              <a:buNone/>
              <a:defRPr sz="1900" b="0" i="0" u="none" strike="noStrike" cap="none">
                <a:solidFill>
                  <a:schemeClr val="accen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88" name="Shape 88"/>
          <p:cNvCxnSpPr/>
          <p:nvPr/>
        </p:nvCxnSpPr>
        <p:spPr>
          <a:xfrm>
            <a:off x="0" y="4776487"/>
            <a:ext cx="9144000"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89" name="Shape 89"/>
          <p:cNvCxnSpPr/>
          <p:nvPr/>
        </p:nvCxnSpPr>
        <p:spPr>
          <a:xfrm>
            <a:off x="0" y="852470"/>
            <a:ext cx="9144000" cy="0"/>
          </a:xfrm>
          <a:prstGeom prst="straightConnector1">
            <a:avLst/>
          </a:prstGeom>
          <a:noFill/>
          <a:ln w="19050" cap="flat" cmpd="sng">
            <a:solidFill>
              <a:schemeClr val="accent1"/>
            </a:solidFill>
            <a:prstDash val="solid"/>
            <a:miter lim="800000"/>
            <a:headEnd type="none" w="med" len="med"/>
            <a:tailEnd type="none" w="med" len="med"/>
          </a:ln>
        </p:spPr>
      </p:cxnSp>
      <p:sp>
        <p:nvSpPr>
          <p:cNvPr id="90" name="Shape 90"/>
          <p:cNvSpPr txBox="1">
            <a:spLocks noGrp="1"/>
          </p:cNvSpPr>
          <p:nvPr>
            <p:ph type="ftr" idx="11"/>
          </p:nvPr>
        </p:nvSpPr>
        <p:spPr>
          <a:xfrm>
            <a:off x="2246775" y="4838804"/>
            <a:ext cx="4650600" cy="248400"/>
          </a:xfrm>
          <a:prstGeom prst="rect">
            <a:avLst/>
          </a:prstGeom>
          <a:noFill/>
          <a:ln>
            <a:noFill/>
          </a:ln>
        </p:spPr>
        <p:txBody>
          <a:bodyPr spcFirstLastPara="1" wrap="square" lIns="72850" tIns="72850" rIns="72850" bIns="72850" anchor="ctr" anchorCtr="0"/>
          <a:lstStyle>
            <a:lvl1pPr marR="0" lvl="0" algn="ctr" rtl="0">
              <a:spcBef>
                <a:spcPts val="0"/>
              </a:spcBef>
              <a:spcAft>
                <a:spcPts val="0"/>
              </a:spcAft>
              <a:buSzPts val="1100"/>
              <a:buNone/>
              <a:defRPr sz="900" b="0" i="0" u="none" strike="noStrike" cap="none">
                <a:solidFill>
                  <a:srgbClr val="000000"/>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r>
              <a:rPr lang="en-GB" dirty="0" err="1" smtClean="0"/>
              <a:t>DfT</a:t>
            </a:r>
            <a:r>
              <a:rPr lang="en-GB" dirty="0" smtClean="0"/>
              <a:t> Bus Open Data </a:t>
            </a:r>
            <a:endParaRPr lang="en-GB" dirty="0"/>
          </a:p>
        </p:txBody>
      </p:sp>
      <p:sp>
        <p:nvSpPr>
          <p:cNvPr id="91" name="Shape 91"/>
          <p:cNvSpPr/>
          <p:nvPr/>
        </p:nvSpPr>
        <p:spPr>
          <a:xfrm>
            <a:off x="7520897" y="4811779"/>
            <a:ext cx="938700" cy="311100"/>
          </a:xfrm>
          <a:custGeom>
            <a:avLst/>
            <a:gdLst/>
            <a:ahLst/>
            <a:cxnLst/>
            <a:rect l="0" t="0" r="0" b="0"/>
            <a:pathLst>
              <a:path w="120000" h="120000" extrusionOk="0">
                <a:moveTo>
                  <a:pt x="80587" y="0"/>
                </a:moveTo>
                <a:lnTo>
                  <a:pt x="102227" y="0"/>
                </a:lnTo>
                <a:lnTo>
                  <a:pt x="102809" y="53"/>
                </a:lnTo>
                <a:cubicBezTo>
                  <a:pt x="104881" y="395"/>
                  <a:pt x="105468" y="3312"/>
                  <a:pt x="106377" y="6453"/>
                </a:cubicBezTo>
                <a:lnTo>
                  <a:pt x="119437" y="49580"/>
                </a:lnTo>
                <a:cubicBezTo>
                  <a:pt x="120240" y="52473"/>
                  <a:pt x="120177" y="55395"/>
                  <a:pt x="119287" y="59248"/>
                </a:cubicBezTo>
                <a:lnTo>
                  <a:pt x="106497" y="112317"/>
                </a:lnTo>
                <a:cubicBezTo>
                  <a:pt x="105589" y="116119"/>
                  <a:pt x="104884" y="119520"/>
                  <a:pt x="102812" y="119935"/>
                </a:cubicBezTo>
                <a:lnTo>
                  <a:pt x="102231" y="120000"/>
                </a:lnTo>
                <a:lnTo>
                  <a:pt x="80590" y="120000"/>
                </a:lnTo>
                <a:cubicBezTo>
                  <a:pt x="80471" y="119977"/>
                  <a:pt x="80211" y="119994"/>
                  <a:pt x="79951" y="119893"/>
                </a:cubicBezTo>
                <a:cubicBezTo>
                  <a:pt x="77825" y="119369"/>
                  <a:pt x="76001" y="113585"/>
                  <a:pt x="77547" y="106913"/>
                </a:cubicBezTo>
                <a:lnTo>
                  <a:pt x="90166" y="54567"/>
                </a:lnTo>
                <a:lnTo>
                  <a:pt x="77444" y="12557"/>
                </a:lnTo>
                <a:cubicBezTo>
                  <a:pt x="76043" y="6921"/>
                  <a:pt x="77821" y="520"/>
                  <a:pt x="79947" y="88"/>
                </a:cubicBezTo>
                <a:cubicBezTo>
                  <a:pt x="80207" y="4"/>
                  <a:pt x="80468" y="18"/>
                  <a:pt x="80587" y="0"/>
                </a:cubicBezTo>
                <a:close/>
                <a:moveTo>
                  <a:pt x="41125" y="0"/>
                </a:moveTo>
                <a:lnTo>
                  <a:pt x="62765" y="0"/>
                </a:lnTo>
                <a:lnTo>
                  <a:pt x="63346" y="53"/>
                </a:lnTo>
                <a:cubicBezTo>
                  <a:pt x="65419" y="395"/>
                  <a:pt x="66006" y="3312"/>
                  <a:pt x="66915" y="6453"/>
                </a:cubicBezTo>
                <a:lnTo>
                  <a:pt x="79974" y="49580"/>
                </a:lnTo>
                <a:cubicBezTo>
                  <a:pt x="80778" y="52473"/>
                  <a:pt x="80715" y="55395"/>
                  <a:pt x="79825" y="59248"/>
                </a:cubicBezTo>
                <a:lnTo>
                  <a:pt x="67035" y="112317"/>
                </a:lnTo>
                <a:cubicBezTo>
                  <a:pt x="66127" y="116119"/>
                  <a:pt x="65422" y="119520"/>
                  <a:pt x="63350" y="119935"/>
                </a:cubicBezTo>
                <a:lnTo>
                  <a:pt x="62769" y="120000"/>
                </a:lnTo>
                <a:lnTo>
                  <a:pt x="41128" y="120000"/>
                </a:lnTo>
                <a:cubicBezTo>
                  <a:pt x="41009" y="119977"/>
                  <a:pt x="40749" y="119994"/>
                  <a:pt x="40488" y="119893"/>
                </a:cubicBezTo>
                <a:cubicBezTo>
                  <a:pt x="38363" y="119369"/>
                  <a:pt x="36539" y="113585"/>
                  <a:pt x="38084" y="106913"/>
                </a:cubicBezTo>
                <a:lnTo>
                  <a:pt x="50704" y="54567"/>
                </a:lnTo>
                <a:lnTo>
                  <a:pt x="37982" y="12557"/>
                </a:lnTo>
                <a:cubicBezTo>
                  <a:pt x="36580" y="6921"/>
                  <a:pt x="38359" y="520"/>
                  <a:pt x="40485" y="88"/>
                </a:cubicBezTo>
                <a:cubicBezTo>
                  <a:pt x="40745" y="4"/>
                  <a:pt x="41006" y="18"/>
                  <a:pt x="41125" y="0"/>
                </a:cubicBezTo>
                <a:close/>
                <a:moveTo>
                  <a:pt x="3641" y="0"/>
                </a:moveTo>
                <a:lnTo>
                  <a:pt x="25282" y="0"/>
                </a:lnTo>
                <a:lnTo>
                  <a:pt x="25863" y="53"/>
                </a:lnTo>
                <a:cubicBezTo>
                  <a:pt x="27935" y="395"/>
                  <a:pt x="28523" y="3312"/>
                  <a:pt x="29431" y="6453"/>
                </a:cubicBezTo>
                <a:lnTo>
                  <a:pt x="42491" y="49580"/>
                </a:lnTo>
                <a:cubicBezTo>
                  <a:pt x="43295" y="52473"/>
                  <a:pt x="43231" y="55395"/>
                  <a:pt x="42342" y="59248"/>
                </a:cubicBezTo>
                <a:lnTo>
                  <a:pt x="29552" y="112317"/>
                </a:lnTo>
                <a:cubicBezTo>
                  <a:pt x="28643" y="116119"/>
                  <a:pt x="27939" y="119520"/>
                  <a:pt x="25867" y="119935"/>
                </a:cubicBezTo>
                <a:lnTo>
                  <a:pt x="25285" y="120000"/>
                </a:lnTo>
                <a:lnTo>
                  <a:pt x="3645" y="120000"/>
                </a:lnTo>
                <a:cubicBezTo>
                  <a:pt x="3526" y="119977"/>
                  <a:pt x="3265" y="119994"/>
                  <a:pt x="3005" y="119893"/>
                </a:cubicBezTo>
                <a:cubicBezTo>
                  <a:pt x="880" y="119369"/>
                  <a:pt x="-943" y="113585"/>
                  <a:pt x="601" y="106913"/>
                </a:cubicBezTo>
                <a:lnTo>
                  <a:pt x="13220" y="54567"/>
                </a:lnTo>
                <a:lnTo>
                  <a:pt x="499" y="12557"/>
                </a:lnTo>
                <a:cubicBezTo>
                  <a:pt x="-902" y="6921"/>
                  <a:pt x="876" y="520"/>
                  <a:pt x="3001" y="88"/>
                </a:cubicBezTo>
                <a:cubicBezTo>
                  <a:pt x="3262" y="4"/>
                  <a:pt x="3522" y="18"/>
                  <a:pt x="3641" y="0"/>
                </a:cubicBezTo>
                <a:close/>
              </a:path>
            </a:pathLst>
          </a:custGeom>
          <a:noFill/>
          <a:ln w="12700" cap="flat" cmpd="sng">
            <a:solidFill>
              <a:schemeClr val="accent1"/>
            </a:solidFill>
            <a:prstDash val="solid"/>
            <a:miter lim="800000"/>
            <a:headEnd type="none" w="med" len="med"/>
            <a:tailEnd type="none" w="med" len="med"/>
          </a:ln>
        </p:spPr>
        <p:txBody>
          <a:bodyPr spcFirstLastPara="1" wrap="square" lIns="72850" tIns="36425" rIns="72850" bIns="3642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2" name="Shape 92"/>
          <p:cNvSpPr txBox="1">
            <a:spLocks noGrp="1"/>
          </p:cNvSpPr>
          <p:nvPr>
            <p:ph type="body" idx="1"/>
          </p:nvPr>
        </p:nvSpPr>
        <p:spPr>
          <a:xfrm>
            <a:off x="171634" y="945105"/>
            <a:ext cx="4325700" cy="3747000"/>
          </a:xfrm>
          <a:prstGeom prst="rect">
            <a:avLst/>
          </a:prstGeom>
          <a:noFill/>
          <a:ln>
            <a:noFill/>
          </a:ln>
        </p:spPr>
        <p:txBody>
          <a:bodyPr spcFirstLastPara="1" wrap="square" lIns="72850" tIns="72850" rIns="72850" bIns="72850" anchor="t" anchorCtr="0"/>
          <a:lstStyle>
            <a:lvl1pPr marL="457200" marR="0" lvl="0" indent="-292100" algn="l" rtl="0">
              <a:lnSpc>
                <a:spcPct val="100000"/>
              </a:lnSpc>
              <a:spcBef>
                <a:spcPts val="5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1pPr>
            <a:lvl2pPr marL="914400" marR="0" lvl="1" indent="-292100" algn="l" rtl="0">
              <a:lnSpc>
                <a:spcPct val="100000"/>
              </a:lnSpc>
              <a:spcBef>
                <a:spcPts val="2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2pPr>
            <a:lvl3pPr marL="1371600" marR="0" lvl="2" indent="-285750" algn="l" rtl="0">
              <a:lnSpc>
                <a:spcPct val="100000"/>
              </a:lnSpc>
              <a:spcBef>
                <a:spcPts val="2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4pPr>
            <a:lvl5pPr marL="2286000" marR="0" lvl="4"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Three Column">
    <p:spTree>
      <p:nvGrpSpPr>
        <p:cNvPr id="1" name="Shape 93"/>
        <p:cNvGrpSpPr/>
        <p:nvPr/>
      </p:nvGrpSpPr>
      <p:grpSpPr>
        <a:xfrm>
          <a:off x="0" y="0"/>
          <a:ext cx="0" cy="0"/>
          <a:chOff x="0" y="0"/>
          <a:chExt cx="0" cy="0"/>
        </a:xfrm>
      </p:grpSpPr>
      <p:sp>
        <p:nvSpPr>
          <p:cNvPr id="94" name="Shape 94"/>
          <p:cNvSpPr txBox="1">
            <a:spLocks noGrp="1"/>
          </p:cNvSpPr>
          <p:nvPr>
            <p:ph type="dt" idx="10"/>
          </p:nvPr>
        </p:nvSpPr>
        <p:spPr>
          <a:xfrm>
            <a:off x="8541938" y="4838803"/>
            <a:ext cx="430500" cy="248400"/>
          </a:xfrm>
          <a:prstGeom prst="rect">
            <a:avLst/>
          </a:prstGeom>
          <a:noFill/>
          <a:ln>
            <a:noFill/>
          </a:ln>
        </p:spPr>
        <p:txBody>
          <a:bodyPr spcFirstLastPara="1" wrap="square" lIns="72850" tIns="72850" rIns="72850" bIns="72850" anchor="b" anchorCtr="0"/>
          <a:lstStyle>
            <a:lvl1pPr marR="0" lvl="0" algn="l" rtl="0">
              <a:spcBef>
                <a:spcPts val="0"/>
              </a:spcBef>
              <a:spcAft>
                <a:spcPts val="0"/>
              </a:spcAft>
              <a:buSzPts val="1100"/>
              <a:buNone/>
              <a:defRPr sz="400" b="0" i="0" u="none" strike="noStrike" cap="none">
                <a:solidFill>
                  <a:schemeClr val="lt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title"/>
          </p:nvPr>
        </p:nvSpPr>
        <p:spPr>
          <a:xfrm>
            <a:off x="1758671" y="280382"/>
            <a:ext cx="7214400" cy="479100"/>
          </a:xfrm>
          <a:prstGeom prst="rect">
            <a:avLst/>
          </a:prstGeom>
          <a:noFill/>
          <a:ln>
            <a:noFill/>
          </a:ln>
        </p:spPr>
        <p:txBody>
          <a:bodyPr spcFirstLastPara="1" wrap="square" lIns="72850" tIns="72850" rIns="72850" bIns="72850" anchor="b" anchorCtr="0"/>
          <a:lstStyle>
            <a:lvl1pPr marR="0" lvl="0" algn="l" rtl="0">
              <a:lnSpc>
                <a:spcPct val="90000"/>
              </a:lnSpc>
              <a:spcBef>
                <a:spcPts val="0"/>
              </a:spcBef>
              <a:spcAft>
                <a:spcPts val="0"/>
              </a:spcAft>
              <a:buClr>
                <a:schemeClr val="accent1"/>
              </a:buClr>
              <a:buSzPts val="1900"/>
              <a:buFont typeface="Arial"/>
              <a:buNone/>
              <a:defRPr sz="1900" b="0" i="0" u="none" strike="noStrike" cap="none">
                <a:solidFill>
                  <a:schemeClr val="accen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dirty="0"/>
          </a:p>
        </p:txBody>
      </p:sp>
      <p:sp>
        <p:nvSpPr>
          <p:cNvPr id="96" name="Shape 96"/>
          <p:cNvSpPr/>
          <p:nvPr/>
        </p:nvSpPr>
        <p:spPr>
          <a:xfrm>
            <a:off x="7520897" y="4811779"/>
            <a:ext cx="938700" cy="311100"/>
          </a:xfrm>
          <a:custGeom>
            <a:avLst/>
            <a:gdLst/>
            <a:ahLst/>
            <a:cxnLst/>
            <a:rect l="0" t="0" r="0" b="0"/>
            <a:pathLst>
              <a:path w="120000" h="120000" extrusionOk="0">
                <a:moveTo>
                  <a:pt x="80587" y="0"/>
                </a:moveTo>
                <a:lnTo>
                  <a:pt x="102227" y="0"/>
                </a:lnTo>
                <a:lnTo>
                  <a:pt x="102809" y="53"/>
                </a:lnTo>
                <a:cubicBezTo>
                  <a:pt x="104881" y="395"/>
                  <a:pt x="105468" y="3312"/>
                  <a:pt x="106377" y="6453"/>
                </a:cubicBezTo>
                <a:lnTo>
                  <a:pt x="119437" y="49580"/>
                </a:lnTo>
                <a:cubicBezTo>
                  <a:pt x="120240" y="52473"/>
                  <a:pt x="120177" y="55395"/>
                  <a:pt x="119287" y="59248"/>
                </a:cubicBezTo>
                <a:lnTo>
                  <a:pt x="106497" y="112317"/>
                </a:lnTo>
                <a:cubicBezTo>
                  <a:pt x="105589" y="116119"/>
                  <a:pt x="104884" y="119520"/>
                  <a:pt x="102812" y="119935"/>
                </a:cubicBezTo>
                <a:lnTo>
                  <a:pt x="102231" y="120000"/>
                </a:lnTo>
                <a:lnTo>
                  <a:pt x="80590" y="120000"/>
                </a:lnTo>
                <a:cubicBezTo>
                  <a:pt x="80471" y="119977"/>
                  <a:pt x="80211" y="119994"/>
                  <a:pt x="79951" y="119893"/>
                </a:cubicBezTo>
                <a:cubicBezTo>
                  <a:pt x="77825" y="119369"/>
                  <a:pt x="76001" y="113585"/>
                  <a:pt x="77547" y="106913"/>
                </a:cubicBezTo>
                <a:lnTo>
                  <a:pt x="90166" y="54567"/>
                </a:lnTo>
                <a:lnTo>
                  <a:pt x="77444" y="12557"/>
                </a:lnTo>
                <a:cubicBezTo>
                  <a:pt x="76043" y="6921"/>
                  <a:pt x="77821" y="520"/>
                  <a:pt x="79947" y="88"/>
                </a:cubicBezTo>
                <a:cubicBezTo>
                  <a:pt x="80207" y="4"/>
                  <a:pt x="80468" y="18"/>
                  <a:pt x="80587" y="0"/>
                </a:cubicBezTo>
                <a:close/>
                <a:moveTo>
                  <a:pt x="41125" y="0"/>
                </a:moveTo>
                <a:lnTo>
                  <a:pt x="62765" y="0"/>
                </a:lnTo>
                <a:lnTo>
                  <a:pt x="63346" y="53"/>
                </a:lnTo>
                <a:cubicBezTo>
                  <a:pt x="65419" y="395"/>
                  <a:pt x="66006" y="3312"/>
                  <a:pt x="66915" y="6453"/>
                </a:cubicBezTo>
                <a:lnTo>
                  <a:pt x="79974" y="49580"/>
                </a:lnTo>
                <a:cubicBezTo>
                  <a:pt x="80778" y="52473"/>
                  <a:pt x="80715" y="55395"/>
                  <a:pt x="79825" y="59248"/>
                </a:cubicBezTo>
                <a:lnTo>
                  <a:pt x="67035" y="112317"/>
                </a:lnTo>
                <a:cubicBezTo>
                  <a:pt x="66127" y="116119"/>
                  <a:pt x="65422" y="119520"/>
                  <a:pt x="63350" y="119935"/>
                </a:cubicBezTo>
                <a:lnTo>
                  <a:pt x="62769" y="120000"/>
                </a:lnTo>
                <a:lnTo>
                  <a:pt x="41128" y="120000"/>
                </a:lnTo>
                <a:cubicBezTo>
                  <a:pt x="41009" y="119977"/>
                  <a:pt x="40749" y="119994"/>
                  <a:pt x="40488" y="119893"/>
                </a:cubicBezTo>
                <a:cubicBezTo>
                  <a:pt x="38363" y="119369"/>
                  <a:pt x="36539" y="113585"/>
                  <a:pt x="38084" y="106913"/>
                </a:cubicBezTo>
                <a:lnTo>
                  <a:pt x="50704" y="54567"/>
                </a:lnTo>
                <a:lnTo>
                  <a:pt x="37982" y="12557"/>
                </a:lnTo>
                <a:cubicBezTo>
                  <a:pt x="36580" y="6921"/>
                  <a:pt x="38359" y="520"/>
                  <a:pt x="40485" y="88"/>
                </a:cubicBezTo>
                <a:cubicBezTo>
                  <a:pt x="40745" y="4"/>
                  <a:pt x="41006" y="18"/>
                  <a:pt x="41125" y="0"/>
                </a:cubicBezTo>
                <a:close/>
                <a:moveTo>
                  <a:pt x="3641" y="0"/>
                </a:moveTo>
                <a:lnTo>
                  <a:pt x="25282" y="0"/>
                </a:lnTo>
                <a:lnTo>
                  <a:pt x="25863" y="53"/>
                </a:lnTo>
                <a:cubicBezTo>
                  <a:pt x="27935" y="395"/>
                  <a:pt x="28523" y="3312"/>
                  <a:pt x="29431" y="6453"/>
                </a:cubicBezTo>
                <a:lnTo>
                  <a:pt x="42491" y="49580"/>
                </a:lnTo>
                <a:cubicBezTo>
                  <a:pt x="43295" y="52473"/>
                  <a:pt x="43231" y="55395"/>
                  <a:pt x="42342" y="59248"/>
                </a:cubicBezTo>
                <a:lnTo>
                  <a:pt x="29552" y="112317"/>
                </a:lnTo>
                <a:cubicBezTo>
                  <a:pt x="28643" y="116119"/>
                  <a:pt x="27939" y="119520"/>
                  <a:pt x="25867" y="119935"/>
                </a:cubicBezTo>
                <a:lnTo>
                  <a:pt x="25285" y="120000"/>
                </a:lnTo>
                <a:lnTo>
                  <a:pt x="3645" y="120000"/>
                </a:lnTo>
                <a:cubicBezTo>
                  <a:pt x="3526" y="119977"/>
                  <a:pt x="3265" y="119994"/>
                  <a:pt x="3005" y="119893"/>
                </a:cubicBezTo>
                <a:cubicBezTo>
                  <a:pt x="880" y="119369"/>
                  <a:pt x="-943" y="113585"/>
                  <a:pt x="601" y="106913"/>
                </a:cubicBezTo>
                <a:lnTo>
                  <a:pt x="13220" y="54567"/>
                </a:lnTo>
                <a:lnTo>
                  <a:pt x="499" y="12557"/>
                </a:lnTo>
                <a:cubicBezTo>
                  <a:pt x="-902" y="6921"/>
                  <a:pt x="876" y="520"/>
                  <a:pt x="3001" y="88"/>
                </a:cubicBezTo>
                <a:cubicBezTo>
                  <a:pt x="3262" y="4"/>
                  <a:pt x="3522" y="18"/>
                  <a:pt x="3641" y="0"/>
                </a:cubicBezTo>
                <a:close/>
              </a:path>
            </a:pathLst>
          </a:custGeom>
          <a:noFill/>
          <a:ln w="12700" cap="flat" cmpd="sng">
            <a:solidFill>
              <a:schemeClr val="accent1"/>
            </a:solidFill>
            <a:prstDash val="solid"/>
            <a:miter lim="800000"/>
            <a:headEnd type="none" w="med" len="med"/>
            <a:tailEnd type="none" w="med" len="med"/>
          </a:ln>
        </p:spPr>
        <p:txBody>
          <a:bodyPr spcFirstLastPara="1" wrap="square" lIns="72850" tIns="36425" rIns="72850" bIns="3642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97" name="Shape 97"/>
          <p:cNvCxnSpPr/>
          <p:nvPr/>
        </p:nvCxnSpPr>
        <p:spPr>
          <a:xfrm>
            <a:off x="0" y="4776487"/>
            <a:ext cx="9144000"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98" name="Shape 98"/>
          <p:cNvCxnSpPr/>
          <p:nvPr/>
        </p:nvCxnSpPr>
        <p:spPr>
          <a:xfrm>
            <a:off x="0" y="852470"/>
            <a:ext cx="9144000" cy="0"/>
          </a:xfrm>
          <a:prstGeom prst="straightConnector1">
            <a:avLst/>
          </a:prstGeom>
          <a:noFill/>
          <a:ln w="19050" cap="flat" cmpd="sng">
            <a:solidFill>
              <a:schemeClr val="accent1"/>
            </a:solidFill>
            <a:prstDash val="solid"/>
            <a:miter lim="800000"/>
            <a:headEnd type="none" w="med" len="med"/>
            <a:tailEnd type="none" w="med" len="med"/>
          </a:ln>
        </p:spPr>
      </p:cxnSp>
      <p:sp>
        <p:nvSpPr>
          <p:cNvPr id="99" name="Shape 99"/>
          <p:cNvSpPr txBox="1">
            <a:spLocks noGrp="1"/>
          </p:cNvSpPr>
          <p:nvPr>
            <p:ph type="ftr" idx="11"/>
          </p:nvPr>
        </p:nvSpPr>
        <p:spPr>
          <a:xfrm>
            <a:off x="2246775" y="4838804"/>
            <a:ext cx="4650600" cy="248400"/>
          </a:xfrm>
          <a:prstGeom prst="rect">
            <a:avLst/>
          </a:prstGeom>
          <a:noFill/>
          <a:ln>
            <a:noFill/>
          </a:ln>
        </p:spPr>
        <p:txBody>
          <a:bodyPr spcFirstLastPara="1" wrap="square" lIns="72850" tIns="72850" rIns="72850" bIns="72850" anchor="ctr" anchorCtr="0"/>
          <a:lstStyle>
            <a:lvl1pPr marR="0" lvl="0" algn="ctr" rtl="0">
              <a:spcBef>
                <a:spcPts val="0"/>
              </a:spcBef>
              <a:spcAft>
                <a:spcPts val="0"/>
              </a:spcAft>
              <a:buSzPts val="1100"/>
              <a:buNone/>
              <a:defRPr sz="900" b="0" i="0" u="none" strike="noStrike" cap="none">
                <a:solidFill>
                  <a:srgbClr val="000000"/>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r>
              <a:rPr lang="en-GB" dirty="0" err="1" smtClean="0"/>
              <a:t>DfT</a:t>
            </a:r>
            <a:r>
              <a:rPr lang="en-GB" dirty="0" smtClean="0"/>
              <a:t> Bus Open Data </a:t>
            </a:r>
            <a:endParaRPr lang="en-GB" dirty="0"/>
          </a:p>
        </p:txBody>
      </p:sp>
      <p:sp>
        <p:nvSpPr>
          <p:cNvPr id="100" name="Shape 100"/>
          <p:cNvSpPr txBox="1">
            <a:spLocks noGrp="1"/>
          </p:cNvSpPr>
          <p:nvPr>
            <p:ph type="sldNum" idx="12"/>
          </p:nvPr>
        </p:nvSpPr>
        <p:spPr>
          <a:xfrm>
            <a:off x="8541939" y="4842291"/>
            <a:ext cx="431100" cy="244800"/>
          </a:xfrm>
          <a:prstGeom prst="rect">
            <a:avLst/>
          </a:prstGeom>
          <a:noFill/>
          <a:ln>
            <a:noFill/>
          </a:ln>
        </p:spPr>
        <p:txBody>
          <a:bodyPr spcFirstLastPara="1" wrap="square" lIns="72850" tIns="36425" rIns="72850" bIns="36425" anchor="ctr" anchorCtr="0">
            <a:noAutofit/>
          </a:bodyPr>
          <a:lstStyle>
            <a:lvl1pPr marL="0" marR="0" lvl="0" indent="0" algn="r" rtl="0">
              <a:spcBef>
                <a:spcPts val="0"/>
              </a:spcBef>
              <a:buNone/>
              <a:defRPr sz="900" b="0" i="0" u="none" strike="noStrike" cap="none">
                <a:solidFill>
                  <a:srgbClr val="000000"/>
                </a:solidFill>
                <a:latin typeface="Arial"/>
                <a:ea typeface="Arial"/>
                <a:cs typeface="Arial"/>
                <a:sym typeface="Arial"/>
              </a:defRPr>
            </a:lvl1pPr>
            <a:lvl2pPr marL="0" marR="0" lvl="1" indent="0" algn="r" rtl="0">
              <a:spcBef>
                <a:spcPts val="0"/>
              </a:spcBef>
              <a:buNone/>
              <a:defRPr sz="900" b="0" i="0" u="none" strike="noStrike" cap="none">
                <a:solidFill>
                  <a:srgbClr val="7F7F7F"/>
                </a:solidFill>
                <a:latin typeface="Arial"/>
                <a:ea typeface="Arial"/>
                <a:cs typeface="Arial"/>
                <a:sym typeface="Arial"/>
              </a:defRPr>
            </a:lvl2pPr>
            <a:lvl3pPr marL="0" marR="0" lvl="2" indent="0" algn="r" rtl="0">
              <a:spcBef>
                <a:spcPts val="0"/>
              </a:spcBef>
              <a:buNone/>
              <a:defRPr sz="900" b="0" i="0" u="none" strike="noStrike" cap="none">
                <a:solidFill>
                  <a:srgbClr val="7F7F7F"/>
                </a:solidFill>
                <a:latin typeface="Arial"/>
                <a:ea typeface="Arial"/>
                <a:cs typeface="Arial"/>
                <a:sym typeface="Arial"/>
              </a:defRPr>
            </a:lvl3pPr>
            <a:lvl4pPr marL="0" marR="0" lvl="3" indent="0" algn="r" rtl="0">
              <a:spcBef>
                <a:spcPts val="0"/>
              </a:spcBef>
              <a:buNone/>
              <a:defRPr sz="900" b="0" i="0" u="none" strike="noStrike" cap="none">
                <a:solidFill>
                  <a:srgbClr val="7F7F7F"/>
                </a:solidFill>
                <a:latin typeface="Arial"/>
                <a:ea typeface="Arial"/>
                <a:cs typeface="Arial"/>
                <a:sym typeface="Arial"/>
              </a:defRPr>
            </a:lvl4pPr>
            <a:lvl5pPr marL="0" marR="0" lvl="4" indent="0" algn="r" rtl="0">
              <a:spcBef>
                <a:spcPts val="0"/>
              </a:spcBef>
              <a:buNone/>
              <a:defRPr sz="900" b="0" i="0" u="none" strike="noStrike" cap="none">
                <a:solidFill>
                  <a:srgbClr val="7F7F7F"/>
                </a:solidFill>
                <a:latin typeface="Arial"/>
                <a:ea typeface="Arial"/>
                <a:cs typeface="Arial"/>
                <a:sym typeface="Arial"/>
              </a:defRPr>
            </a:lvl5pPr>
            <a:lvl6pPr marL="0" marR="0" lvl="5" indent="0" algn="r" rtl="0">
              <a:spcBef>
                <a:spcPts val="0"/>
              </a:spcBef>
              <a:buNone/>
              <a:defRPr sz="900" b="0" i="0" u="none" strike="noStrike" cap="none">
                <a:solidFill>
                  <a:srgbClr val="7F7F7F"/>
                </a:solidFill>
                <a:latin typeface="Arial"/>
                <a:ea typeface="Arial"/>
                <a:cs typeface="Arial"/>
                <a:sym typeface="Arial"/>
              </a:defRPr>
            </a:lvl6pPr>
            <a:lvl7pPr marL="0" marR="0" lvl="6" indent="0" algn="r" rtl="0">
              <a:spcBef>
                <a:spcPts val="0"/>
              </a:spcBef>
              <a:buNone/>
              <a:defRPr sz="900" b="0" i="0" u="none" strike="noStrike" cap="none">
                <a:solidFill>
                  <a:srgbClr val="7F7F7F"/>
                </a:solidFill>
                <a:latin typeface="Arial"/>
                <a:ea typeface="Arial"/>
                <a:cs typeface="Arial"/>
                <a:sym typeface="Arial"/>
              </a:defRPr>
            </a:lvl7pPr>
            <a:lvl8pPr marL="0" marR="0" lvl="7" indent="0" algn="r" rtl="0">
              <a:spcBef>
                <a:spcPts val="0"/>
              </a:spcBef>
              <a:buNone/>
              <a:defRPr sz="900" b="0" i="0" u="none" strike="noStrike" cap="none">
                <a:solidFill>
                  <a:srgbClr val="7F7F7F"/>
                </a:solidFill>
                <a:latin typeface="Arial"/>
                <a:ea typeface="Arial"/>
                <a:cs typeface="Arial"/>
                <a:sym typeface="Arial"/>
              </a:defRPr>
            </a:lvl8pPr>
            <a:lvl9pPr marL="0" marR="0" lvl="8" indent="0" algn="r" rtl="0">
              <a:spcBef>
                <a:spcPts val="0"/>
              </a:spcBef>
              <a:buNone/>
              <a:defRPr sz="900" b="0" i="0" u="none" strike="noStrike" cap="none">
                <a:solidFill>
                  <a:srgbClr val="7F7F7F"/>
                </a:solidFill>
                <a:latin typeface="Arial"/>
                <a:ea typeface="Arial"/>
                <a:cs typeface="Arial"/>
                <a:sym typeface="Arial"/>
              </a:defRPr>
            </a:lvl9pPr>
          </a:lstStyle>
          <a:p>
            <a:fld id="{00000000-1234-1234-1234-123412341234}" type="slidenum">
              <a:rPr lang="en-GB" smtClean="0"/>
              <a:pPr/>
              <a:t>‹#›</a:t>
            </a:fld>
            <a:endParaRPr lang="en-GB" dirty="0"/>
          </a:p>
        </p:txBody>
      </p:sp>
      <p:sp>
        <p:nvSpPr>
          <p:cNvPr id="101" name="Shape 101"/>
          <p:cNvSpPr txBox="1">
            <a:spLocks noGrp="1"/>
          </p:cNvSpPr>
          <p:nvPr>
            <p:ph type="body" idx="1"/>
          </p:nvPr>
        </p:nvSpPr>
        <p:spPr>
          <a:xfrm>
            <a:off x="171634" y="945105"/>
            <a:ext cx="2829600" cy="3747000"/>
          </a:xfrm>
          <a:prstGeom prst="rect">
            <a:avLst/>
          </a:prstGeom>
          <a:noFill/>
          <a:ln>
            <a:noFill/>
          </a:ln>
        </p:spPr>
        <p:txBody>
          <a:bodyPr spcFirstLastPara="1" wrap="square" lIns="72850" tIns="72850" rIns="72850" bIns="72850" anchor="t" anchorCtr="0"/>
          <a:lstStyle>
            <a:lvl1pPr marL="457200" marR="0" lvl="0" indent="-292100" algn="l" rtl="0">
              <a:lnSpc>
                <a:spcPct val="100000"/>
              </a:lnSpc>
              <a:spcBef>
                <a:spcPts val="5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1pPr>
            <a:lvl2pPr marL="914400" marR="0" lvl="1" indent="-292100" algn="l" rtl="0">
              <a:lnSpc>
                <a:spcPct val="100000"/>
              </a:lnSpc>
              <a:spcBef>
                <a:spcPts val="2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2pPr>
            <a:lvl3pPr marL="1371600" marR="0" lvl="2" indent="-285750" algn="l" rtl="0">
              <a:lnSpc>
                <a:spcPct val="100000"/>
              </a:lnSpc>
              <a:spcBef>
                <a:spcPts val="2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4pPr>
            <a:lvl5pPr marL="2286000" marR="0" lvl="4"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body" idx="2"/>
          </p:nvPr>
        </p:nvSpPr>
        <p:spPr>
          <a:xfrm>
            <a:off x="6143525" y="945105"/>
            <a:ext cx="2829600" cy="3747000"/>
          </a:xfrm>
          <a:prstGeom prst="rect">
            <a:avLst/>
          </a:prstGeom>
          <a:noFill/>
          <a:ln>
            <a:noFill/>
          </a:ln>
        </p:spPr>
        <p:txBody>
          <a:bodyPr spcFirstLastPara="1" wrap="square" lIns="72850" tIns="72850" rIns="72850" bIns="72850" anchor="t" anchorCtr="0"/>
          <a:lstStyle>
            <a:lvl1pPr marL="457200" marR="0" lvl="0" indent="-292100" algn="l" rtl="0">
              <a:lnSpc>
                <a:spcPct val="100000"/>
              </a:lnSpc>
              <a:spcBef>
                <a:spcPts val="5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1pPr>
            <a:lvl2pPr marL="914400" marR="0" lvl="1" indent="-292100" algn="l" rtl="0">
              <a:lnSpc>
                <a:spcPct val="100000"/>
              </a:lnSpc>
              <a:spcBef>
                <a:spcPts val="2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2pPr>
            <a:lvl3pPr marL="1371600" marR="0" lvl="2" indent="-285750" algn="l" rtl="0">
              <a:lnSpc>
                <a:spcPct val="100000"/>
              </a:lnSpc>
              <a:spcBef>
                <a:spcPts val="2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4pPr>
            <a:lvl5pPr marL="2286000" marR="0" lvl="4"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3"/>
          </p:nvPr>
        </p:nvSpPr>
        <p:spPr>
          <a:xfrm>
            <a:off x="3157276" y="945105"/>
            <a:ext cx="2829600" cy="3747000"/>
          </a:xfrm>
          <a:prstGeom prst="rect">
            <a:avLst/>
          </a:prstGeom>
          <a:noFill/>
          <a:ln>
            <a:noFill/>
          </a:ln>
        </p:spPr>
        <p:txBody>
          <a:bodyPr spcFirstLastPara="1" wrap="square" lIns="72850" tIns="72850" rIns="72850" bIns="72850" anchor="t" anchorCtr="0"/>
          <a:lstStyle>
            <a:lvl1pPr marL="457200" marR="0" lvl="0" indent="-292100" algn="l" rtl="0">
              <a:lnSpc>
                <a:spcPct val="100000"/>
              </a:lnSpc>
              <a:spcBef>
                <a:spcPts val="5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1pPr>
            <a:lvl2pPr marL="914400" marR="0" lvl="1" indent="-292100" algn="l" rtl="0">
              <a:lnSpc>
                <a:spcPct val="100000"/>
              </a:lnSpc>
              <a:spcBef>
                <a:spcPts val="2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2pPr>
            <a:lvl3pPr marL="1371600" marR="0" lvl="2" indent="-285750" algn="l" rtl="0">
              <a:lnSpc>
                <a:spcPct val="100000"/>
              </a:lnSpc>
              <a:spcBef>
                <a:spcPts val="2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4pPr>
            <a:lvl5pPr marL="2286000" marR="0" lvl="4"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Quadrants">
    <p:spTree>
      <p:nvGrpSpPr>
        <p:cNvPr id="1" name="Shape 104"/>
        <p:cNvGrpSpPr/>
        <p:nvPr/>
      </p:nvGrpSpPr>
      <p:grpSpPr>
        <a:xfrm>
          <a:off x="0" y="0"/>
          <a:ext cx="0" cy="0"/>
          <a:chOff x="0" y="0"/>
          <a:chExt cx="0" cy="0"/>
        </a:xfrm>
      </p:grpSpPr>
      <p:sp>
        <p:nvSpPr>
          <p:cNvPr id="105" name="Shape 105"/>
          <p:cNvSpPr txBox="1">
            <a:spLocks noGrp="1"/>
          </p:cNvSpPr>
          <p:nvPr>
            <p:ph type="dt" idx="10"/>
          </p:nvPr>
        </p:nvSpPr>
        <p:spPr>
          <a:xfrm>
            <a:off x="8541938" y="4838803"/>
            <a:ext cx="430500" cy="248400"/>
          </a:xfrm>
          <a:prstGeom prst="rect">
            <a:avLst/>
          </a:prstGeom>
          <a:noFill/>
          <a:ln>
            <a:noFill/>
          </a:ln>
        </p:spPr>
        <p:txBody>
          <a:bodyPr spcFirstLastPara="1" wrap="square" lIns="72850" tIns="72850" rIns="72850" bIns="72850" anchor="b" anchorCtr="0"/>
          <a:lstStyle>
            <a:lvl1pPr marR="0" lvl="0" algn="l" rtl="0">
              <a:spcBef>
                <a:spcPts val="0"/>
              </a:spcBef>
              <a:spcAft>
                <a:spcPts val="0"/>
              </a:spcAft>
              <a:buSzPts val="1100"/>
              <a:buNone/>
              <a:defRPr sz="400" b="0" i="0" u="none" strike="noStrike" cap="none">
                <a:solidFill>
                  <a:schemeClr val="lt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8541939" y="4842291"/>
            <a:ext cx="431100" cy="244800"/>
          </a:xfrm>
          <a:prstGeom prst="rect">
            <a:avLst/>
          </a:prstGeom>
          <a:noFill/>
          <a:ln>
            <a:noFill/>
          </a:ln>
        </p:spPr>
        <p:txBody>
          <a:bodyPr spcFirstLastPara="1" wrap="square" lIns="72850" tIns="36425" rIns="72850" bIns="36425" anchor="ctr" anchorCtr="0">
            <a:noAutofit/>
          </a:bodyPr>
          <a:lstStyle>
            <a:lvl1pPr marL="0" marR="0" lvl="0" indent="0" algn="r" rtl="0">
              <a:spcBef>
                <a:spcPts val="0"/>
              </a:spcBef>
              <a:buNone/>
              <a:defRPr sz="900" b="0" i="0" u="none" strike="noStrike" cap="none">
                <a:solidFill>
                  <a:srgbClr val="000000"/>
                </a:solidFill>
                <a:latin typeface="Arial"/>
                <a:ea typeface="Arial"/>
                <a:cs typeface="Arial"/>
                <a:sym typeface="Arial"/>
              </a:defRPr>
            </a:lvl1pPr>
            <a:lvl2pPr marL="0" marR="0" lvl="1" indent="0" algn="r" rtl="0">
              <a:spcBef>
                <a:spcPts val="0"/>
              </a:spcBef>
              <a:buNone/>
              <a:defRPr sz="900" b="0" i="0" u="none" strike="noStrike" cap="none">
                <a:solidFill>
                  <a:srgbClr val="7F7F7F"/>
                </a:solidFill>
                <a:latin typeface="Arial"/>
                <a:ea typeface="Arial"/>
                <a:cs typeface="Arial"/>
                <a:sym typeface="Arial"/>
              </a:defRPr>
            </a:lvl2pPr>
            <a:lvl3pPr marL="0" marR="0" lvl="2" indent="0" algn="r" rtl="0">
              <a:spcBef>
                <a:spcPts val="0"/>
              </a:spcBef>
              <a:buNone/>
              <a:defRPr sz="900" b="0" i="0" u="none" strike="noStrike" cap="none">
                <a:solidFill>
                  <a:srgbClr val="7F7F7F"/>
                </a:solidFill>
                <a:latin typeface="Arial"/>
                <a:ea typeface="Arial"/>
                <a:cs typeface="Arial"/>
                <a:sym typeface="Arial"/>
              </a:defRPr>
            </a:lvl3pPr>
            <a:lvl4pPr marL="0" marR="0" lvl="3" indent="0" algn="r" rtl="0">
              <a:spcBef>
                <a:spcPts val="0"/>
              </a:spcBef>
              <a:buNone/>
              <a:defRPr sz="900" b="0" i="0" u="none" strike="noStrike" cap="none">
                <a:solidFill>
                  <a:srgbClr val="7F7F7F"/>
                </a:solidFill>
                <a:latin typeface="Arial"/>
                <a:ea typeface="Arial"/>
                <a:cs typeface="Arial"/>
                <a:sym typeface="Arial"/>
              </a:defRPr>
            </a:lvl4pPr>
            <a:lvl5pPr marL="0" marR="0" lvl="4" indent="0" algn="r" rtl="0">
              <a:spcBef>
                <a:spcPts val="0"/>
              </a:spcBef>
              <a:buNone/>
              <a:defRPr sz="900" b="0" i="0" u="none" strike="noStrike" cap="none">
                <a:solidFill>
                  <a:srgbClr val="7F7F7F"/>
                </a:solidFill>
                <a:latin typeface="Arial"/>
                <a:ea typeface="Arial"/>
                <a:cs typeface="Arial"/>
                <a:sym typeface="Arial"/>
              </a:defRPr>
            </a:lvl5pPr>
            <a:lvl6pPr marL="0" marR="0" lvl="5" indent="0" algn="r" rtl="0">
              <a:spcBef>
                <a:spcPts val="0"/>
              </a:spcBef>
              <a:buNone/>
              <a:defRPr sz="900" b="0" i="0" u="none" strike="noStrike" cap="none">
                <a:solidFill>
                  <a:srgbClr val="7F7F7F"/>
                </a:solidFill>
                <a:latin typeface="Arial"/>
                <a:ea typeface="Arial"/>
                <a:cs typeface="Arial"/>
                <a:sym typeface="Arial"/>
              </a:defRPr>
            </a:lvl6pPr>
            <a:lvl7pPr marL="0" marR="0" lvl="6" indent="0" algn="r" rtl="0">
              <a:spcBef>
                <a:spcPts val="0"/>
              </a:spcBef>
              <a:buNone/>
              <a:defRPr sz="900" b="0" i="0" u="none" strike="noStrike" cap="none">
                <a:solidFill>
                  <a:srgbClr val="7F7F7F"/>
                </a:solidFill>
                <a:latin typeface="Arial"/>
                <a:ea typeface="Arial"/>
                <a:cs typeface="Arial"/>
                <a:sym typeface="Arial"/>
              </a:defRPr>
            </a:lvl7pPr>
            <a:lvl8pPr marL="0" marR="0" lvl="7" indent="0" algn="r" rtl="0">
              <a:spcBef>
                <a:spcPts val="0"/>
              </a:spcBef>
              <a:buNone/>
              <a:defRPr sz="900" b="0" i="0" u="none" strike="noStrike" cap="none">
                <a:solidFill>
                  <a:srgbClr val="7F7F7F"/>
                </a:solidFill>
                <a:latin typeface="Arial"/>
                <a:ea typeface="Arial"/>
                <a:cs typeface="Arial"/>
                <a:sym typeface="Arial"/>
              </a:defRPr>
            </a:lvl8pPr>
            <a:lvl9pPr marL="0" marR="0" lvl="8" indent="0" algn="r" rtl="0">
              <a:spcBef>
                <a:spcPts val="0"/>
              </a:spcBef>
              <a:buNone/>
              <a:defRPr sz="900" b="0" i="0" u="none" strike="noStrike" cap="none">
                <a:solidFill>
                  <a:srgbClr val="7F7F7F"/>
                </a:solidFill>
                <a:latin typeface="Arial"/>
                <a:ea typeface="Arial"/>
                <a:cs typeface="Arial"/>
                <a:sym typeface="Arial"/>
              </a:defRPr>
            </a:lvl9pPr>
          </a:lstStyle>
          <a:p>
            <a:fld id="{00000000-1234-1234-1234-123412341234}" type="slidenum">
              <a:rPr lang="en-GB" smtClean="0"/>
              <a:pPr/>
              <a:t>‹#›</a:t>
            </a:fld>
            <a:endParaRPr lang="en-GB" dirty="0"/>
          </a:p>
        </p:txBody>
      </p:sp>
      <p:sp>
        <p:nvSpPr>
          <p:cNvPr id="107" name="Shape 107"/>
          <p:cNvSpPr txBox="1">
            <a:spLocks noGrp="1"/>
          </p:cNvSpPr>
          <p:nvPr>
            <p:ph type="title"/>
          </p:nvPr>
        </p:nvSpPr>
        <p:spPr>
          <a:xfrm>
            <a:off x="1758671" y="280382"/>
            <a:ext cx="7214400" cy="479100"/>
          </a:xfrm>
          <a:prstGeom prst="rect">
            <a:avLst/>
          </a:prstGeom>
          <a:noFill/>
          <a:ln>
            <a:noFill/>
          </a:ln>
        </p:spPr>
        <p:txBody>
          <a:bodyPr spcFirstLastPara="1" wrap="square" lIns="72850" tIns="72850" rIns="72850" bIns="72850" anchor="b" anchorCtr="0"/>
          <a:lstStyle>
            <a:lvl1pPr marR="0" lvl="0" algn="l" rtl="0">
              <a:lnSpc>
                <a:spcPct val="90000"/>
              </a:lnSpc>
              <a:spcBef>
                <a:spcPts val="0"/>
              </a:spcBef>
              <a:spcAft>
                <a:spcPts val="0"/>
              </a:spcAft>
              <a:buClr>
                <a:schemeClr val="accent1"/>
              </a:buClr>
              <a:buSzPts val="1900"/>
              <a:buFont typeface="Arial"/>
              <a:buNone/>
              <a:defRPr sz="1900" b="0" i="0" u="none" strike="noStrike" cap="none">
                <a:solidFill>
                  <a:schemeClr val="accen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108" name="Shape 108"/>
          <p:cNvCxnSpPr/>
          <p:nvPr/>
        </p:nvCxnSpPr>
        <p:spPr>
          <a:xfrm>
            <a:off x="0" y="4776487"/>
            <a:ext cx="9144000"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109" name="Shape 109"/>
          <p:cNvCxnSpPr/>
          <p:nvPr/>
        </p:nvCxnSpPr>
        <p:spPr>
          <a:xfrm>
            <a:off x="0" y="852470"/>
            <a:ext cx="9144000" cy="0"/>
          </a:xfrm>
          <a:prstGeom prst="straightConnector1">
            <a:avLst/>
          </a:prstGeom>
          <a:noFill/>
          <a:ln w="19050" cap="flat" cmpd="sng">
            <a:solidFill>
              <a:schemeClr val="accent1"/>
            </a:solidFill>
            <a:prstDash val="solid"/>
            <a:miter lim="800000"/>
            <a:headEnd type="none" w="med" len="med"/>
            <a:tailEnd type="none" w="med" len="med"/>
          </a:ln>
        </p:spPr>
      </p:cxnSp>
      <p:sp>
        <p:nvSpPr>
          <p:cNvPr id="110" name="Shape 110"/>
          <p:cNvSpPr txBox="1">
            <a:spLocks noGrp="1"/>
          </p:cNvSpPr>
          <p:nvPr>
            <p:ph type="ftr" idx="11"/>
          </p:nvPr>
        </p:nvSpPr>
        <p:spPr>
          <a:xfrm>
            <a:off x="2246775" y="4838804"/>
            <a:ext cx="4650600" cy="248400"/>
          </a:xfrm>
          <a:prstGeom prst="rect">
            <a:avLst/>
          </a:prstGeom>
          <a:noFill/>
          <a:ln>
            <a:noFill/>
          </a:ln>
        </p:spPr>
        <p:txBody>
          <a:bodyPr spcFirstLastPara="1" wrap="square" lIns="72850" tIns="72850" rIns="72850" bIns="72850" anchor="ctr" anchorCtr="0"/>
          <a:lstStyle>
            <a:lvl1pPr marR="0" lvl="0" algn="ctr" rtl="0">
              <a:spcBef>
                <a:spcPts val="0"/>
              </a:spcBef>
              <a:spcAft>
                <a:spcPts val="0"/>
              </a:spcAft>
              <a:buSzPts val="1100"/>
              <a:buNone/>
              <a:defRPr sz="900" b="0" i="0" u="none" strike="noStrike" cap="none">
                <a:solidFill>
                  <a:srgbClr val="000000"/>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r>
              <a:rPr lang="en-GB" dirty="0" err="1" smtClean="0"/>
              <a:t>DfT</a:t>
            </a:r>
            <a:r>
              <a:rPr lang="en-GB" dirty="0" smtClean="0"/>
              <a:t> Bus Open Data </a:t>
            </a:r>
            <a:endParaRPr lang="en-GB" dirty="0"/>
          </a:p>
        </p:txBody>
      </p:sp>
      <p:sp>
        <p:nvSpPr>
          <p:cNvPr id="111" name="Shape 111"/>
          <p:cNvSpPr/>
          <p:nvPr/>
        </p:nvSpPr>
        <p:spPr>
          <a:xfrm>
            <a:off x="7520897" y="4811779"/>
            <a:ext cx="938700" cy="311100"/>
          </a:xfrm>
          <a:custGeom>
            <a:avLst/>
            <a:gdLst/>
            <a:ahLst/>
            <a:cxnLst/>
            <a:rect l="0" t="0" r="0" b="0"/>
            <a:pathLst>
              <a:path w="120000" h="120000" extrusionOk="0">
                <a:moveTo>
                  <a:pt x="80587" y="0"/>
                </a:moveTo>
                <a:lnTo>
                  <a:pt x="102227" y="0"/>
                </a:lnTo>
                <a:lnTo>
                  <a:pt x="102809" y="53"/>
                </a:lnTo>
                <a:cubicBezTo>
                  <a:pt x="104881" y="395"/>
                  <a:pt x="105468" y="3312"/>
                  <a:pt x="106377" y="6453"/>
                </a:cubicBezTo>
                <a:lnTo>
                  <a:pt x="119437" y="49580"/>
                </a:lnTo>
                <a:cubicBezTo>
                  <a:pt x="120240" y="52473"/>
                  <a:pt x="120177" y="55395"/>
                  <a:pt x="119287" y="59248"/>
                </a:cubicBezTo>
                <a:lnTo>
                  <a:pt x="106497" y="112317"/>
                </a:lnTo>
                <a:cubicBezTo>
                  <a:pt x="105589" y="116119"/>
                  <a:pt x="104884" y="119520"/>
                  <a:pt x="102812" y="119935"/>
                </a:cubicBezTo>
                <a:lnTo>
                  <a:pt x="102231" y="120000"/>
                </a:lnTo>
                <a:lnTo>
                  <a:pt x="80590" y="120000"/>
                </a:lnTo>
                <a:cubicBezTo>
                  <a:pt x="80471" y="119977"/>
                  <a:pt x="80211" y="119994"/>
                  <a:pt x="79951" y="119893"/>
                </a:cubicBezTo>
                <a:cubicBezTo>
                  <a:pt x="77825" y="119369"/>
                  <a:pt x="76001" y="113585"/>
                  <a:pt x="77547" y="106913"/>
                </a:cubicBezTo>
                <a:lnTo>
                  <a:pt x="90166" y="54567"/>
                </a:lnTo>
                <a:lnTo>
                  <a:pt x="77444" y="12557"/>
                </a:lnTo>
                <a:cubicBezTo>
                  <a:pt x="76043" y="6921"/>
                  <a:pt x="77821" y="520"/>
                  <a:pt x="79947" y="88"/>
                </a:cubicBezTo>
                <a:cubicBezTo>
                  <a:pt x="80207" y="4"/>
                  <a:pt x="80468" y="18"/>
                  <a:pt x="80587" y="0"/>
                </a:cubicBezTo>
                <a:close/>
                <a:moveTo>
                  <a:pt x="41125" y="0"/>
                </a:moveTo>
                <a:lnTo>
                  <a:pt x="62765" y="0"/>
                </a:lnTo>
                <a:lnTo>
                  <a:pt x="63346" y="53"/>
                </a:lnTo>
                <a:cubicBezTo>
                  <a:pt x="65419" y="395"/>
                  <a:pt x="66006" y="3312"/>
                  <a:pt x="66915" y="6453"/>
                </a:cubicBezTo>
                <a:lnTo>
                  <a:pt x="79974" y="49580"/>
                </a:lnTo>
                <a:cubicBezTo>
                  <a:pt x="80778" y="52473"/>
                  <a:pt x="80715" y="55395"/>
                  <a:pt x="79825" y="59248"/>
                </a:cubicBezTo>
                <a:lnTo>
                  <a:pt x="67035" y="112317"/>
                </a:lnTo>
                <a:cubicBezTo>
                  <a:pt x="66127" y="116119"/>
                  <a:pt x="65422" y="119520"/>
                  <a:pt x="63350" y="119935"/>
                </a:cubicBezTo>
                <a:lnTo>
                  <a:pt x="62769" y="120000"/>
                </a:lnTo>
                <a:lnTo>
                  <a:pt x="41128" y="120000"/>
                </a:lnTo>
                <a:cubicBezTo>
                  <a:pt x="41009" y="119977"/>
                  <a:pt x="40749" y="119994"/>
                  <a:pt x="40488" y="119893"/>
                </a:cubicBezTo>
                <a:cubicBezTo>
                  <a:pt x="38363" y="119369"/>
                  <a:pt x="36539" y="113585"/>
                  <a:pt x="38084" y="106913"/>
                </a:cubicBezTo>
                <a:lnTo>
                  <a:pt x="50704" y="54567"/>
                </a:lnTo>
                <a:lnTo>
                  <a:pt x="37982" y="12557"/>
                </a:lnTo>
                <a:cubicBezTo>
                  <a:pt x="36580" y="6921"/>
                  <a:pt x="38359" y="520"/>
                  <a:pt x="40485" y="88"/>
                </a:cubicBezTo>
                <a:cubicBezTo>
                  <a:pt x="40745" y="4"/>
                  <a:pt x="41006" y="18"/>
                  <a:pt x="41125" y="0"/>
                </a:cubicBezTo>
                <a:close/>
                <a:moveTo>
                  <a:pt x="3641" y="0"/>
                </a:moveTo>
                <a:lnTo>
                  <a:pt x="25282" y="0"/>
                </a:lnTo>
                <a:lnTo>
                  <a:pt x="25863" y="53"/>
                </a:lnTo>
                <a:cubicBezTo>
                  <a:pt x="27935" y="395"/>
                  <a:pt x="28523" y="3312"/>
                  <a:pt x="29431" y="6453"/>
                </a:cubicBezTo>
                <a:lnTo>
                  <a:pt x="42491" y="49580"/>
                </a:lnTo>
                <a:cubicBezTo>
                  <a:pt x="43295" y="52473"/>
                  <a:pt x="43231" y="55395"/>
                  <a:pt x="42342" y="59248"/>
                </a:cubicBezTo>
                <a:lnTo>
                  <a:pt x="29552" y="112317"/>
                </a:lnTo>
                <a:cubicBezTo>
                  <a:pt x="28643" y="116119"/>
                  <a:pt x="27939" y="119520"/>
                  <a:pt x="25867" y="119935"/>
                </a:cubicBezTo>
                <a:lnTo>
                  <a:pt x="25285" y="120000"/>
                </a:lnTo>
                <a:lnTo>
                  <a:pt x="3645" y="120000"/>
                </a:lnTo>
                <a:cubicBezTo>
                  <a:pt x="3526" y="119977"/>
                  <a:pt x="3265" y="119994"/>
                  <a:pt x="3005" y="119893"/>
                </a:cubicBezTo>
                <a:cubicBezTo>
                  <a:pt x="880" y="119369"/>
                  <a:pt x="-943" y="113585"/>
                  <a:pt x="601" y="106913"/>
                </a:cubicBezTo>
                <a:lnTo>
                  <a:pt x="13220" y="54567"/>
                </a:lnTo>
                <a:lnTo>
                  <a:pt x="499" y="12557"/>
                </a:lnTo>
                <a:cubicBezTo>
                  <a:pt x="-902" y="6921"/>
                  <a:pt x="876" y="520"/>
                  <a:pt x="3001" y="88"/>
                </a:cubicBezTo>
                <a:cubicBezTo>
                  <a:pt x="3262" y="4"/>
                  <a:pt x="3522" y="18"/>
                  <a:pt x="3641" y="0"/>
                </a:cubicBezTo>
                <a:close/>
              </a:path>
            </a:pathLst>
          </a:custGeom>
          <a:noFill/>
          <a:ln w="12700" cap="flat" cmpd="sng">
            <a:solidFill>
              <a:schemeClr val="accent1"/>
            </a:solidFill>
            <a:prstDash val="solid"/>
            <a:miter lim="800000"/>
            <a:headEnd type="none" w="med" len="med"/>
            <a:tailEnd type="none" w="med" len="med"/>
          </a:ln>
        </p:spPr>
        <p:txBody>
          <a:bodyPr spcFirstLastPara="1" wrap="square" lIns="72850" tIns="36425" rIns="72850" bIns="3642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Shape 112"/>
          <p:cNvSpPr txBox="1">
            <a:spLocks noGrp="1"/>
          </p:cNvSpPr>
          <p:nvPr>
            <p:ph type="body" idx="1"/>
          </p:nvPr>
        </p:nvSpPr>
        <p:spPr>
          <a:xfrm>
            <a:off x="171634" y="945105"/>
            <a:ext cx="4325700" cy="1812600"/>
          </a:xfrm>
          <a:prstGeom prst="rect">
            <a:avLst/>
          </a:prstGeom>
          <a:noFill/>
          <a:ln>
            <a:noFill/>
          </a:ln>
        </p:spPr>
        <p:txBody>
          <a:bodyPr spcFirstLastPara="1" wrap="square" lIns="72850" tIns="72850" rIns="72850" bIns="72850" anchor="t" anchorCtr="0"/>
          <a:lstStyle>
            <a:lvl1pPr marL="457200" marR="0" lvl="0" indent="-292100" algn="l" rtl="0">
              <a:lnSpc>
                <a:spcPct val="100000"/>
              </a:lnSpc>
              <a:spcBef>
                <a:spcPts val="5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1pPr>
            <a:lvl2pPr marL="914400" marR="0" lvl="1" indent="-292100" algn="l" rtl="0">
              <a:lnSpc>
                <a:spcPct val="100000"/>
              </a:lnSpc>
              <a:spcBef>
                <a:spcPts val="2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2pPr>
            <a:lvl3pPr marL="1371600" marR="0" lvl="2" indent="-285750" algn="l" rtl="0">
              <a:lnSpc>
                <a:spcPct val="100000"/>
              </a:lnSpc>
              <a:spcBef>
                <a:spcPts val="2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4pPr>
            <a:lvl5pPr marL="2286000" marR="0" lvl="4"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body" idx="2"/>
          </p:nvPr>
        </p:nvSpPr>
        <p:spPr>
          <a:xfrm>
            <a:off x="4646599" y="945105"/>
            <a:ext cx="4325700" cy="1812600"/>
          </a:xfrm>
          <a:prstGeom prst="rect">
            <a:avLst/>
          </a:prstGeom>
          <a:noFill/>
          <a:ln>
            <a:noFill/>
          </a:ln>
        </p:spPr>
        <p:txBody>
          <a:bodyPr spcFirstLastPara="1" wrap="square" lIns="72850" tIns="72850" rIns="72850" bIns="72850" anchor="t" anchorCtr="0"/>
          <a:lstStyle>
            <a:lvl1pPr marL="457200" marR="0" lvl="0" indent="-292100" algn="l" rtl="0">
              <a:lnSpc>
                <a:spcPct val="100000"/>
              </a:lnSpc>
              <a:spcBef>
                <a:spcPts val="5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1pPr>
            <a:lvl2pPr marL="914400" marR="0" lvl="1" indent="-292100" algn="l" rtl="0">
              <a:lnSpc>
                <a:spcPct val="100000"/>
              </a:lnSpc>
              <a:spcBef>
                <a:spcPts val="2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2pPr>
            <a:lvl3pPr marL="1371600" marR="0" lvl="2" indent="-285750" algn="l" rtl="0">
              <a:lnSpc>
                <a:spcPct val="100000"/>
              </a:lnSpc>
              <a:spcBef>
                <a:spcPts val="2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4pPr>
            <a:lvl5pPr marL="2286000" marR="0" lvl="4"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body" idx="3"/>
          </p:nvPr>
        </p:nvSpPr>
        <p:spPr>
          <a:xfrm>
            <a:off x="171634" y="2879463"/>
            <a:ext cx="4325700" cy="1812600"/>
          </a:xfrm>
          <a:prstGeom prst="rect">
            <a:avLst/>
          </a:prstGeom>
          <a:noFill/>
          <a:ln>
            <a:noFill/>
          </a:ln>
        </p:spPr>
        <p:txBody>
          <a:bodyPr spcFirstLastPara="1" wrap="square" lIns="72850" tIns="72850" rIns="72850" bIns="72850" anchor="t" anchorCtr="0"/>
          <a:lstStyle>
            <a:lvl1pPr marL="457200" marR="0" lvl="0" indent="-292100" algn="l" rtl="0">
              <a:lnSpc>
                <a:spcPct val="100000"/>
              </a:lnSpc>
              <a:spcBef>
                <a:spcPts val="5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1pPr>
            <a:lvl2pPr marL="914400" marR="0" lvl="1" indent="-292100" algn="l" rtl="0">
              <a:lnSpc>
                <a:spcPct val="100000"/>
              </a:lnSpc>
              <a:spcBef>
                <a:spcPts val="2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2pPr>
            <a:lvl3pPr marL="1371600" marR="0" lvl="2" indent="-285750" algn="l" rtl="0">
              <a:lnSpc>
                <a:spcPct val="100000"/>
              </a:lnSpc>
              <a:spcBef>
                <a:spcPts val="2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4pPr>
            <a:lvl5pPr marL="2286000" marR="0" lvl="4"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body" idx="4"/>
          </p:nvPr>
        </p:nvSpPr>
        <p:spPr>
          <a:xfrm>
            <a:off x="4646599" y="2879462"/>
            <a:ext cx="4325700" cy="1812600"/>
          </a:xfrm>
          <a:prstGeom prst="rect">
            <a:avLst/>
          </a:prstGeom>
          <a:noFill/>
          <a:ln>
            <a:noFill/>
          </a:ln>
        </p:spPr>
        <p:txBody>
          <a:bodyPr spcFirstLastPara="1" wrap="square" lIns="72850" tIns="72850" rIns="72850" bIns="72850" anchor="t" anchorCtr="0"/>
          <a:lstStyle>
            <a:lvl1pPr marL="457200" marR="0" lvl="0" indent="-292100" algn="l" rtl="0">
              <a:lnSpc>
                <a:spcPct val="100000"/>
              </a:lnSpc>
              <a:spcBef>
                <a:spcPts val="5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1pPr>
            <a:lvl2pPr marL="914400" marR="0" lvl="1" indent="-292100" algn="l" rtl="0">
              <a:lnSpc>
                <a:spcPct val="100000"/>
              </a:lnSpc>
              <a:spcBef>
                <a:spcPts val="2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2pPr>
            <a:lvl3pPr marL="1371600" marR="0" lvl="2" indent="-285750" algn="l" rtl="0">
              <a:lnSpc>
                <a:spcPct val="100000"/>
              </a:lnSpc>
              <a:spcBef>
                <a:spcPts val="2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4pPr>
            <a:lvl5pPr marL="2286000" marR="0" lvl="4"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Facing Pages (Even Page Numbers)">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758671" y="280382"/>
            <a:ext cx="7214400" cy="479100"/>
          </a:xfrm>
          <a:prstGeom prst="rect">
            <a:avLst/>
          </a:prstGeom>
          <a:noFill/>
          <a:ln>
            <a:noFill/>
          </a:ln>
        </p:spPr>
        <p:txBody>
          <a:bodyPr spcFirstLastPara="1" wrap="square" lIns="72850" tIns="72850" rIns="72850" bIns="72850" anchor="b" anchorCtr="0"/>
          <a:lstStyle>
            <a:lvl1pPr marR="0" lvl="0" algn="l" rtl="0">
              <a:lnSpc>
                <a:spcPct val="90000"/>
              </a:lnSpc>
              <a:spcBef>
                <a:spcPts val="0"/>
              </a:spcBef>
              <a:spcAft>
                <a:spcPts val="0"/>
              </a:spcAft>
              <a:buClr>
                <a:schemeClr val="accent1"/>
              </a:buClr>
              <a:buSzPts val="1900"/>
              <a:buFont typeface="Arial"/>
              <a:buNone/>
              <a:defRPr sz="1900" b="0" i="0" u="none" strike="noStrike" cap="none">
                <a:solidFill>
                  <a:schemeClr val="accen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dirty="0"/>
          </a:p>
        </p:txBody>
      </p:sp>
      <p:cxnSp>
        <p:nvCxnSpPr>
          <p:cNvPr id="118" name="Shape 118"/>
          <p:cNvCxnSpPr/>
          <p:nvPr/>
        </p:nvCxnSpPr>
        <p:spPr>
          <a:xfrm>
            <a:off x="0" y="852470"/>
            <a:ext cx="9144000" cy="0"/>
          </a:xfrm>
          <a:prstGeom prst="straightConnector1">
            <a:avLst/>
          </a:prstGeom>
          <a:noFill/>
          <a:ln w="19050" cap="flat" cmpd="sng">
            <a:solidFill>
              <a:schemeClr val="accent1"/>
            </a:solidFill>
            <a:prstDash val="solid"/>
            <a:miter lim="800000"/>
            <a:headEnd type="none" w="med" len="med"/>
            <a:tailEnd type="none" w="med" len="med"/>
          </a:ln>
        </p:spPr>
      </p:cxnSp>
      <p:sp>
        <p:nvSpPr>
          <p:cNvPr id="121" name="Shape 121"/>
          <p:cNvSpPr txBox="1">
            <a:spLocks noGrp="1"/>
          </p:cNvSpPr>
          <p:nvPr>
            <p:ph type="ftr" idx="11"/>
          </p:nvPr>
        </p:nvSpPr>
        <p:spPr>
          <a:xfrm rot="-5400000">
            <a:off x="7326159" y="2601430"/>
            <a:ext cx="3475200" cy="162300"/>
          </a:xfrm>
          <a:prstGeom prst="rect">
            <a:avLst/>
          </a:prstGeom>
          <a:noFill/>
          <a:ln>
            <a:noFill/>
          </a:ln>
        </p:spPr>
        <p:txBody>
          <a:bodyPr spcFirstLastPara="1" wrap="square" lIns="72850" tIns="72850" rIns="72850" bIns="72850" anchor="b" anchorCtr="0"/>
          <a:lstStyle>
            <a:lvl1pPr marR="0" lvl="0" algn="ctr" rtl="0">
              <a:spcBef>
                <a:spcPts val="0"/>
              </a:spcBef>
              <a:spcAft>
                <a:spcPts val="0"/>
              </a:spcAft>
              <a:buSzPts val="1100"/>
              <a:buNone/>
              <a:defRPr sz="400" b="0" i="0" u="none" strike="noStrike" cap="none">
                <a:solidFill>
                  <a:schemeClr val="lt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r>
              <a:rPr lang="en-GB" smtClean="0"/>
              <a:t>DfT Bus Open Data </a:t>
            </a:r>
            <a:endParaRPr/>
          </a:p>
        </p:txBody>
      </p:sp>
      <p:sp>
        <p:nvSpPr>
          <p:cNvPr id="122" name="Shape 122"/>
          <p:cNvSpPr txBox="1">
            <a:spLocks noGrp="1"/>
          </p:cNvSpPr>
          <p:nvPr>
            <p:ph type="body" idx="1"/>
          </p:nvPr>
        </p:nvSpPr>
        <p:spPr>
          <a:xfrm>
            <a:off x="171634" y="945105"/>
            <a:ext cx="8801400" cy="4142100"/>
          </a:xfrm>
          <a:prstGeom prst="rect">
            <a:avLst/>
          </a:prstGeom>
          <a:noFill/>
          <a:ln>
            <a:noFill/>
          </a:ln>
        </p:spPr>
        <p:txBody>
          <a:bodyPr spcFirstLastPara="1" wrap="square" lIns="72850" tIns="72850" rIns="72850" bIns="72850" anchor="t" anchorCtr="0"/>
          <a:lstStyle>
            <a:lvl1pPr marL="457200" marR="0" lvl="0" indent="-292100" algn="l" rtl="0">
              <a:lnSpc>
                <a:spcPct val="100000"/>
              </a:lnSpc>
              <a:spcBef>
                <a:spcPts val="5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1pPr>
            <a:lvl2pPr marL="914400" marR="0" lvl="1" indent="-292100" algn="l" rtl="0">
              <a:lnSpc>
                <a:spcPct val="100000"/>
              </a:lnSpc>
              <a:spcBef>
                <a:spcPts val="2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2pPr>
            <a:lvl3pPr marL="1371600" marR="0" lvl="2" indent="-285750" algn="l" rtl="0">
              <a:lnSpc>
                <a:spcPct val="100000"/>
              </a:lnSpc>
              <a:spcBef>
                <a:spcPts val="2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4pPr>
            <a:lvl5pPr marL="2286000" marR="0" lvl="4"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 name="Shape 17"/>
          <p:cNvSpPr txBox="1">
            <a:spLocks/>
          </p:cNvSpPr>
          <p:nvPr userDrawn="1"/>
        </p:nvSpPr>
        <p:spPr>
          <a:xfrm>
            <a:off x="2246775" y="4838804"/>
            <a:ext cx="4650600" cy="248400"/>
          </a:xfrm>
          <a:prstGeom prst="rect">
            <a:avLst/>
          </a:prstGeom>
          <a:noFill/>
          <a:ln>
            <a:noFill/>
          </a:ln>
        </p:spPr>
        <p:txBody>
          <a:bodyPr spcFirstLastPara="1" wrap="square" lIns="72850" tIns="72850" rIns="72850" bIns="7285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SzPts val="1100"/>
              <a:buNone/>
              <a:defRPr sz="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r>
              <a:rPr lang="en-GB" smtClean="0"/>
              <a:t>DfT Bus Open Data </a:t>
            </a:r>
            <a:endParaRPr lang="en-GB" dirty="0"/>
          </a:p>
        </p:txBody>
      </p:sp>
      <p:sp>
        <p:nvSpPr>
          <p:cNvPr id="9" name="Shape 13"/>
          <p:cNvSpPr txBox="1">
            <a:spLocks noGrp="1"/>
          </p:cNvSpPr>
          <p:nvPr>
            <p:ph type="sldNum" idx="12"/>
          </p:nvPr>
        </p:nvSpPr>
        <p:spPr>
          <a:xfrm>
            <a:off x="8541939" y="4842291"/>
            <a:ext cx="431100" cy="2448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500" b="0" i="0" u="none" strike="noStrike" cap="none">
                <a:solidFill>
                  <a:srgbClr val="000000"/>
                </a:solidFill>
                <a:latin typeface="Arial"/>
                <a:ea typeface="Arial"/>
                <a:cs typeface="Arial"/>
                <a:sym typeface="Arial"/>
              </a:defRPr>
            </a:lvl1pPr>
            <a:lvl2pPr marL="0" marR="0" lvl="1" indent="0" algn="r" rtl="0">
              <a:spcBef>
                <a:spcPts val="0"/>
              </a:spcBef>
              <a:buNone/>
              <a:defRPr sz="500" b="0" i="0" u="none" strike="noStrike" cap="none">
                <a:solidFill>
                  <a:schemeClr val="lt1"/>
                </a:solidFill>
                <a:latin typeface="Arial"/>
                <a:ea typeface="Arial"/>
                <a:cs typeface="Arial"/>
                <a:sym typeface="Arial"/>
              </a:defRPr>
            </a:lvl2pPr>
            <a:lvl3pPr marL="0" marR="0" lvl="2" indent="0" algn="r" rtl="0">
              <a:spcBef>
                <a:spcPts val="0"/>
              </a:spcBef>
              <a:buNone/>
              <a:defRPr sz="500" b="0" i="0" u="none" strike="noStrike" cap="none">
                <a:solidFill>
                  <a:schemeClr val="lt1"/>
                </a:solidFill>
                <a:latin typeface="Arial"/>
                <a:ea typeface="Arial"/>
                <a:cs typeface="Arial"/>
                <a:sym typeface="Arial"/>
              </a:defRPr>
            </a:lvl3pPr>
            <a:lvl4pPr marL="0" marR="0" lvl="3" indent="0" algn="r" rtl="0">
              <a:spcBef>
                <a:spcPts val="0"/>
              </a:spcBef>
              <a:buNone/>
              <a:defRPr sz="500" b="0" i="0" u="none" strike="noStrike" cap="none">
                <a:solidFill>
                  <a:schemeClr val="lt1"/>
                </a:solidFill>
                <a:latin typeface="Arial"/>
                <a:ea typeface="Arial"/>
                <a:cs typeface="Arial"/>
                <a:sym typeface="Arial"/>
              </a:defRPr>
            </a:lvl4pPr>
            <a:lvl5pPr marL="0" marR="0" lvl="4" indent="0" algn="r" rtl="0">
              <a:spcBef>
                <a:spcPts val="0"/>
              </a:spcBef>
              <a:buNone/>
              <a:defRPr sz="500" b="0" i="0" u="none" strike="noStrike" cap="none">
                <a:solidFill>
                  <a:schemeClr val="lt1"/>
                </a:solidFill>
                <a:latin typeface="Arial"/>
                <a:ea typeface="Arial"/>
                <a:cs typeface="Arial"/>
                <a:sym typeface="Arial"/>
              </a:defRPr>
            </a:lvl5pPr>
            <a:lvl6pPr marL="0" marR="0" lvl="5" indent="0" algn="r" rtl="0">
              <a:spcBef>
                <a:spcPts val="0"/>
              </a:spcBef>
              <a:buNone/>
              <a:defRPr sz="500" b="0" i="0" u="none" strike="noStrike" cap="none">
                <a:solidFill>
                  <a:schemeClr val="lt1"/>
                </a:solidFill>
                <a:latin typeface="Arial"/>
                <a:ea typeface="Arial"/>
                <a:cs typeface="Arial"/>
                <a:sym typeface="Arial"/>
              </a:defRPr>
            </a:lvl6pPr>
            <a:lvl7pPr marL="0" marR="0" lvl="6" indent="0" algn="r" rtl="0">
              <a:spcBef>
                <a:spcPts val="0"/>
              </a:spcBef>
              <a:buNone/>
              <a:defRPr sz="500" b="0" i="0" u="none" strike="noStrike" cap="none">
                <a:solidFill>
                  <a:schemeClr val="lt1"/>
                </a:solidFill>
                <a:latin typeface="Arial"/>
                <a:ea typeface="Arial"/>
                <a:cs typeface="Arial"/>
                <a:sym typeface="Arial"/>
              </a:defRPr>
            </a:lvl7pPr>
            <a:lvl8pPr marL="0" marR="0" lvl="7" indent="0" algn="r" rtl="0">
              <a:spcBef>
                <a:spcPts val="0"/>
              </a:spcBef>
              <a:buNone/>
              <a:defRPr sz="500" b="0" i="0" u="none" strike="noStrike" cap="none">
                <a:solidFill>
                  <a:schemeClr val="lt1"/>
                </a:solidFill>
                <a:latin typeface="Arial"/>
                <a:ea typeface="Arial"/>
                <a:cs typeface="Arial"/>
                <a:sym typeface="Arial"/>
              </a:defRPr>
            </a:lvl8pPr>
            <a:lvl9pPr marL="0" marR="0" lvl="8" indent="0" algn="r" rtl="0">
              <a:spcBef>
                <a:spcPts val="0"/>
              </a:spcBef>
              <a:buNone/>
              <a:defRPr sz="500" b="0" i="0" u="none" strike="noStrike" cap="none">
                <a:solidFill>
                  <a:schemeClr val="lt1"/>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Summary">
  <p:cSld name="1_Title Slide Summary">
    <p:spTree>
      <p:nvGrpSpPr>
        <p:cNvPr id="1" name="Shape 17"/>
        <p:cNvGrpSpPr/>
        <p:nvPr/>
      </p:nvGrpSpPr>
      <p:grpSpPr>
        <a:xfrm>
          <a:off x="0" y="0"/>
          <a:ext cx="0" cy="0"/>
          <a:chOff x="0" y="0"/>
          <a:chExt cx="0" cy="0"/>
        </a:xfrm>
      </p:grpSpPr>
      <p:sp>
        <p:nvSpPr>
          <p:cNvPr id="19" name="Shape 19"/>
          <p:cNvSpPr txBox="1">
            <a:spLocks noGrp="1"/>
          </p:cNvSpPr>
          <p:nvPr>
            <p:ph type="subTitle" idx="1"/>
          </p:nvPr>
        </p:nvSpPr>
        <p:spPr>
          <a:xfrm>
            <a:off x="170336" y="493021"/>
            <a:ext cx="8802000" cy="577500"/>
          </a:xfrm>
          <a:prstGeom prst="rect">
            <a:avLst/>
          </a:prstGeom>
          <a:noFill/>
          <a:ln>
            <a:noFill/>
          </a:ln>
        </p:spPr>
        <p:txBody>
          <a:bodyPr spcFirstLastPara="1" wrap="square" lIns="91425" tIns="91425" rIns="91425" bIns="91425" anchor="t" anchorCtr="0"/>
          <a:lstStyle>
            <a:lvl1pPr marR="0" lvl="0" algn="l" rtl="0">
              <a:lnSpc>
                <a:spcPct val="90000"/>
              </a:lnSpc>
              <a:spcBef>
                <a:spcPts val="900"/>
              </a:spcBef>
              <a:spcAft>
                <a:spcPts val="0"/>
              </a:spcAft>
              <a:buClr>
                <a:schemeClr val="accent3"/>
              </a:buClr>
              <a:buSzPts val="2200"/>
              <a:buFont typeface="Arial"/>
              <a:buNone/>
              <a:defRPr sz="1800" b="0" i="0" u="none" strike="noStrike" cap="none">
                <a:solidFill>
                  <a:schemeClr val="accent3"/>
                </a:solidFill>
                <a:latin typeface="Arial"/>
                <a:ea typeface="Arial"/>
                <a:cs typeface="Arial"/>
                <a:sym typeface="Arial"/>
              </a:defRPr>
            </a:lvl1pPr>
            <a:lvl2pPr marR="0" lvl="1"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ctr"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4pPr>
            <a:lvl5pPr marR="0" lvl="4" algn="ctr"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5pPr>
            <a:lvl6pPr marR="0" lvl="5" algn="ctr"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6pPr>
            <a:lvl7pPr marR="0" lvl="6" algn="ctr"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7pPr>
            <a:lvl8pPr marR="0" lvl="7" algn="ctr"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8pPr>
            <a:lvl9pPr marR="0" lvl="8" algn="ctr"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9pPr>
          </a:lstStyle>
          <a:p>
            <a:endParaRPr dirty="0"/>
          </a:p>
        </p:txBody>
      </p:sp>
      <p:sp>
        <p:nvSpPr>
          <p:cNvPr id="20" name="Shape 20"/>
          <p:cNvSpPr txBox="1">
            <a:spLocks noGrp="1"/>
          </p:cNvSpPr>
          <p:nvPr>
            <p:ph type="title"/>
          </p:nvPr>
        </p:nvSpPr>
        <p:spPr>
          <a:xfrm>
            <a:off x="170336" y="-58044"/>
            <a:ext cx="8802000" cy="653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2600"/>
              <a:buFont typeface="Arial"/>
              <a:buNone/>
              <a:defRPr sz="2600" b="0" i="0" u="none" strike="noStrike" cap="none">
                <a:solidFill>
                  <a:schemeClr val="accent1"/>
                </a:solidFill>
                <a:latin typeface="Arial"/>
                <a:ea typeface="Arial"/>
                <a:cs typeface="Arial"/>
                <a:sym typeface="Arial"/>
              </a:defRPr>
            </a:lvl1pPr>
            <a:lvl2pPr lvl="1">
              <a:spcBef>
                <a:spcPts val="0"/>
              </a:spcBef>
              <a:spcAft>
                <a:spcPts val="0"/>
              </a:spcAft>
              <a:buSzPts val="1100"/>
              <a:buFont typeface="Arial"/>
              <a:buNone/>
              <a:defRPr sz="1400"/>
            </a:lvl2pPr>
            <a:lvl3pPr lvl="2">
              <a:spcBef>
                <a:spcPts val="0"/>
              </a:spcBef>
              <a:spcAft>
                <a:spcPts val="0"/>
              </a:spcAft>
              <a:buSzPts val="1100"/>
              <a:buFont typeface="Arial"/>
              <a:buNone/>
              <a:defRPr sz="1400"/>
            </a:lvl3pPr>
            <a:lvl4pPr lvl="3">
              <a:spcBef>
                <a:spcPts val="0"/>
              </a:spcBef>
              <a:spcAft>
                <a:spcPts val="0"/>
              </a:spcAft>
              <a:buSzPts val="1100"/>
              <a:buFont typeface="Arial"/>
              <a:buNone/>
              <a:defRPr sz="1400"/>
            </a:lvl4pPr>
            <a:lvl5pPr lvl="4">
              <a:spcBef>
                <a:spcPts val="0"/>
              </a:spcBef>
              <a:spcAft>
                <a:spcPts val="0"/>
              </a:spcAft>
              <a:buSzPts val="1100"/>
              <a:buFont typeface="Arial"/>
              <a:buNone/>
              <a:defRPr sz="1400"/>
            </a:lvl5pPr>
            <a:lvl6pPr lvl="5">
              <a:spcBef>
                <a:spcPts val="0"/>
              </a:spcBef>
              <a:spcAft>
                <a:spcPts val="0"/>
              </a:spcAft>
              <a:buSzPts val="1100"/>
              <a:buFont typeface="Arial"/>
              <a:buNone/>
              <a:defRPr sz="1400"/>
            </a:lvl6pPr>
            <a:lvl7pPr lvl="6">
              <a:spcBef>
                <a:spcPts val="0"/>
              </a:spcBef>
              <a:spcAft>
                <a:spcPts val="0"/>
              </a:spcAft>
              <a:buSzPts val="1100"/>
              <a:buFont typeface="Arial"/>
              <a:buNone/>
              <a:defRPr sz="1400"/>
            </a:lvl7pPr>
            <a:lvl8pPr lvl="7">
              <a:spcBef>
                <a:spcPts val="0"/>
              </a:spcBef>
              <a:spcAft>
                <a:spcPts val="0"/>
              </a:spcAft>
              <a:buSzPts val="1100"/>
              <a:buFont typeface="Arial"/>
              <a:buNone/>
              <a:defRPr sz="1400"/>
            </a:lvl8pPr>
            <a:lvl9pPr lvl="8">
              <a:spcBef>
                <a:spcPts val="0"/>
              </a:spcBef>
              <a:spcAft>
                <a:spcPts val="0"/>
              </a:spcAft>
              <a:buSzPts val="1100"/>
              <a:buFont typeface="Arial"/>
              <a:buNone/>
              <a:defRPr sz="1400"/>
            </a:lvl9pPr>
          </a:lstStyle>
          <a:p>
            <a:endParaRPr dirty="0"/>
          </a:p>
        </p:txBody>
      </p:sp>
      <p:cxnSp>
        <p:nvCxnSpPr>
          <p:cNvPr id="21" name="Shape 21"/>
          <p:cNvCxnSpPr/>
          <p:nvPr userDrawn="1"/>
        </p:nvCxnSpPr>
        <p:spPr>
          <a:xfrm>
            <a:off x="0" y="4776487"/>
            <a:ext cx="9144000" cy="0"/>
          </a:xfrm>
          <a:prstGeom prst="straightConnector1">
            <a:avLst/>
          </a:prstGeom>
          <a:noFill/>
          <a:ln w="19050" cap="flat" cmpd="sng">
            <a:solidFill>
              <a:schemeClr val="accent1"/>
            </a:solidFill>
            <a:prstDash val="solid"/>
            <a:miter lim="800000"/>
            <a:headEnd type="none" w="med" len="med"/>
            <a:tailEnd type="none" w="med" len="med"/>
          </a:ln>
        </p:spPr>
      </p:cxnSp>
      <p:sp>
        <p:nvSpPr>
          <p:cNvPr id="22" name="Shape 22"/>
          <p:cNvSpPr txBox="1">
            <a:spLocks noGrp="1"/>
          </p:cNvSpPr>
          <p:nvPr>
            <p:ph type="ftr" idx="11"/>
          </p:nvPr>
        </p:nvSpPr>
        <p:spPr>
          <a:xfrm>
            <a:off x="2246775" y="4838804"/>
            <a:ext cx="4650600" cy="24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7F7F7F"/>
              </a:buClr>
              <a:buSzPts val="1100"/>
              <a:buFont typeface="Arial"/>
              <a:buNone/>
              <a:defRPr sz="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9pPr>
          </a:lstStyle>
          <a:p>
            <a:r>
              <a:rPr lang="en-GB" dirty="0" err="1" smtClean="0"/>
              <a:t>DfT</a:t>
            </a:r>
            <a:r>
              <a:rPr lang="en-GB" dirty="0" smtClean="0"/>
              <a:t> Bus Open Data </a:t>
            </a:r>
            <a:endParaRPr lang="en-GB" dirty="0"/>
          </a:p>
        </p:txBody>
      </p:sp>
      <p:sp>
        <p:nvSpPr>
          <p:cNvPr id="24" name="Shape 24"/>
          <p:cNvSpPr txBox="1">
            <a:spLocks noGrp="1"/>
          </p:cNvSpPr>
          <p:nvPr>
            <p:ph type="body" idx="2"/>
          </p:nvPr>
        </p:nvSpPr>
        <p:spPr>
          <a:xfrm>
            <a:off x="171021" y="2060554"/>
            <a:ext cx="8802300" cy="2287800"/>
          </a:xfrm>
          <a:prstGeom prst="rect">
            <a:avLst/>
          </a:prstGeom>
          <a:noFill/>
          <a:ln>
            <a:noFill/>
          </a:ln>
        </p:spPr>
        <p:txBody>
          <a:bodyPr spcFirstLastPara="1" wrap="square" lIns="91425" tIns="91425" rIns="91425" bIns="91425" anchor="t" anchorCtr="0"/>
          <a:lstStyle>
            <a:lvl1pPr marL="457200" marR="0" lvl="0" indent="-292100" algn="l" rtl="0">
              <a:lnSpc>
                <a:spcPct val="100000"/>
              </a:lnSpc>
              <a:spcBef>
                <a:spcPts val="500"/>
              </a:spcBef>
              <a:spcAft>
                <a:spcPts val="0"/>
              </a:spcAft>
              <a:buClr>
                <a:schemeClr val="accent1"/>
              </a:buClr>
              <a:buSzPts val="1000"/>
              <a:buFont typeface="Arimo"/>
              <a:buChar char="4"/>
              <a:defRPr sz="1200" b="0" i="0" u="none" strike="noStrike" cap="none">
                <a:solidFill>
                  <a:schemeClr val="dk1"/>
                </a:solidFill>
                <a:latin typeface="Arial"/>
                <a:ea typeface="Arial"/>
                <a:cs typeface="Arial"/>
                <a:sym typeface="Arial"/>
              </a:defRPr>
            </a:lvl1pPr>
            <a:lvl2pPr marL="914400" marR="0" lvl="1" indent="-292100" algn="l" rtl="0">
              <a:lnSpc>
                <a:spcPct val="100000"/>
              </a:lnSpc>
              <a:spcBef>
                <a:spcPts val="200"/>
              </a:spcBef>
              <a:spcAft>
                <a:spcPts val="0"/>
              </a:spcAft>
              <a:buClr>
                <a:schemeClr val="accent1"/>
              </a:buClr>
              <a:buSzPts val="1000"/>
              <a:buFont typeface="Arimo"/>
              <a:buChar char="4"/>
              <a:defRPr sz="1000" b="0" i="0" u="none" strike="noStrike" cap="none">
                <a:solidFill>
                  <a:schemeClr val="dk1"/>
                </a:solidFill>
                <a:latin typeface="Arial"/>
                <a:ea typeface="Arial"/>
                <a:cs typeface="Arial"/>
                <a:sym typeface="Arial"/>
              </a:defRPr>
            </a:lvl2pPr>
            <a:lvl3pPr marL="1371600" marR="0" lvl="2" indent="-285750" algn="l" rtl="0">
              <a:lnSpc>
                <a:spcPct val="100000"/>
              </a:lnSpc>
              <a:spcBef>
                <a:spcPts val="2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4pPr>
            <a:lvl5pPr marL="2286000" marR="0" lvl="4" indent="-279400" algn="l" rtl="0">
              <a:lnSpc>
                <a:spcPct val="100000"/>
              </a:lnSpc>
              <a:spcBef>
                <a:spcPts val="200"/>
              </a:spcBef>
              <a:spcAft>
                <a:spcPts val="0"/>
              </a:spcAft>
              <a:buClr>
                <a:schemeClr val="accent1"/>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25" name="Shape 25"/>
          <p:cNvSpPr/>
          <p:nvPr/>
        </p:nvSpPr>
        <p:spPr>
          <a:xfrm>
            <a:off x="171020" y="1128434"/>
            <a:ext cx="8801400" cy="9900"/>
          </a:xfrm>
          <a:prstGeom prst="rect">
            <a:avLst/>
          </a:prstGeom>
          <a:solidFill>
            <a:schemeClr val="accen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 name="Shape 26"/>
          <p:cNvSpPr txBox="1">
            <a:spLocks noGrp="1"/>
          </p:cNvSpPr>
          <p:nvPr>
            <p:ph type="body" idx="3"/>
          </p:nvPr>
        </p:nvSpPr>
        <p:spPr>
          <a:xfrm>
            <a:off x="170936" y="1291343"/>
            <a:ext cx="8801400" cy="2259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9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1" name="Shape 13"/>
          <p:cNvSpPr txBox="1">
            <a:spLocks noGrp="1"/>
          </p:cNvSpPr>
          <p:nvPr>
            <p:ph type="sldNum" idx="12"/>
          </p:nvPr>
        </p:nvSpPr>
        <p:spPr>
          <a:xfrm>
            <a:off x="8541939" y="4842291"/>
            <a:ext cx="431100" cy="2448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500" b="0" i="0" u="none" strike="noStrike" cap="none">
                <a:solidFill>
                  <a:srgbClr val="000000"/>
                </a:solidFill>
                <a:latin typeface="Arial"/>
                <a:ea typeface="Arial"/>
                <a:cs typeface="Arial"/>
                <a:sym typeface="Arial"/>
              </a:defRPr>
            </a:lvl1pPr>
            <a:lvl2pPr marL="0" marR="0" lvl="1" indent="0" algn="r" rtl="0">
              <a:spcBef>
                <a:spcPts val="0"/>
              </a:spcBef>
              <a:buNone/>
              <a:defRPr sz="500" b="0" i="0" u="none" strike="noStrike" cap="none">
                <a:solidFill>
                  <a:schemeClr val="lt1"/>
                </a:solidFill>
                <a:latin typeface="Arial"/>
                <a:ea typeface="Arial"/>
                <a:cs typeface="Arial"/>
                <a:sym typeface="Arial"/>
              </a:defRPr>
            </a:lvl2pPr>
            <a:lvl3pPr marL="0" marR="0" lvl="2" indent="0" algn="r" rtl="0">
              <a:spcBef>
                <a:spcPts val="0"/>
              </a:spcBef>
              <a:buNone/>
              <a:defRPr sz="500" b="0" i="0" u="none" strike="noStrike" cap="none">
                <a:solidFill>
                  <a:schemeClr val="lt1"/>
                </a:solidFill>
                <a:latin typeface="Arial"/>
                <a:ea typeface="Arial"/>
                <a:cs typeface="Arial"/>
                <a:sym typeface="Arial"/>
              </a:defRPr>
            </a:lvl3pPr>
            <a:lvl4pPr marL="0" marR="0" lvl="3" indent="0" algn="r" rtl="0">
              <a:spcBef>
                <a:spcPts val="0"/>
              </a:spcBef>
              <a:buNone/>
              <a:defRPr sz="500" b="0" i="0" u="none" strike="noStrike" cap="none">
                <a:solidFill>
                  <a:schemeClr val="lt1"/>
                </a:solidFill>
                <a:latin typeface="Arial"/>
                <a:ea typeface="Arial"/>
                <a:cs typeface="Arial"/>
                <a:sym typeface="Arial"/>
              </a:defRPr>
            </a:lvl4pPr>
            <a:lvl5pPr marL="0" marR="0" lvl="4" indent="0" algn="r" rtl="0">
              <a:spcBef>
                <a:spcPts val="0"/>
              </a:spcBef>
              <a:buNone/>
              <a:defRPr sz="500" b="0" i="0" u="none" strike="noStrike" cap="none">
                <a:solidFill>
                  <a:schemeClr val="lt1"/>
                </a:solidFill>
                <a:latin typeface="Arial"/>
                <a:ea typeface="Arial"/>
                <a:cs typeface="Arial"/>
                <a:sym typeface="Arial"/>
              </a:defRPr>
            </a:lvl5pPr>
            <a:lvl6pPr marL="0" marR="0" lvl="5" indent="0" algn="r" rtl="0">
              <a:spcBef>
                <a:spcPts val="0"/>
              </a:spcBef>
              <a:buNone/>
              <a:defRPr sz="500" b="0" i="0" u="none" strike="noStrike" cap="none">
                <a:solidFill>
                  <a:schemeClr val="lt1"/>
                </a:solidFill>
                <a:latin typeface="Arial"/>
                <a:ea typeface="Arial"/>
                <a:cs typeface="Arial"/>
                <a:sym typeface="Arial"/>
              </a:defRPr>
            </a:lvl6pPr>
            <a:lvl7pPr marL="0" marR="0" lvl="6" indent="0" algn="r" rtl="0">
              <a:spcBef>
                <a:spcPts val="0"/>
              </a:spcBef>
              <a:buNone/>
              <a:defRPr sz="500" b="0" i="0" u="none" strike="noStrike" cap="none">
                <a:solidFill>
                  <a:schemeClr val="lt1"/>
                </a:solidFill>
                <a:latin typeface="Arial"/>
                <a:ea typeface="Arial"/>
                <a:cs typeface="Arial"/>
                <a:sym typeface="Arial"/>
              </a:defRPr>
            </a:lvl7pPr>
            <a:lvl8pPr marL="0" marR="0" lvl="7" indent="0" algn="r" rtl="0">
              <a:spcBef>
                <a:spcPts val="0"/>
              </a:spcBef>
              <a:buNone/>
              <a:defRPr sz="500" b="0" i="0" u="none" strike="noStrike" cap="none">
                <a:solidFill>
                  <a:schemeClr val="lt1"/>
                </a:solidFill>
                <a:latin typeface="Arial"/>
                <a:ea typeface="Arial"/>
                <a:cs typeface="Arial"/>
                <a:sym typeface="Arial"/>
              </a:defRPr>
            </a:lvl8pPr>
            <a:lvl9pPr marL="0" marR="0" lvl="8" indent="0" algn="r" rtl="0">
              <a:spcBef>
                <a:spcPts val="0"/>
              </a:spcBef>
              <a:buNone/>
              <a:defRPr sz="500" b="0" i="0" u="none" strike="noStrike" cap="none">
                <a:solidFill>
                  <a:schemeClr val="lt1"/>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7144152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8" name="Shape 17"/>
          <p:cNvSpPr txBox="1">
            <a:spLocks noGrp="1"/>
          </p:cNvSpPr>
          <p:nvPr>
            <p:ph type="ftr" idx="3"/>
          </p:nvPr>
        </p:nvSpPr>
        <p:spPr>
          <a:xfrm>
            <a:off x="2246775" y="4838804"/>
            <a:ext cx="4650600" cy="248400"/>
          </a:xfrm>
          <a:prstGeom prst="rect">
            <a:avLst/>
          </a:prstGeom>
          <a:noFill/>
          <a:ln>
            <a:noFill/>
          </a:ln>
        </p:spPr>
        <p:txBody>
          <a:bodyPr spcFirstLastPara="1" wrap="square" lIns="72850" tIns="72850" rIns="72850" bIns="72850" anchor="ctr" anchorCtr="0"/>
          <a:lstStyle>
            <a:lvl1pPr marR="0" lvl="0" algn="ctr" rtl="0">
              <a:spcBef>
                <a:spcPts val="0"/>
              </a:spcBef>
              <a:spcAft>
                <a:spcPts val="0"/>
              </a:spcAft>
              <a:buSzPts val="1100"/>
              <a:buNone/>
              <a:defRPr sz="900" b="0" i="0" u="none" strike="noStrike" cap="none">
                <a:solidFill>
                  <a:srgbClr val="000000"/>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r>
              <a:rPr lang="en-GB" dirty="0" err="1" smtClean="0"/>
              <a:t>DfT</a:t>
            </a:r>
            <a:r>
              <a:rPr lang="en-GB" dirty="0" smtClean="0"/>
              <a:t> Bus Open Data </a:t>
            </a:r>
            <a:endParaRPr lang="en-GB" dirty="0"/>
          </a:p>
        </p:txBody>
      </p:sp>
      <p:sp>
        <p:nvSpPr>
          <p:cNvPr id="13" name="Slide Number Placeholder 12"/>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rgbClr val="000000"/>
                </a:solidFill>
              </a:defRPr>
            </a:lvl1pPr>
          </a:lstStyle>
          <a:p>
            <a:fld id="{4B4DBAE8-1398-480F-9A27-A8DC1A0D8851}" type="slidenum">
              <a:rPr lang="en-GB" smtClean="0"/>
              <a:pPr/>
              <a:t>‹#›</a:t>
            </a:fld>
            <a:endParaRPr lang="en-GB" dirty="0"/>
          </a:p>
        </p:txBody>
      </p:sp>
      <p:pic>
        <p:nvPicPr>
          <p:cNvPr id="9" name="SD_ART_Logo_bmkArt"/>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199455" y="160773"/>
            <a:ext cx="1032880" cy="560416"/>
          </a:xfrm>
          <a:prstGeom prst="rect">
            <a:avLst/>
          </a:prstGeom>
        </p:spPr>
      </p:pic>
      <p:cxnSp>
        <p:nvCxnSpPr>
          <p:cNvPr id="11" name="Shape 70"/>
          <p:cNvCxnSpPr/>
          <p:nvPr userDrawn="1"/>
        </p:nvCxnSpPr>
        <p:spPr>
          <a:xfrm flipH="1">
            <a:off x="8137696" y="160773"/>
            <a:ext cx="11515" cy="642237"/>
          </a:xfrm>
          <a:prstGeom prst="straightConnector1">
            <a:avLst/>
          </a:prstGeom>
          <a:noFill/>
          <a:ln w="19050" cap="flat" cmpd="sng">
            <a:solidFill>
              <a:schemeClr val="tx2"/>
            </a:solidFill>
            <a:prstDash val="solid"/>
            <a:miter lim="800000"/>
            <a:headEnd type="none" w="med" len="med"/>
            <a:tailEnd type="none" w="med" len="med"/>
          </a:ln>
        </p:spPr>
      </p:cxnSp>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309985" y="472513"/>
            <a:ext cx="660993" cy="330497"/>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78" r:id="rId2"/>
    <p:sldLayoutId id="2147483654" r:id="rId3"/>
    <p:sldLayoutId id="2147483655" r:id="rId4"/>
    <p:sldLayoutId id="2147483656" r:id="rId5"/>
    <p:sldLayoutId id="2147483657" r:id="rId6"/>
    <p:sldLayoutId id="2147483658" r:id="rId7"/>
    <p:sldLayoutId id="2147483659" r:id="rId8"/>
    <p:sldLayoutId id="2147483675" r:id="rId9"/>
  </p:sldLayoutIdLst>
  <p:timing>
    <p:tnLst>
      <p:par>
        <p:cTn id="1" dur="indefinite" restart="never" nodeType="tmRoot"/>
      </p:par>
    </p:tnLst>
  </p:timing>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Shape 259"/>
          <p:cNvSpPr txBox="1">
            <a:spLocks noGrp="1"/>
          </p:cNvSpPr>
          <p:nvPr>
            <p:ph type="subTitle" idx="1"/>
          </p:nvPr>
        </p:nvSpPr>
        <p:spPr>
          <a:xfrm>
            <a:off x="171021" y="1146619"/>
            <a:ext cx="8802000" cy="577500"/>
          </a:xfrm>
          <a:prstGeom prst="rect">
            <a:avLst/>
          </a:prstGeom>
        </p:spPr>
        <p:txBody>
          <a:bodyPr spcFirstLastPara="1" wrap="square" lIns="72850" tIns="72850" rIns="72850" bIns="72850" anchor="t" anchorCtr="0">
            <a:noAutofit/>
          </a:bodyPr>
          <a:lstStyle/>
          <a:p>
            <a:pPr marL="0" lvl="0" indent="0"/>
            <a:r>
              <a:rPr lang="en-GB" sz="4000" dirty="0" smtClean="0"/>
              <a:t>Bus Open Data Discovery </a:t>
            </a:r>
          </a:p>
          <a:p>
            <a:pPr marL="0" lvl="0" indent="0" rtl="0">
              <a:spcBef>
                <a:spcPts val="900"/>
              </a:spcBef>
              <a:spcAft>
                <a:spcPts val="0"/>
              </a:spcAft>
              <a:buNone/>
            </a:pPr>
            <a:r>
              <a:rPr lang="en-GB" dirty="0" smtClean="0"/>
              <a:t>June 2018</a:t>
            </a:r>
            <a:endParaRPr lang="en-GB" dirty="0" smtClean="0"/>
          </a:p>
        </p:txBody>
      </p:sp>
      <p:sp>
        <p:nvSpPr>
          <p:cNvPr id="260" name="Shape 260"/>
          <p:cNvSpPr txBox="1">
            <a:spLocks noGrp="1"/>
          </p:cNvSpPr>
          <p:nvPr>
            <p:ph type="title"/>
          </p:nvPr>
        </p:nvSpPr>
        <p:spPr>
          <a:xfrm>
            <a:off x="171020" y="489552"/>
            <a:ext cx="8802000" cy="653700"/>
          </a:xfrm>
          <a:prstGeom prst="rect">
            <a:avLst/>
          </a:prstGeom>
        </p:spPr>
        <p:txBody>
          <a:bodyPr spcFirstLastPara="1" wrap="square" lIns="72850" tIns="72850" rIns="72850" bIns="72850" anchor="b" anchorCtr="0">
            <a:noAutofit/>
          </a:bodyPr>
          <a:lstStyle/>
          <a:p>
            <a:pPr marL="0" lvl="0" indent="0" rtl="0">
              <a:spcBef>
                <a:spcPts val="0"/>
              </a:spcBef>
              <a:spcAft>
                <a:spcPts val="0"/>
              </a:spcAft>
              <a:buNone/>
            </a:pPr>
            <a:r>
              <a:rPr lang="en-GB" dirty="0" smtClean="0"/>
              <a:t>Bus </a:t>
            </a:r>
            <a:r>
              <a:rPr lang="en-GB" dirty="0"/>
              <a:t>Open </a:t>
            </a:r>
            <a:r>
              <a:rPr lang="en-GB" dirty="0" smtClean="0"/>
              <a:t>Data</a:t>
            </a:r>
            <a:endParaRPr dirty="0"/>
          </a:p>
        </p:txBody>
      </p:sp>
      <p:sp>
        <p:nvSpPr>
          <p:cNvPr id="2" name="TextBox 1"/>
          <p:cNvSpPr txBox="1"/>
          <p:nvPr/>
        </p:nvSpPr>
        <p:spPr>
          <a:xfrm>
            <a:off x="254000" y="4441371"/>
            <a:ext cx="6096000" cy="261610"/>
          </a:xfrm>
          <a:prstGeom prst="rect">
            <a:avLst/>
          </a:prstGeom>
          <a:noFill/>
        </p:spPr>
        <p:txBody>
          <a:bodyPr wrap="square" rtlCol="0">
            <a:spAutoFit/>
          </a:bodyPr>
          <a:lstStyle/>
          <a:p>
            <a:r>
              <a:rPr lang="en-GB" sz="1100" dirty="0" smtClean="0"/>
              <a:t>M Nayyar, W Goodall</a:t>
            </a:r>
            <a:endParaRPr lang="en-GB"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sldNum" idx="12"/>
          </p:nvPr>
        </p:nvSpPr>
        <p:spPr>
          <a:xfrm>
            <a:off x="8541939" y="4842291"/>
            <a:ext cx="431100" cy="2448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500"/>
              <a:buFont typeface="Arial"/>
              <a:buNone/>
            </a:pPr>
            <a:fld id="{00000000-1234-1234-1234-123412341234}" type="slidenum">
              <a:rPr lang="en-GB" sz="500" b="0" i="0" u="none" strike="noStrike" cap="none">
                <a:solidFill>
                  <a:srgbClr val="000000"/>
                </a:solidFill>
                <a:latin typeface="Arial"/>
                <a:ea typeface="Arial"/>
                <a:cs typeface="Arial"/>
                <a:sym typeface="Arial"/>
              </a:rPr>
              <a:t>10</a:t>
            </a:fld>
            <a:endParaRPr sz="500" b="0" i="0" u="none" strike="noStrike" cap="none">
              <a:solidFill>
                <a:srgbClr val="000000"/>
              </a:solidFill>
              <a:latin typeface="Arial"/>
              <a:ea typeface="Arial"/>
              <a:cs typeface="Arial"/>
              <a:sym typeface="Arial"/>
            </a:endParaRPr>
          </a:p>
        </p:txBody>
      </p:sp>
      <p:sp>
        <p:nvSpPr>
          <p:cNvPr id="352" name="Shape 352"/>
          <p:cNvSpPr txBox="1">
            <a:spLocks noGrp="1"/>
          </p:cNvSpPr>
          <p:nvPr>
            <p:ph type="title"/>
          </p:nvPr>
        </p:nvSpPr>
        <p:spPr>
          <a:xfrm>
            <a:off x="171020" y="-136991"/>
            <a:ext cx="8802000" cy="653700"/>
          </a:xfrm>
          <a:prstGeom prst="rect">
            <a:avLst/>
          </a:prstGeom>
          <a:noFill/>
          <a:ln>
            <a:noFill/>
          </a:ln>
        </p:spPr>
        <p:txBody>
          <a:bodyPr spcFirstLastPara="1" wrap="square" lIns="72850" tIns="72850" rIns="72850" bIns="72850" anchor="b" anchorCtr="0">
            <a:noAutofit/>
          </a:bodyPr>
          <a:lstStyle/>
          <a:p>
            <a:pPr marL="0" marR="0" lvl="0" indent="0" algn="l" rtl="0">
              <a:lnSpc>
                <a:spcPct val="90000"/>
              </a:lnSpc>
              <a:spcBef>
                <a:spcPts val="0"/>
              </a:spcBef>
              <a:spcAft>
                <a:spcPts val="0"/>
              </a:spcAft>
              <a:buClr>
                <a:schemeClr val="accent1"/>
              </a:buClr>
              <a:buSzPts val="2600"/>
              <a:buFont typeface="Arial"/>
              <a:buNone/>
            </a:pPr>
            <a:r>
              <a:rPr lang="en-GB" sz="2600" b="0" i="0" u="none" strike="noStrike" cap="none" dirty="0" smtClean="0">
                <a:solidFill>
                  <a:schemeClr val="accent1"/>
                </a:solidFill>
                <a:latin typeface="Arial"/>
                <a:ea typeface="Arial"/>
                <a:cs typeface="Arial"/>
                <a:sym typeface="Arial"/>
              </a:rPr>
              <a:t>As-Is data process summary - overview</a:t>
            </a:r>
            <a:endParaRPr sz="2600" b="0" i="0" u="none" strike="noStrike" cap="none" dirty="0">
              <a:solidFill>
                <a:schemeClr val="accent1"/>
              </a:solidFill>
              <a:latin typeface="Arial"/>
              <a:ea typeface="Arial"/>
              <a:cs typeface="Arial"/>
              <a:sym typeface="Arial"/>
            </a:endParaRPr>
          </a:p>
        </p:txBody>
      </p:sp>
      <p:sp>
        <p:nvSpPr>
          <p:cNvPr id="353" name="Shape 353"/>
          <p:cNvSpPr txBox="1">
            <a:spLocks noGrp="1"/>
          </p:cNvSpPr>
          <p:nvPr>
            <p:ph type="subTitle" idx="1"/>
          </p:nvPr>
        </p:nvSpPr>
        <p:spPr>
          <a:xfrm>
            <a:off x="171021" y="296320"/>
            <a:ext cx="6316865" cy="577500"/>
          </a:xfrm>
          <a:prstGeom prst="rect">
            <a:avLst/>
          </a:prstGeom>
          <a:noFill/>
          <a:ln>
            <a:noFill/>
          </a:ln>
        </p:spPr>
        <p:txBody>
          <a:bodyPr spcFirstLastPara="1" wrap="square" lIns="72850" tIns="72850" rIns="72850" bIns="72850" anchor="t" anchorCtr="0">
            <a:noAutofit/>
          </a:bodyPr>
          <a:lstStyle/>
          <a:p>
            <a:pPr>
              <a:tabLst>
                <a:tab pos="177800" algn="l"/>
              </a:tabLst>
            </a:pPr>
            <a:r>
              <a:rPr lang="en-GB" dirty="0" smtClean="0"/>
              <a:t>High-level process </a:t>
            </a:r>
            <a:r>
              <a:rPr lang="en-GB" dirty="0"/>
              <a:t>map - current state</a:t>
            </a:r>
            <a:endParaRPr dirty="0"/>
          </a:p>
        </p:txBody>
      </p:sp>
      <p:pic>
        <p:nvPicPr>
          <p:cNvPr id="355" name="Shape 355"/>
          <p:cNvPicPr preferRelativeResize="0"/>
          <p:nvPr/>
        </p:nvPicPr>
        <p:blipFill rotWithShape="1">
          <a:blip r:embed="rId3">
            <a:alphaModFix/>
          </a:blip>
          <a:srcRect l="1997" t="2909" r="2166" b="3203"/>
          <a:stretch/>
        </p:blipFill>
        <p:spPr>
          <a:xfrm>
            <a:off x="3624943" y="1244525"/>
            <a:ext cx="5292339" cy="3501646"/>
          </a:xfrm>
          <a:prstGeom prst="rect">
            <a:avLst/>
          </a:prstGeom>
          <a:noFill/>
          <a:ln>
            <a:noFill/>
          </a:ln>
        </p:spPr>
      </p:pic>
      <p:sp>
        <p:nvSpPr>
          <p:cNvPr id="356" name="Shape 356"/>
          <p:cNvSpPr txBox="1"/>
          <p:nvPr/>
        </p:nvSpPr>
        <p:spPr>
          <a:xfrm>
            <a:off x="196925" y="1244525"/>
            <a:ext cx="3428018" cy="3757200"/>
          </a:xfrm>
          <a:prstGeom prst="rect">
            <a:avLst/>
          </a:prstGeom>
          <a:noFill/>
          <a:ln>
            <a:noFill/>
          </a:ln>
        </p:spPr>
        <p:txBody>
          <a:bodyPr spcFirstLastPara="1" wrap="square" lIns="91425" tIns="91425" rIns="91425" bIns="91425" anchor="t" anchorCtr="0">
            <a:noAutofit/>
          </a:bodyPr>
          <a:lstStyle/>
          <a:p>
            <a:pPr marL="174625" marR="0" lvl="0" indent="-174625" algn="l" rtl="0">
              <a:lnSpc>
                <a:spcPct val="100000"/>
              </a:lnSpc>
              <a:spcBef>
                <a:spcPts val="400"/>
              </a:spcBef>
              <a:spcAft>
                <a:spcPts val="0"/>
              </a:spcAft>
              <a:buClr>
                <a:schemeClr val="bg2"/>
              </a:buClr>
              <a:buSzPct val="165000"/>
              <a:buFont typeface="Arial" panose="020B0604020202020204" pitchFamily="34" charset="0"/>
              <a:buChar char="•"/>
            </a:pPr>
            <a:r>
              <a:rPr lang="en-GB" sz="1200" b="1" dirty="0" smtClean="0">
                <a:solidFill>
                  <a:schemeClr val="bg2"/>
                </a:solidFill>
              </a:rPr>
              <a:t>The </a:t>
            </a:r>
            <a:r>
              <a:rPr lang="en-GB" sz="1200" b="1" dirty="0">
                <a:solidFill>
                  <a:schemeClr val="bg2"/>
                </a:solidFill>
              </a:rPr>
              <a:t>OTC </a:t>
            </a:r>
            <a:r>
              <a:rPr lang="en-GB" sz="1200" b="1" dirty="0" smtClean="0">
                <a:solidFill>
                  <a:schemeClr val="bg2"/>
                </a:solidFill>
              </a:rPr>
              <a:t>do not </a:t>
            </a:r>
            <a:r>
              <a:rPr lang="en-GB" sz="1200" b="1" dirty="0">
                <a:solidFill>
                  <a:schemeClr val="bg2"/>
                </a:solidFill>
              </a:rPr>
              <a:t>contribute to improving open data quality</a:t>
            </a:r>
            <a:r>
              <a:rPr lang="en-GB" sz="1200" dirty="0">
                <a:solidFill>
                  <a:schemeClr val="bg2"/>
                </a:solidFill>
              </a:rPr>
              <a:t>. </a:t>
            </a:r>
            <a:r>
              <a:rPr lang="en-GB" sz="1200" dirty="0"/>
              <a:t>Where EBSR is used, </a:t>
            </a:r>
            <a:r>
              <a:rPr lang="en-GB" sz="1200" dirty="0" smtClean="0"/>
              <a:t>OTC perform </a:t>
            </a:r>
            <a:r>
              <a:rPr lang="en-GB" sz="1200" dirty="0"/>
              <a:t>surface validation checks, but </a:t>
            </a:r>
            <a:r>
              <a:rPr lang="en-GB" sz="1200" dirty="0" smtClean="0"/>
              <a:t>do not ensure that timetable and route information are sensible </a:t>
            </a:r>
            <a:r>
              <a:rPr lang="en-GB" sz="1200" dirty="0"/>
              <a:t>or realistic.</a:t>
            </a:r>
            <a:endParaRPr sz="1200" dirty="0"/>
          </a:p>
          <a:p>
            <a:pPr marL="174625" indent="-174625">
              <a:spcBef>
                <a:spcPts val="400"/>
              </a:spcBef>
              <a:buClr>
                <a:schemeClr val="bg2"/>
              </a:buClr>
              <a:buSzPct val="165000"/>
              <a:buFont typeface="Arial" panose="020B0604020202020204" pitchFamily="34" charset="0"/>
              <a:buChar char="•"/>
            </a:pPr>
            <a:r>
              <a:rPr lang="en-GB" sz="1200" b="1" dirty="0">
                <a:solidFill>
                  <a:schemeClr val="bg2"/>
                </a:solidFill>
              </a:rPr>
              <a:t>Short-notice or short-term updates are </a:t>
            </a:r>
            <a:r>
              <a:rPr lang="en-GB" sz="1200" b="1" dirty="0" smtClean="0">
                <a:solidFill>
                  <a:schemeClr val="bg2"/>
                </a:solidFill>
              </a:rPr>
              <a:t>often not reflected </a:t>
            </a:r>
            <a:r>
              <a:rPr lang="en-GB" sz="1200" b="1" dirty="0">
                <a:solidFill>
                  <a:schemeClr val="bg2"/>
                </a:solidFill>
              </a:rPr>
              <a:t>in BSR or TNDS</a:t>
            </a:r>
            <a:r>
              <a:rPr lang="en-GB" sz="1200" dirty="0">
                <a:solidFill>
                  <a:schemeClr val="bg2"/>
                </a:solidFill>
              </a:rPr>
              <a:t>.</a:t>
            </a:r>
          </a:p>
          <a:p>
            <a:pPr marL="174625" marR="0" lvl="0" indent="-174625" algn="l" rtl="0">
              <a:lnSpc>
                <a:spcPct val="100000"/>
              </a:lnSpc>
              <a:spcBef>
                <a:spcPts val="400"/>
              </a:spcBef>
              <a:spcAft>
                <a:spcPts val="0"/>
              </a:spcAft>
              <a:buClr>
                <a:schemeClr val="bg2"/>
              </a:buClr>
              <a:buSzPct val="165000"/>
              <a:buFont typeface="Arial" panose="020B0604020202020204" pitchFamily="34" charset="0"/>
              <a:buChar char="•"/>
            </a:pPr>
            <a:r>
              <a:rPr lang="en-GB" sz="1200" dirty="0" smtClean="0"/>
              <a:t>Real time information is not always perfectly linked to timetable information.</a:t>
            </a:r>
          </a:p>
          <a:p>
            <a:pPr marL="174625" marR="0" lvl="0" indent="-174625" algn="l" rtl="0">
              <a:lnSpc>
                <a:spcPct val="100000"/>
              </a:lnSpc>
              <a:spcBef>
                <a:spcPts val="400"/>
              </a:spcBef>
              <a:spcAft>
                <a:spcPts val="400"/>
              </a:spcAft>
              <a:buClr>
                <a:schemeClr val="bg2"/>
              </a:buClr>
              <a:buSzPct val="165000"/>
              <a:buFont typeface="Arial" panose="020B0604020202020204" pitchFamily="34" charset="0"/>
              <a:buChar char="•"/>
            </a:pPr>
            <a:r>
              <a:rPr lang="en-GB" sz="1200" b="1" i="0" u="none" strike="noStrike" cap="none" dirty="0" smtClean="0">
                <a:solidFill>
                  <a:schemeClr val="bg2"/>
                </a:solidFill>
                <a:latin typeface="Arial"/>
                <a:ea typeface="Arial"/>
                <a:cs typeface="Arial"/>
                <a:sym typeface="Arial"/>
              </a:rPr>
              <a:t>Large cross-regional </a:t>
            </a:r>
            <a:r>
              <a:rPr lang="en-GB" sz="1200" b="1" i="0" u="none" strike="noStrike" cap="none" dirty="0">
                <a:solidFill>
                  <a:schemeClr val="bg2"/>
                </a:solidFill>
                <a:latin typeface="Arial"/>
                <a:ea typeface="Arial"/>
                <a:cs typeface="Arial"/>
                <a:sym typeface="Arial"/>
              </a:rPr>
              <a:t>variations in </a:t>
            </a:r>
            <a:r>
              <a:rPr lang="en-GB" sz="1200" b="1" i="0" u="none" strike="noStrike" cap="none" dirty="0" smtClean="0">
                <a:solidFill>
                  <a:schemeClr val="bg2"/>
                </a:solidFill>
                <a:latin typeface="Arial"/>
                <a:ea typeface="Arial"/>
                <a:cs typeface="Arial"/>
                <a:sym typeface="Arial"/>
              </a:rPr>
              <a:t>the data processes</a:t>
            </a:r>
            <a:r>
              <a:rPr lang="en-GB" sz="1200" b="0" i="0" u="none" strike="noStrike" cap="none" dirty="0" smtClean="0">
                <a:solidFill>
                  <a:schemeClr val="bg2"/>
                </a:solidFill>
                <a:latin typeface="Arial"/>
                <a:ea typeface="Arial"/>
                <a:cs typeface="Arial"/>
                <a:sym typeface="Arial"/>
              </a:rPr>
              <a:t>. </a:t>
            </a:r>
            <a:r>
              <a:rPr lang="en-GB" sz="1200" b="0" i="0" u="none" strike="noStrike" cap="none" dirty="0" smtClean="0">
                <a:solidFill>
                  <a:srgbClr val="000000"/>
                </a:solidFill>
                <a:latin typeface="Arial"/>
                <a:ea typeface="Arial"/>
                <a:cs typeface="Arial"/>
                <a:sym typeface="Arial"/>
              </a:rPr>
              <a:t>This includes the involvement of regional/national Traveline, the level of engagement from LAs and the responsibilities for entering and validating the data between operators and LAs.</a:t>
            </a:r>
          </a:p>
          <a:p>
            <a:pPr marL="174625" indent="-174625">
              <a:spcBef>
                <a:spcPts val="400"/>
              </a:spcBef>
              <a:spcAft>
                <a:spcPts val="400"/>
              </a:spcAft>
              <a:buClr>
                <a:schemeClr val="bg2"/>
              </a:buClr>
              <a:buSzPct val="165000"/>
              <a:buFont typeface="Arial" panose="020B0604020202020204" pitchFamily="34" charset="0"/>
              <a:buChar char="•"/>
            </a:pPr>
            <a:r>
              <a:rPr lang="en-GB" sz="1200" b="1" dirty="0" smtClean="0">
                <a:solidFill>
                  <a:schemeClr val="bg2"/>
                </a:solidFill>
              </a:rPr>
              <a:t>Lack </a:t>
            </a:r>
            <a:r>
              <a:rPr lang="en-GB" sz="1200" b="1" dirty="0">
                <a:solidFill>
                  <a:schemeClr val="bg2"/>
                </a:solidFill>
              </a:rPr>
              <a:t>of integration between </a:t>
            </a:r>
            <a:r>
              <a:rPr lang="en-GB" sz="1200" b="1" dirty="0" smtClean="0">
                <a:solidFill>
                  <a:schemeClr val="bg2"/>
                </a:solidFill>
              </a:rPr>
              <a:t>datasets </a:t>
            </a:r>
            <a:r>
              <a:rPr lang="en-GB" sz="1200" dirty="0" smtClean="0"/>
              <a:t>and Different update cycles for different datasets.</a:t>
            </a:r>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4964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cxnSp>
        <p:nvCxnSpPr>
          <p:cNvPr id="1092" name="Shape 1092"/>
          <p:cNvCxnSpPr/>
          <p:nvPr/>
        </p:nvCxnSpPr>
        <p:spPr>
          <a:xfrm flipV="1">
            <a:off x="6652400" y="2355320"/>
            <a:ext cx="673775" cy="331826"/>
          </a:xfrm>
          <a:prstGeom prst="straightConnector1">
            <a:avLst/>
          </a:prstGeom>
          <a:noFill/>
          <a:ln w="38100" cap="flat" cmpd="sng">
            <a:solidFill>
              <a:schemeClr val="dk1"/>
            </a:solidFill>
            <a:prstDash val="solid"/>
            <a:round/>
            <a:headEnd type="none" w="lg" len="lg"/>
            <a:tailEnd type="triangle" w="lg" len="lg"/>
          </a:ln>
        </p:spPr>
      </p:cxnSp>
      <p:cxnSp>
        <p:nvCxnSpPr>
          <p:cNvPr id="1093" name="Shape 1093"/>
          <p:cNvCxnSpPr/>
          <p:nvPr/>
        </p:nvCxnSpPr>
        <p:spPr>
          <a:xfrm>
            <a:off x="6567714" y="3940628"/>
            <a:ext cx="800661" cy="431618"/>
          </a:xfrm>
          <a:prstGeom prst="straightConnector1">
            <a:avLst/>
          </a:prstGeom>
          <a:noFill/>
          <a:ln w="38100" cap="flat" cmpd="sng">
            <a:solidFill>
              <a:schemeClr val="dk1"/>
            </a:solidFill>
            <a:prstDash val="solid"/>
            <a:round/>
            <a:headEnd type="none" w="lg" len="lg"/>
            <a:tailEnd type="triangle" w="lg" len="lg"/>
          </a:ln>
        </p:spPr>
      </p:cxnSp>
      <p:cxnSp>
        <p:nvCxnSpPr>
          <p:cNvPr id="1094" name="Shape 1094"/>
          <p:cNvCxnSpPr/>
          <p:nvPr/>
        </p:nvCxnSpPr>
        <p:spPr>
          <a:xfrm flipV="1">
            <a:off x="6911770" y="3312911"/>
            <a:ext cx="414405" cy="18117"/>
          </a:xfrm>
          <a:prstGeom prst="straightConnector1">
            <a:avLst/>
          </a:prstGeom>
          <a:noFill/>
          <a:ln w="38100" cap="flat" cmpd="sng">
            <a:solidFill>
              <a:schemeClr val="dk1"/>
            </a:solidFill>
            <a:prstDash val="solid"/>
            <a:round/>
            <a:headEnd type="none" w="lg" len="lg"/>
            <a:tailEnd type="triangle" w="lg" len="lg"/>
          </a:ln>
        </p:spPr>
      </p:cxnSp>
      <p:sp>
        <p:nvSpPr>
          <p:cNvPr id="1077" name="Shape 1077"/>
          <p:cNvSpPr/>
          <p:nvPr/>
        </p:nvSpPr>
        <p:spPr>
          <a:xfrm>
            <a:off x="1364343" y="2036821"/>
            <a:ext cx="5428244" cy="2716607"/>
          </a:xfrm>
          <a:prstGeom prst="cloud">
            <a:avLst/>
          </a:prstGeom>
          <a:solidFill>
            <a:schemeClr val="bg1">
              <a:lumMod val="8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8" name="Shape 1078"/>
          <p:cNvSpPr/>
          <p:nvPr/>
        </p:nvSpPr>
        <p:spPr>
          <a:xfrm rot="122180">
            <a:off x="3652640" y="2469807"/>
            <a:ext cx="3431491" cy="2157903"/>
          </a:xfrm>
          <a:prstGeom prst="cloud">
            <a:avLst/>
          </a:prstGeom>
          <a:solidFill>
            <a:schemeClr val="bg1">
              <a:lumMod val="8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9" name="Shape 1079"/>
          <p:cNvSpPr txBox="1">
            <a:spLocks noGrp="1"/>
          </p:cNvSpPr>
          <p:nvPr>
            <p:ph type="body" idx="2"/>
          </p:nvPr>
        </p:nvSpPr>
        <p:spPr>
          <a:xfrm>
            <a:off x="94825" y="996892"/>
            <a:ext cx="9281845" cy="653700"/>
          </a:xfrm>
          <a:prstGeom prst="rect">
            <a:avLst/>
          </a:prstGeom>
          <a:noFill/>
          <a:ln>
            <a:noFill/>
          </a:ln>
        </p:spPr>
        <p:txBody>
          <a:bodyPr spcFirstLastPara="1" wrap="square" lIns="72850" tIns="72850" rIns="72850" bIns="72850" anchor="t" anchorCtr="0">
            <a:noAutofit/>
          </a:bodyPr>
          <a:lstStyle/>
          <a:p>
            <a:pPr marL="0" marR="0" lvl="0" indent="0" algn="l" rtl="0">
              <a:lnSpc>
                <a:spcPct val="90000"/>
              </a:lnSpc>
              <a:spcBef>
                <a:spcPts val="900"/>
              </a:spcBef>
              <a:spcAft>
                <a:spcPts val="0"/>
              </a:spcAft>
              <a:buNone/>
            </a:pPr>
            <a:r>
              <a:rPr lang="en-GB" sz="1400" dirty="0">
                <a:solidFill>
                  <a:srgbClr val="000000"/>
                </a:solidFill>
              </a:rPr>
              <a:t>Open data initiatives can take many forms and have many facets. To understand each of the initiatives we use a generalised high-level </a:t>
            </a:r>
            <a:r>
              <a:rPr lang="en-GB" sz="1400" dirty="0" smtClean="0">
                <a:solidFill>
                  <a:srgbClr val="000000"/>
                </a:solidFill>
              </a:rPr>
              <a:t>model for describing </a:t>
            </a:r>
            <a:r>
              <a:rPr lang="en-GB" sz="1400" dirty="0">
                <a:solidFill>
                  <a:srgbClr val="000000"/>
                </a:solidFill>
              </a:rPr>
              <a:t>the approach taken by each initiative.</a:t>
            </a:r>
            <a:endParaRPr sz="1400" dirty="0">
              <a:solidFill>
                <a:srgbClr val="000000"/>
              </a:solidFill>
            </a:endParaRPr>
          </a:p>
        </p:txBody>
      </p:sp>
      <p:sp>
        <p:nvSpPr>
          <p:cNvPr id="1080" name="Shape 1080"/>
          <p:cNvSpPr txBox="1">
            <a:spLocks noGrp="1"/>
          </p:cNvSpPr>
          <p:nvPr>
            <p:ph type="body" idx="2"/>
          </p:nvPr>
        </p:nvSpPr>
        <p:spPr>
          <a:xfrm>
            <a:off x="94825" y="1680853"/>
            <a:ext cx="8954400" cy="348900"/>
          </a:xfrm>
          <a:prstGeom prst="rect">
            <a:avLst/>
          </a:prstGeom>
          <a:solidFill>
            <a:schemeClr val="accent6"/>
          </a:solidFill>
          <a:ln>
            <a:noFill/>
          </a:ln>
        </p:spPr>
        <p:txBody>
          <a:bodyPr spcFirstLastPara="1" wrap="square" lIns="72850" tIns="72850" rIns="72850" bIns="72850" anchor="t" anchorCtr="0">
            <a:noAutofit/>
          </a:bodyPr>
          <a:lstStyle/>
          <a:p>
            <a:pPr marL="0" lvl="0" indent="0" algn="ctr" rtl="0">
              <a:spcBef>
                <a:spcPts val="0"/>
              </a:spcBef>
              <a:spcAft>
                <a:spcPts val="0"/>
              </a:spcAft>
              <a:buClr>
                <a:srgbClr val="000000"/>
              </a:buClr>
              <a:buSzPts val="1100"/>
              <a:buNone/>
            </a:pPr>
            <a:r>
              <a:rPr lang="en-GB" b="1" dirty="0">
                <a:solidFill>
                  <a:srgbClr val="000000"/>
                </a:solidFill>
              </a:rPr>
              <a:t>Governance</a:t>
            </a:r>
            <a:r>
              <a:rPr lang="en-GB" sz="1100" b="1" dirty="0">
                <a:solidFill>
                  <a:srgbClr val="000000"/>
                </a:solidFill>
                <a:latin typeface="Helvetica Neue"/>
                <a:ea typeface="Helvetica Neue"/>
                <a:cs typeface="Helvetica Neue"/>
                <a:sym typeface="Helvetica Neue"/>
              </a:rPr>
              <a:t> </a:t>
            </a:r>
            <a:r>
              <a:rPr lang="en-GB" sz="1100" dirty="0">
                <a:solidFill>
                  <a:srgbClr val="000000"/>
                </a:solidFill>
                <a:latin typeface="Helvetica Neue"/>
                <a:ea typeface="Helvetica Neue"/>
                <a:cs typeface="Helvetica Neue"/>
                <a:sym typeface="Helvetica Neue"/>
              </a:rPr>
              <a:t>– Key implementing organisations, incentives and regulation, stewardship</a:t>
            </a:r>
            <a:endParaRPr sz="1100" dirty="0">
              <a:solidFill>
                <a:srgbClr val="000000"/>
              </a:solidFill>
              <a:latin typeface="Helvetica Neue"/>
              <a:ea typeface="Helvetica Neue"/>
              <a:cs typeface="Helvetica Neue"/>
              <a:sym typeface="Helvetica Neue"/>
            </a:endParaRPr>
          </a:p>
        </p:txBody>
      </p:sp>
      <p:sp>
        <p:nvSpPr>
          <p:cNvPr id="1082" name="Shape 1082"/>
          <p:cNvSpPr txBox="1">
            <a:spLocks noGrp="1"/>
          </p:cNvSpPr>
          <p:nvPr>
            <p:ph type="subTitle" idx="1"/>
          </p:nvPr>
        </p:nvSpPr>
        <p:spPr>
          <a:xfrm>
            <a:off x="171021" y="296320"/>
            <a:ext cx="6316800" cy="577500"/>
          </a:xfrm>
          <a:prstGeom prst="rect">
            <a:avLst/>
          </a:prstGeom>
          <a:noFill/>
          <a:ln>
            <a:noFill/>
          </a:ln>
        </p:spPr>
        <p:txBody>
          <a:bodyPr spcFirstLastPara="1" wrap="square" lIns="72850" tIns="72850" rIns="72850" bIns="72850" anchor="t" anchorCtr="0">
            <a:noAutofit/>
          </a:bodyPr>
          <a:lstStyle/>
          <a:p>
            <a:pPr marL="0" marR="0" lvl="0" indent="0" algn="l" rtl="0">
              <a:lnSpc>
                <a:spcPct val="90000"/>
              </a:lnSpc>
              <a:spcBef>
                <a:spcPts val="900"/>
              </a:spcBef>
              <a:spcAft>
                <a:spcPts val="0"/>
              </a:spcAft>
              <a:buClr>
                <a:schemeClr val="accent3"/>
              </a:buClr>
              <a:buSzPts val="2200"/>
              <a:buFont typeface="Arial"/>
              <a:buNone/>
            </a:pPr>
            <a:r>
              <a:rPr lang="en-GB"/>
              <a:t>Open data initiatives take a range of approaches which can be understood using this model.</a:t>
            </a:r>
            <a:endParaRPr sz="2200" b="0" i="0" u="none" strike="noStrike" cap="none">
              <a:solidFill>
                <a:schemeClr val="accent3"/>
              </a:solidFill>
              <a:latin typeface="Arial"/>
              <a:ea typeface="Arial"/>
              <a:cs typeface="Arial"/>
              <a:sym typeface="Arial"/>
            </a:endParaRPr>
          </a:p>
        </p:txBody>
      </p:sp>
      <p:sp>
        <p:nvSpPr>
          <p:cNvPr id="1083" name="Shape 1083"/>
          <p:cNvSpPr txBox="1">
            <a:spLocks noGrp="1"/>
          </p:cNvSpPr>
          <p:nvPr>
            <p:ph type="title"/>
          </p:nvPr>
        </p:nvSpPr>
        <p:spPr>
          <a:xfrm>
            <a:off x="171020" y="-136991"/>
            <a:ext cx="8802000" cy="653700"/>
          </a:xfrm>
          <a:prstGeom prst="rect">
            <a:avLst/>
          </a:prstGeom>
          <a:noFill/>
          <a:ln>
            <a:noFill/>
          </a:ln>
        </p:spPr>
        <p:txBody>
          <a:bodyPr spcFirstLastPara="1" wrap="square" lIns="72850" tIns="72850" rIns="72850" bIns="72850" anchor="b" anchorCtr="0">
            <a:noAutofit/>
          </a:bodyPr>
          <a:lstStyle/>
          <a:p>
            <a:pPr lvl="0"/>
            <a:r>
              <a:rPr lang="en-GB" dirty="0"/>
              <a:t>Open data </a:t>
            </a:r>
            <a:r>
              <a:rPr lang="en-GB" dirty="0" smtClean="0"/>
              <a:t>exemplars framework</a:t>
            </a:r>
            <a:r>
              <a:rPr lang="en-GB" sz="2600" b="0" i="0" u="none" strike="noStrike" cap="none" dirty="0" smtClean="0">
                <a:solidFill>
                  <a:schemeClr val="accent1"/>
                </a:solidFill>
                <a:latin typeface="Arial"/>
                <a:ea typeface="Arial"/>
                <a:cs typeface="Arial"/>
                <a:sym typeface="Arial"/>
              </a:rPr>
              <a:t> </a:t>
            </a:r>
            <a:endParaRPr sz="2600" b="0" i="0" u="none" strike="noStrike" cap="none" dirty="0">
              <a:solidFill>
                <a:schemeClr val="accent1"/>
              </a:solidFill>
              <a:latin typeface="Arial"/>
              <a:ea typeface="Arial"/>
              <a:cs typeface="Arial"/>
              <a:sym typeface="Arial"/>
            </a:endParaRPr>
          </a:p>
        </p:txBody>
      </p:sp>
      <p:sp>
        <p:nvSpPr>
          <p:cNvPr id="1084" name="Shape 1084"/>
          <p:cNvSpPr txBox="1">
            <a:spLocks noGrp="1"/>
          </p:cNvSpPr>
          <p:nvPr>
            <p:ph type="body" idx="2"/>
          </p:nvPr>
        </p:nvSpPr>
        <p:spPr>
          <a:xfrm>
            <a:off x="2093538" y="2400922"/>
            <a:ext cx="2207100" cy="2028000"/>
          </a:xfrm>
          <a:prstGeom prst="rect">
            <a:avLst/>
          </a:prstGeom>
          <a:noFill/>
          <a:ln>
            <a:noFill/>
          </a:ln>
        </p:spPr>
        <p:txBody>
          <a:bodyPr spcFirstLastPara="1" wrap="square" lIns="72850" tIns="72850" rIns="72850" bIns="7285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b="1" dirty="0">
                <a:solidFill>
                  <a:schemeClr val="accent2"/>
                </a:solidFill>
              </a:rPr>
              <a:t>Publishing</a:t>
            </a:r>
            <a:endParaRPr b="1" dirty="0">
              <a:solidFill>
                <a:schemeClr val="accent2"/>
              </a:solidFill>
            </a:endParaRPr>
          </a:p>
          <a:p>
            <a:pPr marL="0" lvl="0" indent="0" rtl="0">
              <a:spcBef>
                <a:spcPts val="0"/>
              </a:spcBef>
              <a:spcAft>
                <a:spcPts val="0"/>
              </a:spcAft>
              <a:buNone/>
            </a:pPr>
            <a:r>
              <a:rPr lang="en-GB" sz="1100" b="1" dirty="0">
                <a:solidFill>
                  <a:schemeClr val="accent2"/>
                </a:solidFill>
                <a:latin typeface="Helvetica Neue"/>
                <a:ea typeface="Helvetica Neue"/>
                <a:cs typeface="Helvetica Neue"/>
                <a:sym typeface="Helvetica Neue"/>
              </a:rPr>
              <a:t>Hosting</a:t>
            </a:r>
            <a:r>
              <a:rPr lang="en-GB" sz="1100" dirty="0">
                <a:solidFill>
                  <a:srgbClr val="000000"/>
                </a:solidFill>
                <a:latin typeface="Helvetica Neue"/>
                <a:ea typeface="Helvetica Neue"/>
                <a:cs typeface="Helvetica Neue"/>
                <a:sym typeface="Helvetica Neue"/>
              </a:rPr>
              <a:t> – where data is hosted and how it is transferred</a:t>
            </a:r>
            <a:endParaRPr sz="1100" dirty="0">
              <a:solidFill>
                <a:srgbClr val="000000"/>
              </a:solidFill>
              <a:latin typeface="Helvetica Neue"/>
              <a:ea typeface="Helvetica Neue"/>
              <a:cs typeface="Helvetica Neue"/>
              <a:sym typeface="Helvetica Neue"/>
            </a:endParaRPr>
          </a:p>
          <a:p>
            <a:pPr marL="0" lvl="0" indent="0" rtl="0">
              <a:spcBef>
                <a:spcPts val="0"/>
              </a:spcBef>
              <a:spcAft>
                <a:spcPts val="0"/>
              </a:spcAft>
              <a:buNone/>
            </a:pPr>
            <a:r>
              <a:rPr lang="en-GB" sz="1100" b="1" dirty="0">
                <a:solidFill>
                  <a:schemeClr val="accent2"/>
                </a:solidFill>
                <a:latin typeface="Helvetica Neue"/>
                <a:ea typeface="Helvetica Neue"/>
                <a:cs typeface="Helvetica Neue"/>
                <a:sym typeface="Helvetica Neue"/>
              </a:rPr>
              <a:t>Licensing</a:t>
            </a:r>
            <a:r>
              <a:rPr lang="en-GB" sz="1100" dirty="0">
                <a:solidFill>
                  <a:srgbClr val="000000"/>
                </a:solidFill>
                <a:latin typeface="Helvetica Neue"/>
                <a:ea typeface="Helvetica Neue"/>
                <a:cs typeface="Helvetica Neue"/>
                <a:sym typeface="Helvetica Neue"/>
              </a:rPr>
              <a:t> – what licence is placed on the data</a:t>
            </a:r>
            <a:endParaRPr sz="1100" dirty="0">
              <a:solidFill>
                <a:srgbClr val="000000"/>
              </a:solidFill>
              <a:latin typeface="Helvetica Neue"/>
              <a:ea typeface="Helvetica Neue"/>
              <a:cs typeface="Helvetica Neue"/>
              <a:sym typeface="Helvetica Neue"/>
            </a:endParaRPr>
          </a:p>
          <a:p>
            <a:pPr marL="0" lvl="0" indent="0" rtl="0">
              <a:spcBef>
                <a:spcPts val="0"/>
              </a:spcBef>
              <a:spcAft>
                <a:spcPts val="0"/>
              </a:spcAft>
              <a:buNone/>
            </a:pPr>
            <a:r>
              <a:rPr lang="en-GB" sz="1100" b="1" dirty="0">
                <a:solidFill>
                  <a:schemeClr val="accent2"/>
                </a:solidFill>
                <a:latin typeface="Helvetica Neue"/>
                <a:ea typeface="Helvetica Neue"/>
                <a:cs typeface="Helvetica Neue"/>
                <a:sym typeface="Helvetica Neue"/>
              </a:rPr>
              <a:t>Training</a:t>
            </a:r>
            <a:r>
              <a:rPr lang="en-GB" sz="1100" dirty="0">
                <a:solidFill>
                  <a:srgbClr val="000000"/>
                </a:solidFill>
                <a:latin typeface="Helvetica Neue"/>
                <a:ea typeface="Helvetica Neue"/>
                <a:cs typeface="Helvetica Neue"/>
                <a:sym typeface="Helvetica Neue"/>
              </a:rPr>
              <a:t> – what training helps users publish data</a:t>
            </a:r>
            <a:endParaRPr sz="1100" dirty="0">
              <a:solidFill>
                <a:srgbClr val="000000"/>
              </a:solidFill>
              <a:latin typeface="Helvetica Neue"/>
              <a:ea typeface="Helvetica Neue"/>
              <a:cs typeface="Helvetica Neue"/>
              <a:sym typeface="Helvetica Neue"/>
            </a:endParaRPr>
          </a:p>
          <a:p>
            <a:pPr marL="0" lvl="0" indent="0" rtl="0">
              <a:spcBef>
                <a:spcPts val="0"/>
              </a:spcBef>
              <a:spcAft>
                <a:spcPts val="0"/>
              </a:spcAft>
              <a:buNone/>
            </a:pPr>
            <a:r>
              <a:rPr lang="en-GB" sz="1100" b="1" dirty="0">
                <a:solidFill>
                  <a:schemeClr val="accent2"/>
                </a:solidFill>
                <a:latin typeface="Helvetica Neue"/>
                <a:ea typeface="Helvetica Neue"/>
                <a:cs typeface="Helvetica Neue"/>
                <a:sym typeface="Helvetica Neue"/>
              </a:rPr>
              <a:t>Tools</a:t>
            </a:r>
            <a:r>
              <a:rPr lang="en-GB" sz="1100" dirty="0">
                <a:solidFill>
                  <a:srgbClr val="000000"/>
                </a:solidFill>
                <a:latin typeface="Helvetica Neue"/>
                <a:ea typeface="Helvetica Neue"/>
                <a:cs typeface="Helvetica Neue"/>
                <a:sym typeface="Helvetica Neue"/>
              </a:rPr>
              <a:t> – what tools are available to help data publication</a:t>
            </a:r>
            <a:endParaRPr sz="1100" dirty="0">
              <a:solidFill>
                <a:srgbClr val="000000"/>
              </a:solidFill>
              <a:latin typeface="Helvetica Neue"/>
              <a:ea typeface="Helvetica Neue"/>
              <a:cs typeface="Helvetica Neue"/>
              <a:sym typeface="Helvetica Neue"/>
            </a:endParaRPr>
          </a:p>
          <a:p>
            <a:pPr marL="0" lvl="0" indent="0" rtl="0">
              <a:spcBef>
                <a:spcPts val="0"/>
              </a:spcBef>
              <a:spcAft>
                <a:spcPts val="0"/>
              </a:spcAft>
              <a:buNone/>
            </a:pPr>
            <a:r>
              <a:rPr lang="en-GB" sz="1100" b="1" dirty="0">
                <a:solidFill>
                  <a:schemeClr val="accent2"/>
                </a:solidFill>
                <a:latin typeface="Helvetica Neue"/>
                <a:ea typeface="Helvetica Neue"/>
                <a:cs typeface="Helvetica Neue"/>
                <a:sym typeface="Helvetica Neue"/>
              </a:rPr>
              <a:t>Standards</a:t>
            </a:r>
            <a:r>
              <a:rPr lang="en-GB" sz="1100" dirty="0">
                <a:solidFill>
                  <a:srgbClr val="000000"/>
                </a:solidFill>
                <a:latin typeface="Helvetica Neue"/>
                <a:ea typeface="Helvetica Neue"/>
                <a:cs typeface="Helvetica Neue"/>
                <a:sym typeface="Helvetica Neue"/>
              </a:rPr>
              <a:t> – what standards are adhered to or required</a:t>
            </a:r>
            <a:endParaRPr sz="1100" b="1" dirty="0">
              <a:solidFill>
                <a:srgbClr val="000000"/>
              </a:solidFill>
              <a:latin typeface="Helvetica Neue"/>
              <a:ea typeface="Helvetica Neue"/>
              <a:cs typeface="Helvetica Neue"/>
              <a:sym typeface="Helvetica Neue"/>
            </a:endParaRPr>
          </a:p>
        </p:txBody>
      </p:sp>
      <p:sp>
        <p:nvSpPr>
          <p:cNvPr id="1085" name="Shape 1085"/>
          <p:cNvSpPr txBox="1">
            <a:spLocks noGrp="1"/>
          </p:cNvSpPr>
          <p:nvPr>
            <p:ph type="body" idx="2"/>
          </p:nvPr>
        </p:nvSpPr>
        <p:spPr>
          <a:xfrm>
            <a:off x="4280488" y="2401159"/>
            <a:ext cx="2352000" cy="1998600"/>
          </a:xfrm>
          <a:prstGeom prst="rect">
            <a:avLst/>
          </a:prstGeom>
          <a:noFill/>
          <a:ln>
            <a:noFill/>
          </a:ln>
        </p:spPr>
        <p:txBody>
          <a:bodyPr spcFirstLastPara="1" wrap="square" lIns="72850" tIns="72850" rIns="72850" bIns="72850" anchor="t" anchorCtr="0">
            <a:noAutofit/>
          </a:bodyPr>
          <a:lstStyle/>
          <a:p>
            <a:pPr marL="0" lvl="0" indent="0" algn="ctr" rtl="0">
              <a:spcBef>
                <a:spcPts val="0"/>
              </a:spcBef>
              <a:spcAft>
                <a:spcPts val="0"/>
              </a:spcAft>
              <a:buClr>
                <a:srgbClr val="000000"/>
              </a:buClr>
              <a:buSzPts val="1100"/>
              <a:buFont typeface="Arial"/>
              <a:buNone/>
            </a:pPr>
            <a:r>
              <a:rPr lang="en-GB" b="1" dirty="0">
                <a:solidFill>
                  <a:schemeClr val="accent5"/>
                </a:solidFill>
              </a:rPr>
              <a:t>Access</a:t>
            </a:r>
            <a:endParaRPr b="1" dirty="0">
              <a:solidFill>
                <a:schemeClr val="accent5"/>
              </a:solidFill>
            </a:endParaRPr>
          </a:p>
          <a:p>
            <a:pPr marL="0" lvl="0" indent="0" rtl="0">
              <a:spcBef>
                <a:spcPts val="0"/>
              </a:spcBef>
              <a:spcAft>
                <a:spcPts val="0"/>
              </a:spcAft>
              <a:buNone/>
            </a:pPr>
            <a:r>
              <a:rPr lang="en-GB" sz="1100" b="1" dirty="0">
                <a:solidFill>
                  <a:schemeClr val="accent5"/>
                </a:solidFill>
                <a:latin typeface="Helvetica Neue"/>
                <a:ea typeface="Helvetica Neue"/>
                <a:cs typeface="Helvetica Neue"/>
                <a:sym typeface="Helvetica Neue"/>
              </a:rPr>
              <a:t>Access mechanisms</a:t>
            </a:r>
            <a:r>
              <a:rPr lang="en-GB" sz="1100" dirty="0">
                <a:solidFill>
                  <a:schemeClr val="accent5"/>
                </a:solidFill>
                <a:latin typeface="Helvetica Neue"/>
                <a:ea typeface="Helvetica Neue"/>
                <a:cs typeface="Helvetica Neue"/>
                <a:sym typeface="Helvetica Neue"/>
              </a:rPr>
              <a:t> </a:t>
            </a:r>
            <a:r>
              <a:rPr lang="en-GB" sz="1100" dirty="0">
                <a:solidFill>
                  <a:srgbClr val="000000"/>
                </a:solidFill>
                <a:latin typeface="Helvetica Neue"/>
                <a:ea typeface="Helvetica Neue"/>
                <a:cs typeface="Helvetica Neue"/>
                <a:sym typeface="Helvetica Neue"/>
              </a:rPr>
              <a:t>– how data is provided, e.g. downloads, API</a:t>
            </a:r>
            <a:endParaRPr sz="1100" dirty="0">
              <a:solidFill>
                <a:srgbClr val="000000"/>
              </a:solidFill>
              <a:latin typeface="Helvetica Neue"/>
              <a:ea typeface="Helvetica Neue"/>
              <a:cs typeface="Helvetica Neue"/>
              <a:sym typeface="Helvetica Neue"/>
            </a:endParaRPr>
          </a:p>
          <a:p>
            <a:pPr marL="0" lvl="0" indent="0" rtl="0">
              <a:spcBef>
                <a:spcPts val="0"/>
              </a:spcBef>
              <a:spcAft>
                <a:spcPts val="0"/>
              </a:spcAft>
              <a:buNone/>
            </a:pPr>
            <a:r>
              <a:rPr lang="en-GB" sz="1100" b="1" dirty="0">
                <a:solidFill>
                  <a:schemeClr val="accent5"/>
                </a:solidFill>
                <a:latin typeface="Helvetica Neue"/>
                <a:ea typeface="Helvetica Neue"/>
                <a:cs typeface="Helvetica Neue"/>
                <a:sym typeface="Helvetica Neue"/>
              </a:rPr>
              <a:t>Enabling discovery</a:t>
            </a:r>
            <a:r>
              <a:rPr lang="en-GB" sz="1100" dirty="0">
                <a:solidFill>
                  <a:schemeClr val="accent5"/>
                </a:solidFill>
                <a:latin typeface="Helvetica Neue"/>
                <a:ea typeface="Helvetica Neue"/>
                <a:cs typeface="Helvetica Neue"/>
                <a:sym typeface="Helvetica Neue"/>
              </a:rPr>
              <a:t> </a:t>
            </a:r>
            <a:r>
              <a:rPr lang="en-GB" sz="1100" dirty="0">
                <a:solidFill>
                  <a:srgbClr val="000000"/>
                </a:solidFill>
                <a:latin typeface="Helvetica Neue"/>
                <a:ea typeface="Helvetica Neue"/>
                <a:cs typeface="Helvetica Neue"/>
                <a:sym typeface="Helvetica Neue"/>
              </a:rPr>
              <a:t>– how data can be found, e.g. catalogue</a:t>
            </a:r>
            <a:endParaRPr sz="1100" dirty="0">
              <a:solidFill>
                <a:srgbClr val="000000"/>
              </a:solidFill>
              <a:latin typeface="Helvetica Neue"/>
              <a:ea typeface="Helvetica Neue"/>
              <a:cs typeface="Helvetica Neue"/>
              <a:sym typeface="Helvetica Neue"/>
            </a:endParaRPr>
          </a:p>
          <a:p>
            <a:pPr marL="0" lvl="0" indent="0" rtl="0">
              <a:spcBef>
                <a:spcPts val="0"/>
              </a:spcBef>
              <a:spcAft>
                <a:spcPts val="0"/>
              </a:spcAft>
              <a:buNone/>
            </a:pPr>
            <a:r>
              <a:rPr lang="en-GB" sz="1100" b="1" dirty="0">
                <a:solidFill>
                  <a:schemeClr val="accent5"/>
                </a:solidFill>
                <a:latin typeface="Helvetica Neue"/>
                <a:ea typeface="Helvetica Neue"/>
                <a:cs typeface="Helvetica Neue"/>
                <a:sym typeface="Helvetica Neue"/>
              </a:rPr>
              <a:t>Feedback mechanisms</a:t>
            </a:r>
            <a:r>
              <a:rPr lang="en-GB" sz="1100" dirty="0">
                <a:solidFill>
                  <a:schemeClr val="accent5"/>
                </a:solidFill>
                <a:latin typeface="Helvetica Neue"/>
                <a:ea typeface="Helvetica Neue"/>
                <a:cs typeface="Helvetica Neue"/>
                <a:sym typeface="Helvetica Neue"/>
              </a:rPr>
              <a:t> </a:t>
            </a:r>
            <a:r>
              <a:rPr lang="en-GB" sz="1100" dirty="0">
                <a:solidFill>
                  <a:srgbClr val="000000"/>
                </a:solidFill>
                <a:latin typeface="Helvetica Neue"/>
                <a:ea typeface="Helvetica Neue"/>
                <a:cs typeface="Helvetica Neue"/>
                <a:sym typeface="Helvetica Neue"/>
              </a:rPr>
              <a:t>– how users can contact publishers </a:t>
            </a:r>
            <a:endParaRPr sz="1100" dirty="0">
              <a:solidFill>
                <a:srgbClr val="000000"/>
              </a:solidFill>
              <a:latin typeface="Helvetica Neue"/>
              <a:ea typeface="Helvetica Neue"/>
              <a:cs typeface="Helvetica Neue"/>
              <a:sym typeface="Helvetica Neue"/>
            </a:endParaRPr>
          </a:p>
          <a:p>
            <a:pPr marL="0" lvl="0" indent="0" rtl="0">
              <a:spcBef>
                <a:spcPts val="0"/>
              </a:spcBef>
              <a:spcAft>
                <a:spcPts val="0"/>
              </a:spcAft>
              <a:buNone/>
            </a:pPr>
            <a:r>
              <a:rPr lang="en-GB" sz="1100" b="1" dirty="0">
                <a:solidFill>
                  <a:schemeClr val="accent5"/>
                </a:solidFill>
                <a:latin typeface="Helvetica Neue"/>
                <a:ea typeface="Helvetica Neue"/>
                <a:cs typeface="Helvetica Neue"/>
                <a:sym typeface="Helvetica Neue"/>
              </a:rPr>
              <a:t>Encouraging innovation</a:t>
            </a:r>
            <a:r>
              <a:rPr lang="en-GB" sz="1100" dirty="0">
                <a:solidFill>
                  <a:schemeClr val="accent5"/>
                </a:solidFill>
                <a:latin typeface="Helvetica Neue"/>
                <a:ea typeface="Helvetica Neue"/>
                <a:cs typeface="Helvetica Neue"/>
                <a:sym typeface="Helvetica Neue"/>
              </a:rPr>
              <a:t> </a:t>
            </a:r>
            <a:r>
              <a:rPr lang="en-GB" sz="1100" dirty="0">
                <a:solidFill>
                  <a:srgbClr val="000000"/>
                </a:solidFill>
                <a:latin typeface="Helvetica Neue"/>
                <a:ea typeface="Helvetica Neue"/>
                <a:cs typeface="Helvetica Neue"/>
                <a:sym typeface="Helvetica Neue"/>
              </a:rPr>
              <a:t>– what is done to encourage use</a:t>
            </a:r>
            <a:endParaRPr sz="1100" b="1" dirty="0">
              <a:solidFill>
                <a:srgbClr val="000000"/>
              </a:solidFill>
              <a:latin typeface="Helvetica Neue"/>
              <a:ea typeface="Helvetica Neue"/>
              <a:cs typeface="Helvetica Neue"/>
              <a:sym typeface="Helvetica Neue"/>
            </a:endParaRPr>
          </a:p>
        </p:txBody>
      </p:sp>
      <p:sp>
        <p:nvSpPr>
          <p:cNvPr id="1086" name="Shape 1086"/>
          <p:cNvSpPr/>
          <p:nvPr/>
        </p:nvSpPr>
        <p:spPr>
          <a:xfrm>
            <a:off x="94825" y="2113087"/>
            <a:ext cx="866700" cy="2574900"/>
          </a:xfrm>
          <a:prstGeom prst="rect">
            <a:avLst/>
          </a:prstGeom>
          <a:solidFill>
            <a:schemeClr val="lt2"/>
          </a:solidFill>
          <a:ln w="9525" cap="flat" cmpd="sng">
            <a:no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Data sources</a:t>
            </a:r>
            <a:endParaRPr b="1" dirty="0">
              <a:solidFill>
                <a:schemeClr val="bg1"/>
              </a:solidFill>
            </a:endParaRPr>
          </a:p>
        </p:txBody>
      </p:sp>
      <p:sp>
        <p:nvSpPr>
          <p:cNvPr id="1087" name="Shape 1087"/>
          <p:cNvSpPr/>
          <p:nvPr/>
        </p:nvSpPr>
        <p:spPr>
          <a:xfrm>
            <a:off x="8333100" y="2113009"/>
            <a:ext cx="716100" cy="25749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350" b="1" dirty="0">
                <a:solidFill>
                  <a:schemeClr val="bg1"/>
                </a:solidFill>
              </a:rPr>
              <a:t>End users</a:t>
            </a:r>
            <a:endParaRPr sz="1350" b="1" dirty="0">
              <a:solidFill>
                <a:schemeClr val="bg1"/>
              </a:solidFill>
            </a:endParaRPr>
          </a:p>
        </p:txBody>
      </p:sp>
      <p:sp>
        <p:nvSpPr>
          <p:cNvPr id="1088" name="Shape 1088"/>
          <p:cNvSpPr/>
          <p:nvPr/>
        </p:nvSpPr>
        <p:spPr>
          <a:xfrm>
            <a:off x="7326175" y="2113009"/>
            <a:ext cx="716100" cy="2574900"/>
          </a:xfrm>
          <a:prstGeom prst="round2DiagRect">
            <a:avLst>
              <a:gd name="adj1" fmla="val 16667"/>
              <a:gd name="adj2" fmla="val 0"/>
            </a:avLst>
          </a:prstGeom>
          <a:solidFill>
            <a:schemeClr val="accent1"/>
          </a:solidFill>
          <a:ln w="9525" cap="flat" cmpd="sng">
            <a:noFill/>
            <a:prstDash val="solid"/>
            <a:round/>
            <a:headEnd type="none" w="med" len="med"/>
            <a:tailEnd type="none" w="med" len="med"/>
          </a:ln>
        </p:spPr>
        <p:txBody>
          <a:bodyPr spcFirstLastPara="1" wrap="square" lIns="72000" tIns="91425" rIns="91425" bIns="91425" anchor="ctr" anchorCtr="0">
            <a:noAutofit/>
          </a:bodyPr>
          <a:lstStyle/>
          <a:p>
            <a:pPr marL="0" lvl="0" indent="0" algn="ctr" rtl="0">
              <a:spcBef>
                <a:spcPts val="0"/>
              </a:spcBef>
              <a:spcAft>
                <a:spcPts val="0"/>
              </a:spcAft>
              <a:buNone/>
            </a:pPr>
            <a:r>
              <a:rPr lang="en-GB" sz="1350" b="1" dirty="0">
                <a:solidFill>
                  <a:schemeClr val="bg1"/>
                </a:solidFill>
              </a:rPr>
              <a:t>Data </a:t>
            </a:r>
            <a:r>
              <a:rPr lang="en-GB" sz="1350" b="1" dirty="0" smtClean="0">
                <a:solidFill>
                  <a:schemeClr val="bg1"/>
                </a:solidFill>
              </a:rPr>
              <a:t>users</a:t>
            </a:r>
          </a:p>
          <a:p>
            <a:pPr marL="0" lvl="0" indent="0" algn="ctr" rtl="0">
              <a:spcBef>
                <a:spcPts val="0"/>
              </a:spcBef>
              <a:spcAft>
                <a:spcPts val="0"/>
              </a:spcAft>
              <a:buNone/>
            </a:pPr>
            <a:r>
              <a:rPr lang="en-GB" sz="700" b="1" dirty="0" smtClean="0">
                <a:solidFill>
                  <a:schemeClr val="bg1"/>
                </a:solidFill>
              </a:rPr>
              <a:t>(including value adding services such as analytics and AI)</a:t>
            </a:r>
            <a:endParaRPr sz="700" b="1" dirty="0">
              <a:solidFill>
                <a:schemeClr val="bg1"/>
              </a:solidFill>
            </a:endParaRPr>
          </a:p>
        </p:txBody>
      </p:sp>
      <p:cxnSp>
        <p:nvCxnSpPr>
          <p:cNvPr id="1089" name="Shape 1089"/>
          <p:cNvCxnSpPr/>
          <p:nvPr/>
        </p:nvCxnSpPr>
        <p:spPr>
          <a:xfrm>
            <a:off x="968725" y="2466671"/>
            <a:ext cx="936900" cy="330900"/>
          </a:xfrm>
          <a:prstGeom prst="straightConnector1">
            <a:avLst/>
          </a:prstGeom>
          <a:noFill/>
          <a:ln w="38100" cap="flat" cmpd="sng">
            <a:solidFill>
              <a:schemeClr val="dk1"/>
            </a:solidFill>
            <a:prstDash val="solid"/>
            <a:round/>
            <a:headEnd type="none" w="lg" len="lg"/>
            <a:tailEnd type="triangle" w="lg" len="lg"/>
          </a:ln>
        </p:spPr>
      </p:cxnSp>
      <p:cxnSp>
        <p:nvCxnSpPr>
          <p:cNvPr id="1090" name="Shape 1090"/>
          <p:cNvCxnSpPr>
            <a:stCxn id="1086" idx="3"/>
            <a:endCxn id="1077" idx="2"/>
          </p:cNvCxnSpPr>
          <p:nvPr/>
        </p:nvCxnSpPr>
        <p:spPr>
          <a:xfrm flipV="1">
            <a:off x="961525" y="3395125"/>
            <a:ext cx="419656" cy="5412"/>
          </a:xfrm>
          <a:prstGeom prst="straightConnector1">
            <a:avLst/>
          </a:prstGeom>
          <a:noFill/>
          <a:ln w="38100" cap="flat" cmpd="sng">
            <a:solidFill>
              <a:schemeClr val="dk1"/>
            </a:solidFill>
            <a:prstDash val="solid"/>
            <a:round/>
            <a:headEnd type="none" w="lg" len="lg"/>
            <a:tailEnd type="triangle" w="lg" len="lg"/>
          </a:ln>
        </p:spPr>
      </p:cxnSp>
      <p:cxnSp>
        <p:nvCxnSpPr>
          <p:cNvPr id="1091" name="Shape 1091"/>
          <p:cNvCxnSpPr/>
          <p:nvPr/>
        </p:nvCxnSpPr>
        <p:spPr>
          <a:xfrm rot="10800000" flipH="1">
            <a:off x="968725" y="4085871"/>
            <a:ext cx="696900" cy="295200"/>
          </a:xfrm>
          <a:prstGeom prst="straightConnector1">
            <a:avLst/>
          </a:prstGeom>
          <a:noFill/>
          <a:ln w="38100" cap="flat" cmpd="sng">
            <a:solidFill>
              <a:schemeClr val="dk1"/>
            </a:solidFill>
            <a:prstDash val="solid"/>
            <a:round/>
            <a:headEnd type="none" w="lg" len="lg"/>
            <a:tailEnd type="triangle" w="lg" len="lg"/>
          </a:ln>
        </p:spPr>
      </p:cxnSp>
      <p:cxnSp>
        <p:nvCxnSpPr>
          <p:cNvPr id="1095" name="Shape 1095"/>
          <p:cNvCxnSpPr>
            <a:stCxn id="1088" idx="0"/>
            <a:endCxn id="1087" idx="1"/>
          </p:cNvCxnSpPr>
          <p:nvPr/>
        </p:nvCxnSpPr>
        <p:spPr>
          <a:xfrm>
            <a:off x="8042275" y="3400459"/>
            <a:ext cx="290700" cy="0"/>
          </a:xfrm>
          <a:prstGeom prst="straightConnector1">
            <a:avLst/>
          </a:prstGeom>
          <a:noFill/>
          <a:ln w="38100" cap="flat" cmpd="sng">
            <a:solidFill>
              <a:schemeClr val="dk1"/>
            </a:solidFill>
            <a:prstDash val="solid"/>
            <a:round/>
            <a:headEnd type="none" w="lg" len="lg"/>
            <a:tailEnd type="triangle" w="lg" len="lg"/>
          </a:ln>
        </p:spPr>
      </p:cxnSp>
      <p:cxnSp>
        <p:nvCxnSpPr>
          <p:cNvPr id="24" name="Shape 1095"/>
          <p:cNvCxnSpPr/>
          <p:nvPr/>
        </p:nvCxnSpPr>
        <p:spPr>
          <a:xfrm>
            <a:off x="8042275" y="2355320"/>
            <a:ext cx="290700" cy="0"/>
          </a:xfrm>
          <a:prstGeom prst="straightConnector1">
            <a:avLst/>
          </a:prstGeom>
          <a:noFill/>
          <a:ln w="38100" cap="flat" cmpd="sng">
            <a:solidFill>
              <a:schemeClr val="dk1"/>
            </a:solidFill>
            <a:prstDash val="solid"/>
            <a:round/>
            <a:headEnd type="none" w="lg" len="lg"/>
            <a:tailEnd type="triangle" w="lg" len="lg"/>
          </a:ln>
        </p:spPr>
      </p:cxnSp>
      <p:cxnSp>
        <p:nvCxnSpPr>
          <p:cNvPr id="25" name="Shape 1095"/>
          <p:cNvCxnSpPr/>
          <p:nvPr/>
        </p:nvCxnSpPr>
        <p:spPr>
          <a:xfrm>
            <a:off x="8042275" y="4428922"/>
            <a:ext cx="290700" cy="0"/>
          </a:xfrm>
          <a:prstGeom prst="straightConnector1">
            <a:avLst/>
          </a:prstGeom>
          <a:noFill/>
          <a:ln w="38100" cap="flat" cmpd="sng">
            <a:solidFill>
              <a:schemeClr val="dk1"/>
            </a:solidFill>
            <a:prstDash val="solid"/>
            <a:round/>
            <a:headEnd type="none" w="lg" len="lg"/>
            <a:tailEnd type="triangle" w="lg" len="lg"/>
          </a:ln>
        </p:spPr>
      </p:cxnSp>
      <p:sp>
        <p:nvSpPr>
          <p:cNvPr id="5" name="Slide Number Placeholder 4"/>
          <p:cNvSpPr>
            <a:spLocks noGrp="1"/>
          </p:cNvSpPr>
          <p:nvPr>
            <p:ph type="sldNum" idx="12"/>
          </p:nvPr>
        </p:nvSpPr>
        <p:spPr>
          <a:xfrm>
            <a:off x="8541236" y="4838803"/>
            <a:ext cx="431100" cy="244800"/>
          </a:xfrm>
        </p:spPr>
        <p:txBody>
          <a:bodyPr/>
          <a:lstStyle/>
          <a:p>
            <a:pPr marL="0" lvl="0" indent="0">
              <a:spcBef>
                <a:spcPts val="0"/>
              </a:spcBef>
              <a:spcAft>
                <a:spcPts val="0"/>
              </a:spcAft>
              <a:buNone/>
            </a:pPr>
            <a:fld id="{00000000-1234-1234-1234-123412341234}" type="slidenum">
              <a:rPr lang="en-GB" smtClean="0"/>
              <a:t>11</a:t>
            </a:fld>
            <a:endParaRPr lang="en-GB"/>
          </a:p>
        </p:txBody>
      </p:sp>
      <p:sp>
        <p:nvSpPr>
          <p:cNvPr id="6" name="Footer Placeholder 5"/>
          <p:cNvSpPr>
            <a:spLocks noGrp="1"/>
          </p:cNvSpPr>
          <p:nvPr>
            <p:ph type="ftr" idx="11"/>
          </p:nvPr>
        </p:nvSpPr>
        <p:spPr/>
        <p:txBody>
          <a:bodyPr/>
          <a:lstStyle/>
          <a:p>
            <a:r>
              <a:rPr lang="en-GB" smtClean="0"/>
              <a:t>DfT Bus Open Data </a:t>
            </a:r>
            <a:endParaRPr lang="en-GB" dirty="0"/>
          </a:p>
        </p:txBody>
      </p:sp>
    </p:spTree>
    <p:extLst>
      <p:ext uri="{BB962C8B-B14F-4D97-AF65-F5344CB8AC3E}">
        <p14:creationId xmlns:p14="http://schemas.microsoft.com/office/powerpoint/2010/main" val="1985811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Shape 1327"/>
          <p:cNvSpPr txBox="1">
            <a:spLocks noGrp="1"/>
          </p:cNvSpPr>
          <p:nvPr>
            <p:ph type="sldNum" idx="12"/>
          </p:nvPr>
        </p:nvSpPr>
        <p:spPr>
          <a:xfrm>
            <a:off x="8541939" y="4842291"/>
            <a:ext cx="431100" cy="2448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500"/>
              <a:buFont typeface="Arial"/>
              <a:buNone/>
            </a:pPr>
            <a:fld id="{00000000-1234-1234-1234-123412341234}" type="slidenum">
              <a:rPr lang="en-GB" sz="500" b="0" i="0" u="none" strike="noStrike" cap="none">
                <a:latin typeface="Arial"/>
                <a:ea typeface="Arial"/>
                <a:cs typeface="Arial"/>
                <a:sym typeface="Arial"/>
              </a:rPr>
              <a:t>12</a:t>
            </a:fld>
            <a:endParaRPr sz="500" b="0" i="0" u="none" strike="noStrike" cap="none">
              <a:latin typeface="Arial"/>
              <a:ea typeface="Arial"/>
              <a:cs typeface="Arial"/>
              <a:sym typeface="Arial"/>
            </a:endParaRPr>
          </a:p>
        </p:txBody>
      </p:sp>
      <p:sp>
        <p:nvSpPr>
          <p:cNvPr id="1330" name="Shape 1330"/>
          <p:cNvSpPr txBox="1">
            <a:spLocks noGrp="1"/>
          </p:cNvSpPr>
          <p:nvPr>
            <p:ph type="body" idx="2"/>
          </p:nvPr>
        </p:nvSpPr>
        <p:spPr>
          <a:xfrm>
            <a:off x="171021" y="2060554"/>
            <a:ext cx="8802300" cy="228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500"/>
              </a:spcBef>
              <a:spcAft>
                <a:spcPts val="0"/>
              </a:spcAft>
              <a:buClr>
                <a:schemeClr val="accent1"/>
              </a:buClr>
              <a:buSzPts val="1000"/>
              <a:buFont typeface="Arimo"/>
              <a:buNone/>
            </a:pPr>
            <a:r>
              <a:rPr lang="en-GB" sz="4800" dirty="0" smtClean="0">
                <a:solidFill>
                  <a:schemeClr val="bg2"/>
                </a:solidFill>
              </a:rPr>
              <a:t>Recommendations </a:t>
            </a:r>
            <a:endParaRPr sz="4800" b="0" i="0" u="none" strike="noStrike" cap="none" dirty="0">
              <a:solidFill>
                <a:schemeClr val="bg2"/>
              </a:solidFill>
              <a:sym typeface="Arial"/>
            </a:endParaRPr>
          </a:p>
        </p:txBody>
      </p:sp>
      <p:sp>
        <p:nvSpPr>
          <p:cNvPr id="2" name="Footer Placeholder 1"/>
          <p:cNvSpPr>
            <a:spLocks noGrp="1"/>
          </p:cNvSpPr>
          <p:nvPr>
            <p:ph type="ftr" idx="11"/>
          </p:nvPr>
        </p:nvSpPr>
        <p:spPr/>
        <p:txBody>
          <a:bodyPr/>
          <a:lstStyle/>
          <a:p>
            <a:r>
              <a:rPr lang="en-GB" dirty="0" err="1" smtClean="0"/>
              <a:t>DfT</a:t>
            </a:r>
            <a:r>
              <a:rPr lang="en-GB" dirty="0" smtClean="0"/>
              <a:t> Bus Open Data </a:t>
            </a:r>
            <a:endParaRPr lang="en-GB" dirty="0"/>
          </a:p>
        </p:txBody>
      </p:sp>
      <p:grpSp>
        <p:nvGrpSpPr>
          <p:cNvPr id="5" name="Group 4"/>
          <p:cNvGrpSpPr/>
          <p:nvPr/>
        </p:nvGrpSpPr>
        <p:grpSpPr>
          <a:xfrm>
            <a:off x="8198225" y="1507886"/>
            <a:ext cx="743528" cy="3088474"/>
            <a:chOff x="49905" y="1507886"/>
            <a:chExt cx="743528" cy="3088474"/>
          </a:xfrm>
        </p:grpSpPr>
        <p:grpSp>
          <p:nvGrpSpPr>
            <p:cNvPr id="6" name="Group 5"/>
            <p:cNvGrpSpPr/>
            <p:nvPr/>
          </p:nvGrpSpPr>
          <p:grpSpPr>
            <a:xfrm rot="5400000">
              <a:off x="501855" y="3967876"/>
              <a:ext cx="159687" cy="278258"/>
              <a:chOff x="6570716" y="1694401"/>
              <a:chExt cx="439159" cy="681941"/>
            </a:xfrm>
            <a:solidFill>
              <a:srgbClr val="FF0000"/>
            </a:solidFill>
          </p:grpSpPr>
          <p:sp>
            <p:nvSpPr>
              <p:cNvPr id="32"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33" name="Freeform 32"/>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sp>
          <p:nvSpPr>
            <p:cNvPr id="7" name="Rectangle 6"/>
            <p:cNvSpPr/>
            <p:nvPr/>
          </p:nvSpPr>
          <p:spPr>
            <a:xfrm>
              <a:off x="300837" y="1665545"/>
              <a:ext cx="170513" cy="293081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53237" y="1876583"/>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53237" y="2454149"/>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53237" y="3031715"/>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53237" y="3609281"/>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53237" y="4186848"/>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a:stretch>
              <a:fillRect/>
            </a:stretch>
          </p:blipFill>
          <p:spPr>
            <a:xfrm rot="5400000">
              <a:off x="410729" y="1583819"/>
              <a:ext cx="458638" cy="306771"/>
            </a:xfrm>
            <a:prstGeom prst="rect">
              <a:avLst/>
            </a:prstGeom>
          </p:spPr>
        </p:pic>
        <p:grpSp>
          <p:nvGrpSpPr>
            <p:cNvPr id="14" name="Group 13"/>
            <p:cNvGrpSpPr/>
            <p:nvPr/>
          </p:nvGrpSpPr>
          <p:grpSpPr>
            <a:xfrm rot="16200000">
              <a:off x="119571" y="3549881"/>
              <a:ext cx="158400" cy="277200"/>
              <a:chOff x="6570716" y="1694401"/>
              <a:chExt cx="439159" cy="681941"/>
            </a:xfrm>
            <a:solidFill>
              <a:srgbClr val="00B050"/>
            </a:solidFill>
          </p:grpSpPr>
          <p:sp>
            <p:nvSpPr>
              <p:cNvPr id="30"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31" name="Freeform 30"/>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15" name="Group 14"/>
            <p:cNvGrpSpPr/>
            <p:nvPr/>
          </p:nvGrpSpPr>
          <p:grpSpPr>
            <a:xfrm rot="5400000">
              <a:off x="531492" y="3300591"/>
              <a:ext cx="159687" cy="278258"/>
              <a:chOff x="6570716" y="1694401"/>
              <a:chExt cx="439159" cy="681941"/>
            </a:xfrm>
            <a:solidFill>
              <a:srgbClr val="92D050"/>
            </a:solidFill>
          </p:grpSpPr>
          <p:sp>
            <p:nvSpPr>
              <p:cNvPr id="28"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29" name="Freeform 28"/>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16" name="Group 15"/>
            <p:cNvGrpSpPr/>
            <p:nvPr/>
          </p:nvGrpSpPr>
          <p:grpSpPr>
            <a:xfrm rot="16200000">
              <a:off x="129340" y="2948287"/>
              <a:ext cx="158400" cy="277200"/>
              <a:chOff x="6570716" y="1694401"/>
              <a:chExt cx="439159" cy="681941"/>
            </a:xfrm>
            <a:solidFill>
              <a:srgbClr val="FFC000"/>
            </a:solidFill>
          </p:grpSpPr>
          <p:sp>
            <p:nvSpPr>
              <p:cNvPr id="26"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27" name="Freeform 26"/>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17" name="Group 16"/>
            <p:cNvGrpSpPr/>
            <p:nvPr/>
          </p:nvGrpSpPr>
          <p:grpSpPr>
            <a:xfrm rot="5400000">
              <a:off x="530636" y="2677643"/>
              <a:ext cx="159687" cy="278258"/>
              <a:chOff x="6570716" y="1694401"/>
              <a:chExt cx="439159" cy="681941"/>
            </a:xfrm>
            <a:solidFill>
              <a:srgbClr val="FF0000"/>
            </a:solidFill>
          </p:grpSpPr>
          <p:sp>
            <p:nvSpPr>
              <p:cNvPr id="24"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25" name="Freeform 24"/>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18" name="Group 17"/>
            <p:cNvGrpSpPr/>
            <p:nvPr/>
          </p:nvGrpSpPr>
          <p:grpSpPr>
            <a:xfrm rot="16200000">
              <a:off x="109305" y="2315549"/>
              <a:ext cx="158400" cy="277200"/>
              <a:chOff x="6570716" y="1694401"/>
              <a:chExt cx="439159" cy="681941"/>
            </a:xfrm>
            <a:solidFill>
              <a:srgbClr val="92D050"/>
            </a:solidFill>
          </p:grpSpPr>
          <p:sp>
            <p:nvSpPr>
              <p:cNvPr id="22"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23" name="Freeform 22"/>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19" name="Group 18"/>
            <p:cNvGrpSpPr/>
            <p:nvPr/>
          </p:nvGrpSpPr>
          <p:grpSpPr>
            <a:xfrm rot="5400000">
              <a:off x="557604" y="2014949"/>
              <a:ext cx="159687" cy="278258"/>
              <a:chOff x="6570716" y="1694401"/>
              <a:chExt cx="439159" cy="681941"/>
            </a:xfrm>
            <a:solidFill>
              <a:srgbClr val="FFC000"/>
            </a:solidFill>
          </p:grpSpPr>
          <p:sp>
            <p:nvSpPr>
              <p:cNvPr id="20"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21" name="Freeform 20"/>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grpSp>
        <p:nvGrpSpPr>
          <p:cNvPr id="34" name="Group 33"/>
          <p:cNvGrpSpPr/>
          <p:nvPr/>
        </p:nvGrpSpPr>
        <p:grpSpPr>
          <a:xfrm rot="16200000">
            <a:off x="8233998" y="1663472"/>
            <a:ext cx="158400" cy="277200"/>
            <a:chOff x="6570716" y="1694401"/>
            <a:chExt cx="439159" cy="681941"/>
          </a:xfrm>
          <a:solidFill>
            <a:srgbClr val="FF0000"/>
          </a:solidFill>
        </p:grpSpPr>
        <p:sp>
          <p:nvSpPr>
            <p:cNvPr id="35"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36" name="Freeform 35"/>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spTree>
    <p:extLst>
      <p:ext uri="{BB962C8B-B14F-4D97-AF65-F5344CB8AC3E}">
        <p14:creationId xmlns:p14="http://schemas.microsoft.com/office/powerpoint/2010/main" val="3482696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55" name="Shape 441"/>
          <p:cNvSpPr txBox="1">
            <a:spLocks noGrp="1"/>
          </p:cNvSpPr>
          <p:nvPr>
            <p:ph type="body" idx="2"/>
          </p:nvPr>
        </p:nvSpPr>
        <p:spPr>
          <a:xfrm>
            <a:off x="93518" y="1163713"/>
            <a:ext cx="9050482" cy="3832830"/>
          </a:xfrm>
          <a:prstGeom prst="rect">
            <a:avLst/>
          </a:prstGeom>
        </p:spPr>
        <p:txBody>
          <a:bodyPr spcFirstLastPara="1" wrap="square" lIns="72850" tIns="72850" rIns="72850" bIns="72850" anchor="t" anchorCtr="0">
            <a:noAutofit/>
          </a:bodyPr>
          <a:lstStyle/>
          <a:p>
            <a:pPr marL="165100" indent="0" fontAlgn="base">
              <a:spcAft>
                <a:spcPts val="300"/>
              </a:spcAft>
              <a:buSzPct val="165000"/>
              <a:buNone/>
            </a:pPr>
            <a:r>
              <a:rPr lang="en-GB" sz="1200" b="1" dirty="0" smtClean="0">
                <a:solidFill>
                  <a:schemeClr val="bg2"/>
                </a:solidFill>
              </a:rPr>
              <a:t>DfT </a:t>
            </a:r>
            <a:r>
              <a:rPr lang="en-GB" sz="1200" b="1" dirty="0">
                <a:solidFill>
                  <a:schemeClr val="bg2"/>
                </a:solidFill>
              </a:rPr>
              <a:t>should re-build its data </a:t>
            </a:r>
            <a:r>
              <a:rPr lang="en-GB" sz="1200" b="1" dirty="0" smtClean="0">
                <a:solidFill>
                  <a:schemeClr val="bg2"/>
                </a:solidFill>
              </a:rPr>
              <a:t>leadership to </a:t>
            </a:r>
            <a:r>
              <a:rPr lang="en-GB" sz="1200" b="1" dirty="0">
                <a:solidFill>
                  <a:schemeClr val="bg2"/>
                </a:solidFill>
              </a:rPr>
              <a:t>guide the bus sector towards better data sharing</a:t>
            </a:r>
            <a:r>
              <a:rPr lang="en-GB" sz="1200" dirty="0"/>
              <a:t>. </a:t>
            </a:r>
            <a:r>
              <a:rPr lang="en-GB" sz="1200" dirty="0" smtClean="0"/>
              <a:t>These efforts should include:</a:t>
            </a:r>
          </a:p>
          <a:p>
            <a:pPr marL="500063" lvl="1" indent="-228600" fontAlgn="base">
              <a:spcAft>
                <a:spcPts val="300"/>
              </a:spcAft>
              <a:buSzPct val="165000"/>
              <a:buFont typeface="+mj-lt"/>
              <a:buAutoNum type="arabicPeriod"/>
            </a:pPr>
            <a:r>
              <a:rPr lang="en-GB" sz="1200" b="1" dirty="0">
                <a:solidFill>
                  <a:schemeClr val="bg2"/>
                </a:solidFill>
              </a:rPr>
              <a:t>Establish a dedicated DfT data function and implementation group.</a:t>
            </a:r>
            <a:r>
              <a:rPr lang="en-GB" sz="1200" dirty="0"/>
              <a:t> DfT should guide the market towards better and open data. To do so, it needs to establish a Bus Data Team and work closely with the industry.</a:t>
            </a:r>
            <a:endParaRPr lang="en-GB" sz="1200" dirty="0">
              <a:solidFill>
                <a:schemeClr val="accent3"/>
              </a:solidFill>
            </a:endParaRPr>
          </a:p>
          <a:p>
            <a:pPr marL="500063" lvl="1" indent="-228600" fontAlgn="base">
              <a:spcAft>
                <a:spcPts val="300"/>
              </a:spcAft>
              <a:buSzPct val="165000"/>
              <a:buFont typeface="+mj-lt"/>
              <a:buAutoNum type="arabicPeriod"/>
            </a:pPr>
            <a:r>
              <a:rPr lang="en-GB" sz="1200" b="1" dirty="0">
                <a:solidFill>
                  <a:schemeClr val="bg2"/>
                </a:solidFill>
              </a:rPr>
              <a:t>Enable a decentralised publishing model: </a:t>
            </a:r>
            <a:r>
              <a:rPr lang="en-GB" sz="1200" dirty="0"/>
              <a:t>Data should be published as close to the source as possible to realise its potential. Data would be made available through a discovery portal.</a:t>
            </a:r>
          </a:p>
          <a:p>
            <a:pPr marL="500063" lvl="1" indent="-228600" fontAlgn="base">
              <a:spcAft>
                <a:spcPts val="300"/>
              </a:spcAft>
              <a:buSzPct val="165000"/>
              <a:buFont typeface="+mj-lt"/>
              <a:buAutoNum type="arabicPeriod"/>
            </a:pPr>
            <a:r>
              <a:rPr lang="en-GB" sz="1200" b="1" dirty="0">
                <a:solidFill>
                  <a:schemeClr val="bg2"/>
                </a:solidFill>
              </a:rPr>
              <a:t>Develop tools and training: </a:t>
            </a:r>
            <a:r>
              <a:rPr lang="en-GB" sz="1200" dirty="0"/>
              <a:t>To support the distributed model, DfT would develop basic tools and training to increase operators’ skills and capabilities and enable them to publish their own data.</a:t>
            </a:r>
            <a:endParaRPr lang="en-GB" sz="1200" b="1" dirty="0">
              <a:solidFill>
                <a:schemeClr val="bg2"/>
              </a:solidFill>
            </a:endParaRPr>
          </a:p>
          <a:p>
            <a:pPr marL="500063" lvl="1" indent="-228600" fontAlgn="base">
              <a:spcAft>
                <a:spcPts val="300"/>
              </a:spcAft>
              <a:buSzPct val="165000"/>
              <a:buFont typeface="+mj-lt"/>
              <a:buAutoNum type="arabicPeriod"/>
            </a:pPr>
            <a:r>
              <a:rPr lang="en-GB" sz="1200" b="1" dirty="0">
                <a:solidFill>
                  <a:schemeClr val="bg2"/>
                </a:solidFill>
              </a:rPr>
              <a:t>Incentivise good quality data: </a:t>
            </a:r>
            <a:r>
              <a:rPr lang="en-GB" sz="1200" dirty="0">
                <a:solidFill>
                  <a:schemeClr val="accent3"/>
                </a:solidFill>
              </a:rPr>
              <a:t>DfT to re-design registration objectives and fees, including EBSR, incentivise good data quality through BSOG and punctuality scoring</a:t>
            </a:r>
            <a:r>
              <a:rPr lang="en-GB" sz="1200" dirty="0"/>
              <a:t>.</a:t>
            </a:r>
          </a:p>
          <a:p>
            <a:pPr marL="500063" lvl="1" indent="-228600" fontAlgn="base">
              <a:spcAft>
                <a:spcPts val="300"/>
              </a:spcAft>
              <a:buSzPct val="165000"/>
              <a:buFont typeface="+mj-lt"/>
              <a:buAutoNum type="arabicPeriod"/>
            </a:pPr>
            <a:r>
              <a:rPr lang="en-GB" sz="1200" b="1" dirty="0">
                <a:solidFill>
                  <a:schemeClr val="bg2"/>
                </a:solidFill>
              </a:rPr>
              <a:t>Define a phased data requirements implementation plan: </a:t>
            </a:r>
            <a:r>
              <a:rPr lang="en-GB" sz="1200" dirty="0"/>
              <a:t>DfT to lead an organic and phased implementation plan, to accommodate regional variances and different sizes and types of operators. </a:t>
            </a:r>
          </a:p>
          <a:p>
            <a:pPr marL="500063" lvl="1" indent="-228600" fontAlgn="base">
              <a:spcAft>
                <a:spcPts val="300"/>
              </a:spcAft>
              <a:buSzPct val="165000"/>
              <a:buFont typeface="+mj-lt"/>
              <a:buAutoNum type="arabicPeriod"/>
            </a:pPr>
            <a:r>
              <a:rPr lang="en-GB" sz="1200" b="1" dirty="0">
                <a:solidFill>
                  <a:schemeClr val="bg2"/>
                </a:solidFill>
              </a:rPr>
              <a:t>Transform the registration process to optimise open data:</a:t>
            </a:r>
            <a:r>
              <a:rPr lang="en-GB" sz="1200" dirty="0"/>
              <a:t> Bus registration should support good data practice, and should be separated from open data requirements. Compliance data should be derived from open data as much as possible.</a:t>
            </a:r>
            <a:endParaRPr lang="en-GB" sz="1200" b="1" dirty="0">
              <a:solidFill>
                <a:schemeClr val="bg2"/>
              </a:solidFill>
            </a:endParaRPr>
          </a:p>
          <a:p>
            <a:pPr marL="500063" lvl="1" indent="-228600" fontAlgn="base">
              <a:spcAft>
                <a:spcPts val="300"/>
              </a:spcAft>
              <a:buSzPct val="165000"/>
              <a:buFont typeface="+mj-lt"/>
              <a:buAutoNum type="arabicPeriod"/>
            </a:pPr>
            <a:r>
              <a:rPr lang="en-GB" sz="1200" b="1" dirty="0">
                <a:solidFill>
                  <a:schemeClr val="bg2"/>
                </a:solidFill>
              </a:rPr>
              <a:t>Better communicate the benefits of open data</a:t>
            </a:r>
            <a:r>
              <a:rPr lang="en-GB" sz="1200" dirty="0"/>
              <a:t>.</a:t>
            </a:r>
            <a:endParaRPr lang="en-GB" sz="1200" b="1" dirty="0">
              <a:solidFill>
                <a:schemeClr val="bg2"/>
              </a:solidFill>
            </a:endParaRPr>
          </a:p>
          <a:p>
            <a:pPr marL="500063" lvl="1" indent="-228600" fontAlgn="base">
              <a:spcAft>
                <a:spcPts val="300"/>
              </a:spcAft>
              <a:buSzPct val="165000"/>
              <a:buFont typeface="+mj-lt"/>
              <a:buAutoNum type="arabicPeriod"/>
            </a:pPr>
            <a:r>
              <a:rPr lang="en-GB" sz="1200" b="1" dirty="0">
                <a:solidFill>
                  <a:schemeClr val="bg2"/>
                </a:solidFill>
              </a:rPr>
              <a:t>Establish a data innovation fund: </a:t>
            </a:r>
            <a:r>
              <a:rPr lang="en-GB" sz="1200" dirty="0"/>
              <a:t>DfT should establish a data innovation fund focused on solving industry challenges with data.</a:t>
            </a:r>
          </a:p>
        </p:txBody>
      </p:sp>
      <p:sp>
        <p:nvSpPr>
          <p:cNvPr id="59" name="Shape 440"/>
          <p:cNvSpPr txBox="1">
            <a:spLocks noGrp="1"/>
          </p:cNvSpPr>
          <p:nvPr>
            <p:ph type="title"/>
          </p:nvPr>
        </p:nvSpPr>
        <p:spPr>
          <a:xfrm>
            <a:off x="171020" y="-136991"/>
            <a:ext cx="8802000" cy="653700"/>
          </a:xfrm>
          <a:prstGeom prst="rect">
            <a:avLst/>
          </a:prstGeom>
        </p:spPr>
        <p:txBody>
          <a:bodyPr spcFirstLastPara="1" wrap="square" lIns="72850" tIns="72850" rIns="72850" bIns="72850" anchor="b" anchorCtr="0">
            <a:noAutofit/>
          </a:bodyPr>
          <a:lstStyle/>
          <a:p>
            <a:pPr lvl="0"/>
            <a:r>
              <a:rPr lang="en-GB" dirty="0"/>
              <a:t>Recommendations summary</a:t>
            </a:r>
            <a:endParaRPr dirty="0"/>
          </a:p>
        </p:txBody>
      </p:sp>
      <p:sp>
        <p:nvSpPr>
          <p:cNvPr id="9" name="Slide Number Placeholder 8"/>
          <p:cNvSpPr>
            <a:spLocks noGrp="1"/>
          </p:cNvSpPr>
          <p:nvPr>
            <p:ph type="sldNum" idx="12"/>
          </p:nvPr>
        </p:nvSpPr>
        <p:spPr>
          <a:xfrm>
            <a:off x="8628323" y="4842291"/>
            <a:ext cx="431100" cy="244800"/>
          </a:xfrm>
        </p:spPr>
        <p:txBody>
          <a:bodyPr/>
          <a:lstStyle/>
          <a:p>
            <a:pPr marL="0" lvl="0" indent="0">
              <a:spcBef>
                <a:spcPts val="0"/>
              </a:spcBef>
              <a:spcAft>
                <a:spcPts val="0"/>
              </a:spcAft>
              <a:buNone/>
            </a:pPr>
            <a:fld id="{00000000-1234-1234-1234-123412341234}" type="slidenum">
              <a:rPr lang="en-GB" smtClean="0">
                <a:solidFill>
                  <a:srgbClr val="000000"/>
                </a:solidFill>
              </a:rPr>
              <a:t>13</a:t>
            </a:fld>
            <a:endParaRPr lang="en-GB">
              <a:solidFill>
                <a:srgbClr val="000000"/>
              </a:solidFill>
            </a:endParaRPr>
          </a:p>
        </p:txBody>
      </p:sp>
      <p:sp>
        <p:nvSpPr>
          <p:cNvPr id="10" name="Footer Placeholder 9"/>
          <p:cNvSpPr>
            <a:spLocks noGrp="1"/>
          </p:cNvSpPr>
          <p:nvPr>
            <p:ph type="ftr" idx="11"/>
          </p:nvPr>
        </p:nvSpPr>
        <p:spPr/>
        <p:txBody>
          <a:bodyPr/>
          <a:lstStyle/>
          <a:p>
            <a:r>
              <a:rPr lang="en-GB" smtClean="0"/>
              <a:t>DfT Bus Open Data </a:t>
            </a:r>
            <a:endParaRPr lang="en-GB" dirty="0"/>
          </a:p>
        </p:txBody>
      </p:sp>
      <p:sp>
        <p:nvSpPr>
          <p:cNvPr id="7" name="Shape 398"/>
          <p:cNvSpPr txBox="1">
            <a:spLocks noGrp="1"/>
          </p:cNvSpPr>
          <p:nvPr>
            <p:ph type="subTitle" idx="1"/>
          </p:nvPr>
        </p:nvSpPr>
        <p:spPr>
          <a:xfrm>
            <a:off x="171024" y="296328"/>
            <a:ext cx="7917061" cy="889800"/>
          </a:xfrm>
          <a:prstGeom prst="rect">
            <a:avLst/>
          </a:prstGeom>
          <a:noFill/>
          <a:ln>
            <a:noFill/>
          </a:ln>
        </p:spPr>
        <p:txBody>
          <a:bodyPr spcFirstLastPara="1" wrap="square" lIns="72850" tIns="72850" rIns="72850" bIns="72850" anchor="t" anchorCtr="0">
            <a:noAutofit/>
          </a:bodyPr>
          <a:lstStyle/>
          <a:p>
            <a:r>
              <a:rPr lang="en-GB" dirty="0"/>
              <a:t>We have </a:t>
            </a:r>
            <a:r>
              <a:rPr lang="en-GB" dirty="0" smtClean="0"/>
              <a:t>provided 8 recommendations to drive </a:t>
            </a:r>
            <a:r>
              <a:rPr lang="en-GB" dirty="0"/>
              <a:t>forward </a:t>
            </a:r>
            <a:r>
              <a:rPr lang="en-GB" dirty="0" smtClean="0"/>
              <a:t>Bus Open Data</a:t>
            </a:r>
            <a:endParaRPr lang="en-GB" dirty="0"/>
          </a:p>
        </p:txBody>
      </p:sp>
      <p:sp>
        <p:nvSpPr>
          <p:cNvPr id="2" name="5-Point Star 1"/>
          <p:cNvSpPr/>
          <p:nvPr/>
        </p:nvSpPr>
        <p:spPr>
          <a:xfrm>
            <a:off x="149882" y="1511457"/>
            <a:ext cx="212035" cy="215979"/>
          </a:xfrm>
          <a:prstGeom prst="star5">
            <a:avLst/>
          </a:prstGeom>
          <a:solidFill>
            <a:srgbClr val="FFFF0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5-Point Star 11"/>
          <p:cNvSpPr/>
          <p:nvPr/>
        </p:nvSpPr>
        <p:spPr>
          <a:xfrm>
            <a:off x="149882" y="1967190"/>
            <a:ext cx="212035" cy="215979"/>
          </a:xfrm>
          <a:prstGeom prst="star5">
            <a:avLst/>
          </a:prstGeom>
          <a:solidFill>
            <a:srgbClr val="FFFF0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5-Point Star 12"/>
          <p:cNvSpPr/>
          <p:nvPr/>
        </p:nvSpPr>
        <p:spPr>
          <a:xfrm>
            <a:off x="149882" y="2378842"/>
            <a:ext cx="212035" cy="215979"/>
          </a:xfrm>
          <a:prstGeom prst="star5">
            <a:avLst/>
          </a:prstGeom>
          <a:solidFill>
            <a:srgbClr val="FFFF0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5-Point Star 13"/>
          <p:cNvSpPr/>
          <p:nvPr/>
        </p:nvSpPr>
        <p:spPr>
          <a:xfrm>
            <a:off x="149882" y="4008859"/>
            <a:ext cx="212035" cy="215979"/>
          </a:xfrm>
          <a:prstGeom prst="star5">
            <a:avLst/>
          </a:prstGeom>
          <a:solidFill>
            <a:srgbClr val="FFFF0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5-Point Star 14"/>
          <p:cNvSpPr/>
          <p:nvPr/>
        </p:nvSpPr>
        <p:spPr>
          <a:xfrm>
            <a:off x="149882" y="4295396"/>
            <a:ext cx="212035" cy="215979"/>
          </a:xfrm>
          <a:prstGeom prst="star5">
            <a:avLst/>
          </a:prstGeom>
          <a:solidFill>
            <a:srgbClr val="FFFF0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7470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1" name="Shape 421"/>
          <p:cNvSpPr txBox="1">
            <a:spLocks noGrp="1"/>
          </p:cNvSpPr>
          <p:nvPr>
            <p:ph type="body" idx="2"/>
          </p:nvPr>
        </p:nvSpPr>
        <p:spPr>
          <a:xfrm>
            <a:off x="171021" y="2060554"/>
            <a:ext cx="8802300" cy="228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500"/>
              </a:spcBef>
              <a:spcAft>
                <a:spcPts val="0"/>
              </a:spcAft>
              <a:buClr>
                <a:schemeClr val="accent1"/>
              </a:buClr>
              <a:buSzPts val="1000"/>
              <a:buFont typeface="Arimo"/>
              <a:buNone/>
            </a:pPr>
            <a:r>
              <a:rPr lang="en-GB" sz="4800" dirty="0" smtClean="0">
                <a:solidFill>
                  <a:schemeClr val="bg2"/>
                </a:solidFill>
              </a:rPr>
              <a:t>Context </a:t>
            </a:r>
            <a:r>
              <a:rPr lang="en-GB" sz="4800" dirty="0">
                <a:solidFill>
                  <a:schemeClr val="bg2"/>
                </a:solidFill>
              </a:rPr>
              <a:t>&amp; o</a:t>
            </a:r>
            <a:r>
              <a:rPr lang="en-GB" sz="4800" dirty="0" smtClean="0">
                <a:solidFill>
                  <a:schemeClr val="bg2"/>
                </a:solidFill>
              </a:rPr>
              <a:t>bjectives</a:t>
            </a:r>
            <a:endParaRPr sz="4800" b="0" i="0" u="none" strike="noStrike" cap="none" dirty="0">
              <a:solidFill>
                <a:schemeClr val="bg2"/>
              </a:solidFill>
              <a:sym typeface="Arial"/>
            </a:endParaRPr>
          </a:p>
        </p:txBody>
      </p:sp>
      <p:sp>
        <p:nvSpPr>
          <p:cNvPr id="5" name="Slide Number Placeholder 4"/>
          <p:cNvSpPr>
            <a:spLocks noGrp="1"/>
          </p:cNvSpPr>
          <p:nvPr>
            <p:ph type="sldNum" idx="12"/>
          </p:nvPr>
        </p:nvSpPr>
        <p:spPr>
          <a:xfrm>
            <a:off x="8541236" y="4838803"/>
            <a:ext cx="431100" cy="244800"/>
          </a:xfrm>
        </p:spPr>
        <p:txBody>
          <a:bodyPr/>
          <a:lstStyle/>
          <a:p>
            <a:pPr marL="0" lvl="0" indent="0">
              <a:spcBef>
                <a:spcPts val="0"/>
              </a:spcBef>
              <a:spcAft>
                <a:spcPts val="0"/>
              </a:spcAft>
              <a:buNone/>
            </a:pPr>
            <a:fld id="{00000000-1234-1234-1234-123412341234}" type="slidenum">
              <a:rPr lang="en-GB" smtClean="0"/>
              <a:t>2</a:t>
            </a:fld>
            <a:endParaRPr lang="en-GB"/>
          </a:p>
        </p:txBody>
      </p:sp>
      <p:sp>
        <p:nvSpPr>
          <p:cNvPr id="6" name="Footer Placeholder 5"/>
          <p:cNvSpPr>
            <a:spLocks noGrp="1"/>
          </p:cNvSpPr>
          <p:nvPr>
            <p:ph type="ftr" idx="11"/>
          </p:nvPr>
        </p:nvSpPr>
        <p:spPr/>
        <p:txBody>
          <a:bodyPr/>
          <a:lstStyle/>
          <a:p>
            <a:r>
              <a:rPr lang="en-GB" smtClean="0"/>
              <a:t>DfT Bus Open Data </a:t>
            </a:r>
            <a:endParaRPr lang="en-GB" dirty="0"/>
          </a:p>
        </p:txBody>
      </p:sp>
      <p:grpSp>
        <p:nvGrpSpPr>
          <p:cNvPr id="42" name="Group 41"/>
          <p:cNvGrpSpPr/>
          <p:nvPr/>
        </p:nvGrpSpPr>
        <p:grpSpPr>
          <a:xfrm>
            <a:off x="8198225" y="1507886"/>
            <a:ext cx="743528" cy="3088474"/>
            <a:chOff x="49905" y="1507886"/>
            <a:chExt cx="743528" cy="3088474"/>
          </a:xfrm>
        </p:grpSpPr>
        <p:grpSp>
          <p:nvGrpSpPr>
            <p:cNvPr id="43" name="Group 42"/>
            <p:cNvGrpSpPr/>
            <p:nvPr/>
          </p:nvGrpSpPr>
          <p:grpSpPr>
            <a:xfrm rot="5400000">
              <a:off x="501855" y="3967876"/>
              <a:ext cx="159687" cy="278258"/>
              <a:chOff x="6570716" y="1694401"/>
              <a:chExt cx="439159" cy="681941"/>
            </a:xfrm>
            <a:solidFill>
              <a:srgbClr val="FF0000"/>
            </a:solidFill>
          </p:grpSpPr>
          <p:sp>
            <p:nvSpPr>
              <p:cNvPr id="69"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70" name="Freeform 69"/>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sp>
          <p:nvSpPr>
            <p:cNvPr id="44" name="Rectangle 43"/>
            <p:cNvSpPr/>
            <p:nvPr/>
          </p:nvSpPr>
          <p:spPr>
            <a:xfrm>
              <a:off x="300837" y="1665545"/>
              <a:ext cx="170513" cy="293081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353237" y="1876583"/>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353237" y="2454149"/>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353237" y="3031715"/>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353237" y="3609281"/>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353237" y="4186848"/>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Picture 49"/>
            <p:cNvPicPr>
              <a:picLocks noChangeAspect="1"/>
            </p:cNvPicPr>
            <p:nvPr/>
          </p:nvPicPr>
          <p:blipFill>
            <a:blip r:embed="rId3"/>
            <a:stretch>
              <a:fillRect/>
            </a:stretch>
          </p:blipFill>
          <p:spPr>
            <a:xfrm rot="5400000">
              <a:off x="410729" y="1583819"/>
              <a:ext cx="458638" cy="306771"/>
            </a:xfrm>
            <a:prstGeom prst="rect">
              <a:avLst/>
            </a:prstGeom>
          </p:spPr>
        </p:pic>
        <p:grpSp>
          <p:nvGrpSpPr>
            <p:cNvPr id="51" name="Group 50"/>
            <p:cNvGrpSpPr/>
            <p:nvPr/>
          </p:nvGrpSpPr>
          <p:grpSpPr>
            <a:xfrm rot="16200000">
              <a:off x="119571" y="3549881"/>
              <a:ext cx="158400" cy="277200"/>
              <a:chOff x="6570716" y="1694401"/>
              <a:chExt cx="439159" cy="681941"/>
            </a:xfrm>
            <a:solidFill>
              <a:srgbClr val="00B050"/>
            </a:solidFill>
          </p:grpSpPr>
          <p:sp>
            <p:nvSpPr>
              <p:cNvPr id="67"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68" name="Freeform 67"/>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52" name="Group 51"/>
            <p:cNvGrpSpPr/>
            <p:nvPr/>
          </p:nvGrpSpPr>
          <p:grpSpPr>
            <a:xfrm rot="5400000">
              <a:off x="531492" y="3300591"/>
              <a:ext cx="159687" cy="278258"/>
              <a:chOff x="6570716" y="1694401"/>
              <a:chExt cx="439159" cy="681941"/>
            </a:xfrm>
            <a:solidFill>
              <a:srgbClr val="92D050"/>
            </a:solidFill>
          </p:grpSpPr>
          <p:sp>
            <p:nvSpPr>
              <p:cNvPr id="65"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66" name="Freeform 65"/>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53" name="Group 52"/>
            <p:cNvGrpSpPr/>
            <p:nvPr/>
          </p:nvGrpSpPr>
          <p:grpSpPr>
            <a:xfrm rot="16200000">
              <a:off x="129340" y="2948287"/>
              <a:ext cx="158400" cy="277200"/>
              <a:chOff x="6570716" y="1694401"/>
              <a:chExt cx="439159" cy="681941"/>
            </a:xfrm>
            <a:solidFill>
              <a:srgbClr val="FFC000"/>
            </a:solidFill>
          </p:grpSpPr>
          <p:sp>
            <p:nvSpPr>
              <p:cNvPr id="63"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64" name="Freeform 63"/>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54" name="Group 53"/>
            <p:cNvGrpSpPr/>
            <p:nvPr/>
          </p:nvGrpSpPr>
          <p:grpSpPr>
            <a:xfrm rot="5400000">
              <a:off x="530636" y="2677643"/>
              <a:ext cx="159687" cy="278258"/>
              <a:chOff x="6570716" y="1694401"/>
              <a:chExt cx="439159" cy="681941"/>
            </a:xfrm>
            <a:solidFill>
              <a:srgbClr val="FF0000"/>
            </a:solidFill>
          </p:grpSpPr>
          <p:sp>
            <p:nvSpPr>
              <p:cNvPr id="61"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62" name="Freeform 61"/>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55" name="Group 54"/>
            <p:cNvGrpSpPr/>
            <p:nvPr/>
          </p:nvGrpSpPr>
          <p:grpSpPr>
            <a:xfrm rot="16200000">
              <a:off x="109305" y="2315549"/>
              <a:ext cx="158400" cy="277200"/>
              <a:chOff x="6570716" y="1694401"/>
              <a:chExt cx="439159" cy="681941"/>
            </a:xfrm>
            <a:solidFill>
              <a:srgbClr val="92D050"/>
            </a:solidFill>
          </p:grpSpPr>
          <p:sp>
            <p:nvSpPr>
              <p:cNvPr id="59"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60" name="Freeform 59"/>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56" name="Group 55"/>
            <p:cNvGrpSpPr/>
            <p:nvPr/>
          </p:nvGrpSpPr>
          <p:grpSpPr>
            <a:xfrm rot="5400000">
              <a:off x="557604" y="2014949"/>
              <a:ext cx="159687" cy="278258"/>
              <a:chOff x="6570716" y="1694401"/>
              <a:chExt cx="439159" cy="681941"/>
            </a:xfrm>
            <a:solidFill>
              <a:srgbClr val="FFC000"/>
            </a:solidFill>
          </p:grpSpPr>
          <p:sp>
            <p:nvSpPr>
              <p:cNvPr id="57"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58" name="Freeform 57"/>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grpSp>
        <p:nvGrpSpPr>
          <p:cNvPr id="71" name="Group 70"/>
          <p:cNvGrpSpPr/>
          <p:nvPr/>
        </p:nvGrpSpPr>
        <p:grpSpPr>
          <a:xfrm rot="16200000">
            <a:off x="8233998" y="1663472"/>
            <a:ext cx="158400" cy="277200"/>
            <a:chOff x="6570716" y="1694401"/>
            <a:chExt cx="439159" cy="681941"/>
          </a:xfrm>
          <a:solidFill>
            <a:srgbClr val="FF0000"/>
          </a:solidFill>
        </p:grpSpPr>
        <p:sp>
          <p:nvSpPr>
            <p:cNvPr id="72"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73" name="Freeform 72"/>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spTree>
    <p:extLst>
      <p:ext uri="{BB962C8B-B14F-4D97-AF65-F5344CB8AC3E}">
        <p14:creationId xmlns:p14="http://schemas.microsoft.com/office/powerpoint/2010/main" val="52277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9" name="Slide Number Placeholder 8"/>
          <p:cNvSpPr>
            <a:spLocks noGrp="1"/>
          </p:cNvSpPr>
          <p:nvPr>
            <p:ph type="sldNum" idx="12"/>
          </p:nvPr>
        </p:nvSpPr>
        <p:spPr>
          <a:xfrm>
            <a:off x="8628323" y="4842291"/>
            <a:ext cx="431100" cy="244800"/>
          </a:xfrm>
        </p:spPr>
        <p:txBody>
          <a:bodyPr/>
          <a:lstStyle/>
          <a:p>
            <a:pPr marL="0" lvl="0" indent="0">
              <a:spcBef>
                <a:spcPts val="0"/>
              </a:spcBef>
              <a:spcAft>
                <a:spcPts val="0"/>
              </a:spcAft>
              <a:buNone/>
            </a:pPr>
            <a:fld id="{00000000-1234-1234-1234-123412341234}" type="slidenum">
              <a:rPr lang="en-GB" smtClean="0">
                <a:solidFill>
                  <a:srgbClr val="000000"/>
                </a:solidFill>
              </a:rPr>
              <a:t>3</a:t>
            </a:fld>
            <a:endParaRPr lang="en-GB" dirty="0">
              <a:solidFill>
                <a:srgbClr val="000000"/>
              </a:solidFill>
            </a:endParaRPr>
          </a:p>
        </p:txBody>
      </p:sp>
      <p:sp>
        <p:nvSpPr>
          <p:cNvPr id="10" name="Footer Placeholder 9"/>
          <p:cNvSpPr>
            <a:spLocks noGrp="1"/>
          </p:cNvSpPr>
          <p:nvPr>
            <p:ph type="ftr" idx="11"/>
          </p:nvPr>
        </p:nvSpPr>
        <p:spPr/>
        <p:txBody>
          <a:bodyPr/>
          <a:lstStyle/>
          <a:p>
            <a:r>
              <a:rPr lang="en-GB" smtClean="0"/>
              <a:t>DfT Bus Open Data </a:t>
            </a:r>
            <a:endParaRPr lang="en-GB" dirty="0"/>
          </a:p>
        </p:txBody>
      </p:sp>
      <p:sp>
        <p:nvSpPr>
          <p:cNvPr id="14" name="Shape 439"/>
          <p:cNvSpPr txBox="1">
            <a:spLocks noGrp="1"/>
          </p:cNvSpPr>
          <p:nvPr>
            <p:ph type="subTitle" idx="1"/>
          </p:nvPr>
        </p:nvSpPr>
        <p:spPr>
          <a:xfrm>
            <a:off x="171021" y="296320"/>
            <a:ext cx="6316865" cy="577500"/>
          </a:xfrm>
          <a:prstGeom prst="rect">
            <a:avLst/>
          </a:prstGeom>
        </p:spPr>
        <p:txBody>
          <a:bodyPr spcFirstLastPara="1" wrap="square" lIns="72850" tIns="72850" rIns="72850" bIns="72850" anchor="t" anchorCtr="0">
            <a:noAutofit/>
          </a:bodyPr>
          <a:lstStyle/>
          <a:p>
            <a:pPr lvl="0"/>
            <a:r>
              <a:rPr lang="en-GB" sz="1800" dirty="0" smtClean="0"/>
              <a:t>Context of Discovery</a:t>
            </a:r>
            <a:endParaRPr sz="1800" dirty="0"/>
          </a:p>
        </p:txBody>
      </p:sp>
      <p:sp>
        <p:nvSpPr>
          <p:cNvPr id="15" name="Shape 440"/>
          <p:cNvSpPr txBox="1">
            <a:spLocks noGrp="1"/>
          </p:cNvSpPr>
          <p:nvPr>
            <p:ph type="title"/>
          </p:nvPr>
        </p:nvSpPr>
        <p:spPr>
          <a:xfrm>
            <a:off x="171020" y="-136991"/>
            <a:ext cx="8802000" cy="653700"/>
          </a:xfrm>
          <a:prstGeom prst="rect">
            <a:avLst/>
          </a:prstGeom>
        </p:spPr>
        <p:txBody>
          <a:bodyPr spcFirstLastPara="1" wrap="square" lIns="72850" tIns="72850" rIns="72850" bIns="72850" anchor="b" anchorCtr="0">
            <a:noAutofit/>
          </a:bodyPr>
          <a:lstStyle/>
          <a:p>
            <a:pPr lvl="0"/>
            <a:r>
              <a:rPr lang="en-GB" dirty="0" smtClean="0"/>
              <a:t>Bus Open Data Discovery  </a:t>
            </a:r>
            <a:endParaRPr dirty="0"/>
          </a:p>
        </p:txBody>
      </p:sp>
      <p:sp>
        <p:nvSpPr>
          <p:cNvPr id="16" name="Shape 441"/>
          <p:cNvSpPr txBox="1">
            <a:spLocks noGrp="1"/>
          </p:cNvSpPr>
          <p:nvPr>
            <p:ph type="body" idx="2"/>
          </p:nvPr>
        </p:nvSpPr>
        <p:spPr>
          <a:xfrm>
            <a:off x="184497" y="1307131"/>
            <a:ext cx="8788523" cy="1874680"/>
          </a:xfrm>
          <a:prstGeom prst="rect">
            <a:avLst/>
          </a:prstGeom>
        </p:spPr>
        <p:txBody>
          <a:bodyPr spcFirstLastPara="1" wrap="square" lIns="72850" tIns="72850" rIns="72850" bIns="72850" anchor="ctr" anchorCtr="0">
            <a:noAutofit/>
          </a:bodyPr>
          <a:lstStyle/>
          <a:p>
            <a:pPr marL="165600" indent="0">
              <a:buNone/>
            </a:pPr>
            <a:r>
              <a:rPr lang="en-GB" sz="1400" dirty="0"/>
              <a:t>What we were tasked to do:</a:t>
            </a:r>
          </a:p>
          <a:p>
            <a:pPr marL="165600" indent="0">
              <a:buNone/>
            </a:pPr>
            <a:r>
              <a:rPr lang="en-GB" sz="1400" dirty="0" smtClean="0">
                <a:solidFill>
                  <a:srgbClr val="000000"/>
                </a:solidFill>
              </a:rPr>
              <a:t>“</a:t>
            </a:r>
            <a:r>
              <a:rPr lang="en-GB" i="1" dirty="0" smtClean="0">
                <a:solidFill>
                  <a:srgbClr val="000000"/>
                </a:solidFill>
              </a:rPr>
              <a:t>This </a:t>
            </a:r>
            <a:r>
              <a:rPr lang="en-GB" i="1" dirty="0">
                <a:solidFill>
                  <a:srgbClr val="000000"/>
                </a:solidFill>
              </a:rPr>
              <a:t>discovery project aims to identify and investigate the users and their needs for this central hub. Elements of the hub have already been identified during preparation for the Bus Services Act, such as real time information. Other elements of the hub, such as the final solution architecture, would need to be defined by the user needs identified by this piece of work. This should result in a short report of findings, and a catalogue of user stories which can then be used to influence project and policy </a:t>
            </a:r>
            <a:r>
              <a:rPr lang="en-GB" i="1" dirty="0" smtClean="0">
                <a:solidFill>
                  <a:srgbClr val="000000"/>
                </a:solidFill>
              </a:rPr>
              <a:t>decisions</a:t>
            </a:r>
            <a:r>
              <a:rPr lang="en-GB" sz="1400" dirty="0" smtClean="0">
                <a:solidFill>
                  <a:srgbClr val="000000"/>
                </a:solidFill>
              </a:rPr>
              <a:t>”</a:t>
            </a:r>
          </a:p>
          <a:p>
            <a:pPr marL="165600" indent="0" algn="r">
              <a:buNone/>
            </a:pPr>
            <a:r>
              <a:rPr lang="en-GB" dirty="0" smtClean="0">
                <a:solidFill>
                  <a:srgbClr val="000000"/>
                </a:solidFill>
              </a:rPr>
              <a:t>Bus Open Data Discovery Request for Proposal document</a:t>
            </a:r>
          </a:p>
          <a:p>
            <a:pPr marL="165600" indent="0" algn="r">
              <a:buNone/>
            </a:pPr>
            <a:endParaRPr lang="en-GB" sz="1400" dirty="0">
              <a:solidFill>
                <a:srgbClr val="000000"/>
              </a:solidFill>
            </a:endParaRPr>
          </a:p>
          <a:p>
            <a:pPr marL="0" indent="0">
              <a:lnSpc>
                <a:spcPct val="90000"/>
              </a:lnSpc>
              <a:spcBef>
                <a:spcPts val="900"/>
              </a:spcBef>
              <a:buClr>
                <a:schemeClr val="accent3"/>
              </a:buClr>
              <a:buSzPts val="2200"/>
              <a:buNone/>
            </a:pPr>
            <a:endParaRPr lang="en-GB" sz="1800" dirty="0">
              <a:solidFill>
                <a:schemeClr val="accent3"/>
              </a:solidFill>
            </a:endParaRPr>
          </a:p>
        </p:txBody>
      </p:sp>
      <p:sp>
        <p:nvSpPr>
          <p:cNvPr id="8" name="Shape 441"/>
          <p:cNvSpPr txBox="1">
            <a:spLocks noGrp="1"/>
          </p:cNvSpPr>
          <p:nvPr>
            <p:ph type="body" idx="2"/>
          </p:nvPr>
        </p:nvSpPr>
        <p:spPr>
          <a:xfrm>
            <a:off x="184497" y="2964124"/>
            <a:ext cx="8788523" cy="1874680"/>
          </a:xfrm>
          <a:prstGeom prst="rect">
            <a:avLst/>
          </a:prstGeom>
        </p:spPr>
        <p:txBody>
          <a:bodyPr spcFirstLastPara="1" wrap="square" lIns="72850" tIns="72850" rIns="72850" bIns="72850" anchor="ctr" anchorCtr="0">
            <a:noAutofit/>
          </a:bodyPr>
          <a:lstStyle/>
          <a:p>
            <a:pPr marL="165600" indent="0">
              <a:buNone/>
            </a:pPr>
            <a:r>
              <a:rPr lang="en-GB" sz="1400" dirty="0" smtClean="0"/>
              <a:t>We aimed to engage </a:t>
            </a:r>
            <a:r>
              <a:rPr lang="en-GB" sz="1400" dirty="0"/>
              <a:t>with the stakeholder community, conduct user research and analyse the findings to help inform a decision about </a:t>
            </a:r>
            <a:r>
              <a:rPr lang="en-GB" sz="1400" dirty="0" smtClean="0"/>
              <a:t>the solution approach and high-level architecture.  </a:t>
            </a:r>
            <a:endParaRPr lang="en-GB" sz="1400" dirty="0"/>
          </a:p>
          <a:p>
            <a:pPr marL="165600" indent="0">
              <a:buNone/>
            </a:pPr>
            <a:r>
              <a:rPr lang="en-GB" sz="1400" dirty="0" smtClean="0">
                <a:solidFill>
                  <a:srgbClr val="000000"/>
                </a:solidFill>
              </a:rPr>
              <a:t>From </a:t>
            </a:r>
            <a:r>
              <a:rPr lang="en-GB" sz="1400" dirty="0">
                <a:solidFill>
                  <a:srgbClr val="000000"/>
                </a:solidFill>
              </a:rPr>
              <a:t>the early stages of the Discovery </a:t>
            </a:r>
            <a:r>
              <a:rPr lang="en-GB" sz="1400" dirty="0" smtClean="0">
                <a:solidFill>
                  <a:srgbClr val="000000"/>
                </a:solidFill>
              </a:rPr>
              <a:t>phase, </a:t>
            </a:r>
            <a:r>
              <a:rPr lang="en-GB" sz="1400" dirty="0">
                <a:solidFill>
                  <a:srgbClr val="000000"/>
                </a:solidFill>
              </a:rPr>
              <a:t>we adopted a wider definition for </a:t>
            </a:r>
            <a:r>
              <a:rPr lang="en-GB" sz="1400" dirty="0" smtClean="0">
                <a:solidFill>
                  <a:srgbClr val="000000"/>
                </a:solidFill>
              </a:rPr>
              <a:t>the open data hub, </a:t>
            </a:r>
            <a:r>
              <a:rPr lang="en-GB" sz="1400" dirty="0"/>
              <a:t>with the options ranging from a centralised model to a distributed model.</a:t>
            </a:r>
            <a:endParaRPr lang="en-GB" sz="1400" dirty="0" smtClean="0">
              <a:solidFill>
                <a:srgbClr val="000000"/>
              </a:solidFill>
            </a:endParaRPr>
          </a:p>
        </p:txBody>
      </p:sp>
    </p:spTree>
    <p:extLst>
      <p:ext uri="{BB962C8B-B14F-4D97-AF65-F5344CB8AC3E}">
        <p14:creationId xmlns:p14="http://schemas.microsoft.com/office/powerpoint/2010/main" val="3257708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Shape 223"/>
          <p:cNvSpPr txBox="1">
            <a:spLocks noGrp="1"/>
          </p:cNvSpPr>
          <p:nvPr>
            <p:ph type="subTitle" idx="1"/>
          </p:nvPr>
        </p:nvSpPr>
        <p:spPr>
          <a:xfrm>
            <a:off x="170325" y="384200"/>
            <a:ext cx="6273900" cy="783000"/>
          </a:xfrm>
          <a:prstGeom prst="rect">
            <a:avLst/>
          </a:prstGeom>
        </p:spPr>
        <p:txBody>
          <a:bodyPr spcFirstLastPara="1" wrap="square" lIns="91425" tIns="91425" rIns="91425" bIns="91425" anchor="t" anchorCtr="0">
            <a:noAutofit/>
          </a:bodyPr>
          <a:lstStyle/>
          <a:p>
            <a:pPr lvl="0">
              <a:spcBef>
                <a:spcPts val="0"/>
              </a:spcBef>
            </a:pPr>
            <a:r>
              <a:rPr lang="en-GB" dirty="0"/>
              <a:t>Good open data requires good data practices below the surface.</a:t>
            </a:r>
          </a:p>
        </p:txBody>
      </p:sp>
      <p:sp>
        <p:nvSpPr>
          <p:cNvPr id="224" name="Shape 224"/>
          <p:cNvSpPr txBox="1">
            <a:spLocks noGrp="1"/>
          </p:cNvSpPr>
          <p:nvPr>
            <p:ph type="title"/>
          </p:nvPr>
        </p:nvSpPr>
        <p:spPr>
          <a:xfrm>
            <a:off x="170336" y="-58044"/>
            <a:ext cx="8802000" cy="653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dirty="0"/>
              <a:t>Pre-publishing data processes</a:t>
            </a:r>
            <a:endParaRPr dirty="0"/>
          </a:p>
        </p:txBody>
      </p:sp>
      <p:sp>
        <p:nvSpPr>
          <p:cNvPr id="6" name="Slide Number Placeholder 5"/>
          <p:cNvSpPr>
            <a:spLocks noGrp="1"/>
          </p:cNvSpPr>
          <p:nvPr>
            <p:ph type="sldNum" idx="12"/>
          </p:nvPr>
        </p:nvSpPr>
        <p:spPr>
          <a:xfrm>
            <a:off x="8541236" y="4838803"/>
            <a:ext cx="431100" cy="244800"/>
          </a:xfrm>
        </p:spPr>
        <p:txBody>
          <a:bodyPr/>
          <a:lstStyle/>
          <a:p>
            <a:pPr marL="0" lvl="0" indent="0">
              <a:spcBef>
                <a:spcPts val="0"/>
              </a:spcBef>
              <a:spcAft>
                <a:spcPts val="0"/>
              </a:spcAft>
              <a:buNone/>
            </a:pPr>
            <a:fld id="{00000000-1234-1234-1234-123412341234}" type="slidenum">
              <a:rPr lang="en-GB" smtClean="0"/>
              <a:t>4</a:t>
            </a:fld>
            <a:endParaRPr lang="en-GB"/>
          </a:p>
        </p:txBody>
      </p:sp>
      <p:sp>
        <p:nvSpPr>
          <p:cNvPr id="7" name="Footer Placeholder 6"/>
          <p:cNvSpPr>
            <a:spLocks noGrp="1"/>
          </p:cNvSpPr>
          <p:nvPr>
            <p:ph type="ftr" idx="11"/>
          </p:nvPr>
        </p:nvSpPr>
        <p:spPr/>
        <p:txBody>
          <a:bodyPr/>
          <a:lstStyle/>
          <a:p>
            <a:r>
              <a:rPr lang="en-GB" smtClean="0"/>
              <a:t>DfT Bus Open Data </a:t>
            </a:r>
            <a:endParaRPr lang="en-GB" dirty="0"/>
          </a:p>
        </p:txBody>
      </p:sp>
      <p:pic>
        <p:nvPicPr>
          <p:cNvPr id="23" name="Shape 124"/>
          <p:cNvPicPr preferRelativeResize="0"/>
          <p:nvPr/>
        </p:nvPicPr>
        <p:blipFill>
          <a:blip r:embed="rId3">
            <a:alphaModFix/>
          </a:blip>
          <a:stretch>
            <a:fillRect/>
          </a:stretch>
        </p:blipFill>
        <p:spPr>
          <a:xfrm>
            <a:off x="4325325" y="1391253"/>
            <a:ext cx="4647011" cy="3223497"/>
          </a:xfrm>
          <a:prstGeom prst="rect">
            <a:avLst/>
          </a:prstGeom>
          <a:noFill/>
          <a:ln>
            <a:noFill/>
          </a:ln>
        </p:spPr>
      </p:pic>
      <p:sp>
        <p:nvSpPr>
          <p:cNvPr id="10" name="Rectangle 9"/>
          <p:cNvSpPr/>
          <p:nvPr/>
        </p:nvSpPr>
        <p:spPr>
          <a:xfrm>
            <a:off x="170325" y="1903631"/>
            <a:ext cx="3479392" cy="2074414"/>
          </a:xfrm>
          <a:prstGeom prst="rect">
            <a:avLst/>
          </a:prstGeom>
        </p:spPr>
        <p:txBody>
          <a:bodyPr wrap="square">
            <a:spAutoFit/>
          </a:bodyPr>
          <a:lstStyle/>
          <a:p>
            <a:pPr marL="285750" lvl="0" indent="-285750">
              <a:lnSpc>
                <a:spcPct val="115000"/>
              </a:lnSpc>
              <a:buClr>
                <a:schemeClr val="bg2"/>
              </a:buClr>
              <a:buSzPct val="165000"/>
              <a:buFont typeface="Arial" panose="020B0604020202020204" pitchFamily="34" charset="0"/>
              <a:buChar char="•"/>
            </a:pPr>
            <a:r>
              <a:rPr lang="en-GB" dirty="0"/>
              <a:t>Publishing good quality open data requires good data processes and practices across the whole lifecycle of data.</a:t>
            </a:r>
          </a:p>
          <a:p>
            <a:pPr marL="285750" lvl="0" indent="-285750">
              <a:lnSpc>
                <a:spcPct val="115000"/>
              </a:lnSpc>
              <a:buClr>
                <a:schemeClr val="bg2"/>
              </a:buClr>
              <a:buSzPct val="165000"/>
              <a:buFont typeface="Arial" panose="020B0604020202020204" pitchFamily="34" charset="0"/>
              <a:buChar char="•"/>
            </a:pPr>
            <a:endParaRPr lang="en-GB" dirty="0"/>
          </a:p>
          <a:p>
            <a:pPr marL="285750" lvl="0" indent="-285750">
              <a:lnSpc>
                <a:spcPct val="115000"/>
              </a:lnSpc>
              <a:buClr>
                <a:schemeClr val="bg2"/>
              </a:buClr>
              <a:buSzPct val="165000"/>
              <a:buFont typeface="Arial" panose="020B0604020202020204" pitchFamily="34" charset="0"/>
              <a:buChar char="•"/>
            </a:pPr>
            <a:r>
              <a:rPr lang="en-GB" dirty="0" smtClean="0"/>
              <a:t>Examining the issues and challenges of </a:t>
            </a:r>
            <a:r>
              <a:rPr lang="en-GB" dirty="0"/>
              <a:t>open data requires evaluating the end-to-end data lifecycle.</a:t>
            </a:r>
          </a:p>
        </p:txBody>
      </p:sp>
      <p:sp>
        <p:nvSpPr>
          <p:cNvPr id="8" name="Rectangle 7"/>
          <p:cNvSpPr/>
          <p:nvPr/>
        </p:nvSpPr>
        <p:spPr>
          <a:xfrm>
            <a:off x="4276574" y="1296804"/>
            <a:ext cx="4867425" cy="383823"/>
          </a:xfrm>
          <a:prstGeom prst="rect">
            <a:avLst/>
          </a:prstGeom>
        </p:spPr>
        <p:txBody>
          <a:bodyPr wrap="square">
            <a:spAutoFit/>
          </a:bodyPr>
          <a:lstStyle/>
          <a:p>
            <a:pPr lvl="0">
              <a:lnSpc>
                <a:spcPct val="115000"/>
              </a:lnSpc>
              <a:buClr>
                <a:schemeClr val="bg2"/>
              </a:buClr>
              <a:buSzPct val="165000"/>
            </a:pPr>
            <a:r>
              <a:rPr lang="en-GB" sz="1800" dirty="0" smtClean="0">
                <a:solidFill>
                  <a:schemeClr val="accent5"/>
                </a:solidFill>
              </a:rPr>
              <a:t>The data iceberg diagram: </a:t>
            </a:r>
            <a:endParaRPr lang="en-GB" sz="1800" dirty="0">
              <a:solidFill>
                <a:schemeClr val="accent5"/>
              </a:solidFill>
            </a:endParaRPr>
          </a:p>
        </p:txBody>
      </p:sp>
    </p:spTree>
    <p:extLst>
      <p:ext uri="{BB962C8B-B14F-4D97-AF65-F5344CB8AC3E}">
        <p14:creationId xmlns:p14="http://schemas.microsoft.com/office/powerpoint/2010/main" val="1986938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Shape 240"/>
          <p:cNvSpPr txBox="1">
            <a:spLocks noGrp="1"/>
          </p:cNvSpPr>
          <p:nvPr>
            <p:ph type="subTitle" idx="1"/>
          </p:nvPr>
        </p:nvSpPr>
        <p:spPr>
          <a:xfrm>
            <a:off x="171025" y="296328"/>
            <a:ext cx="6316800" cy="870900"/>
          </a:xfrm>
          <a:prstGeom prst="rect">
            <a:avLst/>
          </a:prstGeom>
          <a:noFill/>
          <a:ln>
            <a:noFill/>
          </a:ln>
        </p:spPr>
        <p:txBody>
          <a:bodyPr spcFirstLastPara="1" wrap="square" lIns="72850" tIns="72850" rIns="72850" bIns="72850" anchor="t" anchorCtr="0">
            <a:noAutofit/>
          </a:bodyPr>
          <a:lstStyle/>
          <a:p>
            <a:pPr marL="0" marR="0" lvl="0" indent="0" algn="l" rtl="0">
              <a:lnSpc>
                <a:spcPct val="90000"/>
              </a:lnSpc>
              <a:spcBef>
                <a:spcPts val="900"/>
              </a:spcBef>
              <a:spcAft>
                <a:spcPts val="0"/>
              </a:spcAft>
              <a:buClr>
                <a:schemeClr val="accent3"/>
              </a:buClr>
              <a:buSzPts val="2200"/>
              <a:buFont typeface="Arial"/>
              <a:buNone/>
            </a:pPr>
            <a:r>
              <a:rPr lang="en-GB" sz="1800" dirty="0"/>
              <a:t>Good quality open data requires more than just a technical approach.</a:t>
            </a:r>
            <a:endParaRPr sz="1800" b="0" i="0" u="none" strike="noStrike" cap="none" dirty="0">
              <a:solidFill>
                <a:schemeClr val="accent3"/>
              </a:solidFill>
              <a:sym typeface="Arial"/>
            </a:endParaRPr>
          </a:p>
        </p:txBody>
      </p:sp>
      <p:sp>
        <p:nvSpPr>
          <p:cNvPr id="241" name="Shape 241"/>
          <p:cNvSpPr txBox="1">
            <a:spLocks noGrp="1"/>
          </p:cNvSpPr>
          <p:nvPr>
            <p:ph type="title"/>
          </p:nvPr>
        </p:nvSpPr>
        <p:spPr>
          <a:xfrm>
            <a:off x="170995" y="-118266"/>
            <a:ext cx="8802000" cy="653700"/>
          </a:xfrm>
          <a:prstGeom prst="rect">
            <a:avLst/>
          </a:prstGeom>
          <a:noFill/>
          <a:ln>
            <a:noFill/>
          </a:ln>
        </p:spPr>
        <p:txBody>
          <a:bodyPr spcFirstLastPara="1" wrap="square" lIns="72850" tIns="72850" rIns="72850" bIns="72850" anchor="b" anchorCtr="0">
            <a:noAutofit/>
          </a:bodyPr>
          <a:lstStyle/>
          <a:p>
            <a:pPr marL="0" marR="0" lvl="0" indent="0" algn="l" rtl="0">
              <a:lnSpc>
                <a:spcPct val="90000"/>
              </a:lnSpc>
              <a:spcBef>
                <a:spcPts val="0"/>
              </a:spcBef>
              <a:spcAft>
                <a:spcPts val="0"/>
              </a:spcAft>
              <a:buClr>
                <a:schemeClr val="accent1"/>
              </a:buClr>
              <a:buSzPts val="2600"/>
              <a:buFont typeface="Arial"/>
              <a:buNone/>
            </a:pPr>
            <a:r>
              <a:rPr lang="en-GB"/>
              <a:t>Beyond technical requirements</a:t>
            </a:r>
            <a:endParaRPr sz="2600" b="0" i="0" u="none" strike="noStrike" cap="none">
              <a:solidFill>
                <a:schemeClr val="accent1"/>
              </a:solidFill>
              <a:latin typeface="Arial"/>
              <a:ea typeface="Arial"/>
              <a:cs typeface="Arial"/>
              <a:sym typeface="Arial"/>
            </a:endParaRPr>
          </a:p>
        </p:txBody>
      </p:sp>
      <p:sp>
        <p:nvSpPr>
          <p:cNvPr id="242" name="Shape 242"/>
          <p:cNvSpPr txBox="1">
            <a:spLocks noGrp="1"/>
          </p:cNvSpPr>
          <p:nvPr>
            <p:ph type="body" idx="2"/>
          </p:nvPr>
        </p:nvSpPr>
        <p:spPr>
          <a:xfrm>
            <a:off x="171025" y="1167200"/>
            <a:ext cx="8802300" cy="3593100"/>
          </a:xfrm>
          <a:prstGeom prst="rect">
            <a:avLst/>
          </a:prstGeom>
          <a:noFill/>
          <a:ln>
            <a:noFill/>
          </a:ln>
        </p:spPr>
        <p:txBody>
          <a:bodyPr spcFirstLastPara="1" wrap="square" lIns="72850" tIns="72850" rIns="72850" bIns="72850" anchor="t" anchorCtr="0">
            <a:noAutofit/>
          </a:bodyPr>
          <a:lstStyle/>
          <a:p>
            <a:pPr marL="0" marR="0" lvl="0" indent="0" algn="l" rtl="0">
              <a:lnSpc>
                <a:spcPct val="90000"/>
              </a:lnSpc>
              <a:spcBef>
                <a:spcPts val="900"/>
              </a:spcBef>
              <a:spcAft>
                <a:spcPts val="0"/>
              </a:spcAft>
              <a:buClr>
                <a:schemeClr val="accent3"/>
              </a:buClr>
              <a:buSzPts val="2200"/>
              <a:buFont typeface="Arimo"/>
              <a:buNone/>
            </a:pPr>
            <a:r>
              <a:rPr lang="en-GB" sz="1400" dirty="0">
                <a:solidFill>
                  <a:srgbClr val="000000"/>
                </a:solidFill>
              </a:rPr>
              <a:t>From our experience we recognise that the availability of good quality, usable open data that maximises value for end users and industry requires more than just a technical solution. </a:t>
            </a:r>
            <a:endParaRPr sz="1400" dirty="0">
              <a:solidFill>
                <a:srgbClr val="000000"/>
              </a:solidFill>
            </a:endParaRPr>
          </a:p>
          <a:p>
            <a:pPr marL="0" marR="0" lvl="0" indent="0" algn="l" rtl="0">
              <a:lnSpc>
                <a:spcPct val="90000"/>
              </a:lnSpc>
              <a:spcBef>
                <a:spcPts val="900"/>
              </a:spcBef>
              <a:spcAft>
                <a:spcPts val="0"/>
              </a:spcAft>
              <a:buClr>
                <a:schemeClr val="accent3"/>
              </a:buClr>
              <a:buSzPts val="2200"/>
              <a:buFont typeface="Arimo"/>
              <a:buNone/>
            </a:pPr>
            <a:r>
              <a:rPr lang="en-GB" dirty="0">
                <a:solidFill>
                  <a:srgbClr val="000000"/>
                </a:solidFill>
              </a:rPr>
              <a:t>For any open data initiative to be successful, we need to consider a range of other factors, including;</a:t>
            </a:r>
            <a:endParaRPr dirty="0">
              <a:solidFill>
                <a:srgbClr val="000000"/>
              </a:solidFill>
            </a:endParaRPr>
          </a:p>
          <a:p>
            <a:pPr marL="457200" lvl="0" indent="-171450">
              <a:spcBef>
                <a:spcPts val="300"/>
              </a:spcBef>
              <a:spcAft>
                <a:spcPts val="500"/>
              </a:spcAft>
              <a:buClr>
                <a:schemeClr val="bg2"/>
              </a:buClr>
              <a:buSzPct val="165000"/>
              <a:buFont typeface="Arial" panose="020B0604020202020204" pitchFamily="34" charset="0"/>
              <a:buChar char="•"/>
            </a:pPr>
            <a:r>
              <a:rPr lang="en-GB" b="1" dirty="0">
                <a:solidFill>
                  <a:schemeClr val="accent2"/>
                </a:solidFill>
              </a:rPr>
              <a:t>Technical approach </a:t>
            </a:r>
            <a:r>
              <a:rPr lang="en-GB" dirty="0">
                <a:solidFill>
                  <a:srgbClr val="000000"/>
                </a:solidFill>
              </a:rPr>
              <a:t>– how data is collected, managed and made open.</a:t>
            </a:r>
            <a:endParaRPr dirty="0">
              <a:solidFill>
                <a:srgbClr val="000000"/>
              </a:solidFill>
            </a:endParaRPr>
          </a:p>
          <a:p>
            <a:pPr marL="457200" lvl="0" indent="-171450">
              <a:spcBef>
                <a:spcPts val="300"/>
              </a:spcBef>
              <a:spcAft>
                <a:spcPts val="500"/>
              </a:spcAft>
              <a:buClr>
                <a:schemeClr val="bg2"/>
              </a:buClr>
              <a:buSzPct val="165000"/>
              <a:buFont typeface="Arial" panose="020B0604020202020204" pitchFamily="34" charset="0"/>
              <a:buChar char="•"/>
            </a:pPr>
            <a:r>
              <a:rPr lang="en-GB" b="1" dirty="0">
                <a:solidFill>
                  <a:schemeClr val="accent2"/>
                </a:solidFill>
              </a:rPr>
              <a:t>Business case and incentives </a:t>
            </a:r>
            <a:r>
              <a:rPr lang="en-GB" dirty="0">
                <a:solidFill>
                  <a:srgbClr val="000000"/>
                </a:solidFill>
              </a:rPr>
              <a:t>– why should organisations publish data.</a:t>
            </a:r>
            <a:endParaRPr dirty="0">
              <a:solidFill>
                <a:srgbClr val="000000"/>
              </a:solidFill>
            </a:endParaRPr>
          </a:p>
          <a:p>
            <a:pPr marL="457200" lvl="0" indent="-171450">
              <a:spcBef>
                <a:spcPts val="300"/>
              </a:spcBef>
              <a:spcAft>
                <a:spcPts val="500"/>
              </a:spcAft>
              <a:buClr>
                <a:schemeClr val="bg2"/>
              </a:buClr>
              <a:buSzPct val="165000"/>
              <a:buFont typeface="Arial" panose="020B0604020202020204" pitchFamily="34" charset="0"/>
              <a:buChar char="•"/>
            </a:pPr>
            <a:r>
              <a:rPr lang="en-GB" b="1" dirty="0">
                <a:solidFill>
                  <a:schemeClr val="accent2"/>
                </a:solidFill>
              </a:rPr>
              <a:t>Governance and policy </a:t>
            </a:r>
            <a:r>
              <a:rPr lang="en-GB" dirty="0">
                <a:solidFill>
                  <a:srgbClr val="000000"/>
                </a:solidFill>
              </a:rPr>
              <a:t>– who is responsible for encouraging and regulating open data publication.</a:t>
            </a:r>
            <a:endParaRPr dirty="0">
              <a:solidFill>
                <a:srgbClr val="000000"/>
              </a:solidFill>
            </a:endParaRPr>
          </a:p>
          <a:p>
            <a:pPr marL="457200" lvl="0" indent="-171450">
              <a:spcBef>
                <a:spcPts val="300"/>
              </a:spcBef>
              <a:spcAft>
                <a:spcPts val="500"/>
              </a:spcAft>
              <a:buClr>
                <a:schemeClr val="bg2"/>
              </a:buClr>
              <a:buSzPct val="165000"/>
              <a:buFont typeface="Arial" panose="020B0604020202020204" pitchFamily="34" charset="0"/>
              <a:buChar char="•"/>
            </a:pPr>
            <a:r>
              <a:rPr lang="en-GB" b="1" dirty="0">
                <a:solidFill>
                  <a:schemeClr val="accent2"/>
                </a:solidFill>
              </a:rPr>
              <a:t>Data skills and literacy </a:t>
            </a:r>
            <a:r>
              <a:rPr lang="en-GB" dirty="0">
                <a:solidFill>
                  <a:srgbClr val="000000"/>
                </a:solidFill>
              </a:rPr>
              <a:t>– what skills are required. </a:t>
            </a:r>
            <a:endParaRPr dirty="0">
              <a:solidFill>
                <a:srgbClr val="000000"/>
              </a:solidFill>
            </a:endParaRPr>
          </a:p>
          <a:p>
            <a:pPr marL="457200" lvl="0" indent="-171450">
              <a:spcBef>
                <a:spcPts val="300"/>
              </a:spcBef>
              <a:spcAft>
                <a:spcPts val="500"/>
              </a:spcAft>
              <a:buClr>
                <a:schemeClr val="bg2"/>
              </a:buClr>
              <a:buSzPct val="165000"/>
              <a:buFont typeface="Arial" panose="020B0604020202020204" pitchFamily="34" charset="0"/>
              <a:buChar char="•"/>
            </a:pPr>
            <a:r>
              <a:rPr lang="en-GB" b="1" dirty="0">
                <a:solidFill>
                  <a:schemeClr val="accent2"/>
                </a:solidFill>
              </a:rPr>
              <a:t>Innovation</a:t>
            </a:r>
            <a:r>
              <a:rPr lang="en-GB" b="1" dirty="0">
                <a:solidFill>
                  <a:srgbClr val="000000"/>
                </a:solidFill>
              </a:rPr>
              <a:t> </a:t>
            </a:r>
            <a:r>
              <a:rPr lang="en-GB" dirty="0">
                <a:solidFill>
                  <a:srgbClr val="000000"/>
                </a:solidFill>
              </a:rPr>
              <a:t>– how is innovation encouraged.</a:t>
            </a:r>
            <a:endParaRPr dirty="0">
              <a:solidFill>
                <a:srgbClr val="000000"/>
              </a:solidFill>
            </a:endParaRPr>
          </a:p>
          <a:p>
            <a:pPr marL="457200" lvl="0" indent="-171450">
              <a:spcBef>
                <a:spcPts val="300"/>
              </a:spcBef>
              <a:spcAft>
                <a:spcPts val="500"/>
              </a:spcAft>
              <a:buClr>
                <a:schemeClr val="bg2"/>
              </a:buClr>
              <a:buSzPct val="165000"/>
              <a:buFont typeface="Arial" panose="020B0604020202020204" pitchFamily="34" charset="0"/>
              <a:buChar char="•"/>
            </a:pPr>
            <a:r>
              <a:rPr lang="en-GB" b="1" dirty="0">
                <a:solidFill>
                  <a:schemeClr val="accent2"/>
                </a:solidFill>
              </a:rPr>
              <a:t>Culture</a:t>
            </a:r>
            <a:r>
              <a:rPr lang="en-GB" dirty="0">
                <a:solidFill>
                  <a:srgbClr val="000000"/>
                </a:solidFill>
              </a:rPr>
              <a:t> – how the industry understands the opportunities arising from being open.</a:t>
            </a:r>
            <a:endParaRPr dirty="0">
              <a:solidFill>
                <a:srgbClr val="000000"/>
              </a:solidFill>
            </a:endParaRPr>
          </a:p>
          <a:p>
            <a:pPr marL="0" marR="0" lvl="0" indent="0" algn="l" rtl="0">
              <a:lnSpc>
                <a:spcPct val="90000"/>
              </a:lnSpc>
              <a:spcBef>
                <a:spcPts val="900"/>
              </a:spcBef>
              <a:spcAft>
                <a:spcPts val="0"/>
              </a:spcAft>
              <a:buNone/>
            </a:pPr>
            <a:r>
              <a:rPr lang="en-GB" dirty="0">
                <a:solidFill>
                  <a:srgbClr val="000000"/>
                </a:solidFill>
              </a:rPr>
              <a:t>Each of these factors impacts the uptake of open data initiatives, </a:t>
            </a:r>
            <a:r>
              <a:rPr lang="en-GB" dirty="0" smtClean="0">
                <a:solidFill>
                  <a:srgbClr val="000000"/>
                </a:solidFill>
              </a:rPr>
              <a:t>and without </a:t>
            </a:r>
            <a:r>
              <a:rPr lang="en-GB" dirty="0">
                <a:solidFill>
                  <a:srgbClr val="000000"/>
                </a:solidFill>
              </a:rPr>
              <a:t>considering all of them initiatives are likely to face challenges in maximising use and value from open data.</a:t>
            </a:r>
            <a:endParaRPr dirty="0">
              <a:solidFill>
                <a:srgbClr val="000000"/>
              </a:solidFill>
            </a:endParaRPr>
          </a:p>
        </p:txBody>
      </p:sp>
      <p:sp>
        <p:nvSpPr>
          <p:cNvPr id="5" name="Slide Number Placeholder 4"/>
          <p:cNvSpPr>
            <a:spLocks noGrp="1"/>
          </p:cNvSpPr>
          <p:nvPr>
            <p:ph type="sldNum" idx="12"/>
          </p:nvPr>
        </p:nvSpPr>
        <p:spPr>
          <a:xfrm>
            <a:off x="8541236" y="4838803"/>
            <a:ext cx="431100" cy="244800"/>
          </a:xfrm>
        </p:spPr>
        <p:txBody>
          <a:bodyPr/>
          <a:lstStyle/>
          <a:p>
            <a:pPr marL="0" lvl="0" indent="0">
              <a:spcBef>
                <a:spcPts val="0"/>
              </a:spcBef>
              <a:spcAft>
                <a:spcPts val="0"/>
              </a:spcAft>
              <a:buNone/>
            </a:pPr>
            <a:fld id="{00000000-1234-1234-1234-123412341234}" type="slidenum">
              <a:rPr lang="en-GB" smtClean="0"/>
              <a:t>5</a:t>
            </a:fld>
            <a:endParaRPr lang="en-GB"/>
          </a:p>
        </p:txBody>
      </p:sp>
      <p:sp>
        <p:nvSpPr>
          <p:cNvPr id="6" name="Footer Placeholder 5"/>
          <p:cNvSpPr>
            <a:spLocks noGrp="1"/>
          </p:cNvSpPr>
          <p:nvPr>
            <p:ph type="ftr" idx="11"/>
          </p:nvPr>
        </p:nvSpPr>
        <p:spPr/>
        <p:txBody>
          <a:bodyPr/>
          <a:lstStyle/>
          <a:p>
            <a:r>
              <a:rPr lang="en-GB" smtClean="0"/>
              <a:t>DfT Bus Open Data </a:t>
            </a:r>
            <a:endParaRPr lang="en-GB" dirty="0"/>
          </a:p>
        </p:txBody>
      </p:sp>
    </p:spTree>
    <p:extLst>
      <p:ext uri="{BB962C8B-B14F-4D97-AF65-F5344CB8AC3E}">
        <p14:creationId xmlns:p14="http://schemas.microsoft.com/office/powerpoint/2010/main" val="2069021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8" name="Shape 508"/>
          <p:cNvSpPr txBox="1">
            <a:spLocks noGrp="1"/>
          </p:cNvSpPr>
          <p:nvPr>
            <p:ph type="body" idx="2"/>
          </p:nvPr>
        </p:nvSpPr>
        <p:spPr>
          <a:xfrm>
            <a:off x="171021" y="2060554"/>
            <a:ext cx="8802300" cy="2287800"/>
          </a:xfrm>
          <a:prstGeom prst="rect">
            <a:avLst/>
          </a:prstGeom>
          <a:noFill/>
          <a:ln>
            <a:noFill/>
          </a:ln>
        </p:spPr>
        <p:txBody>
          <a:bodyPr spcFirstLastPara="1" wrap="square" lIns="91425" tIns="91425" rIns="91425" bIns="91425" anchor="t" anchorCtr="0">
            <a:noAutofit/>
          </a:bodyPr>
          <a:lstStyle/>
          <a:p>
            <a:pPr marL="0" indent="0">
              <a:buNone/>
            </a:pPr>
            <a:r>
              <a:rPr lang="en-GB" sz="4800" dirty="0" smtClean="0">
                <a:solidFill>
                  <a:schemeClr val="bg2"/>
                </a:solidFill>
              </a:rPr>
              <a:t>Methodology &amp; approach</a:t>
            </a:r>
            <a:endParaRPr sz="4800" b="0" i="0" u="none" strike="noStrike" cap="none" dirty="0">
              <a:solidFill>
                <a:schemeClr val="bg2"/>
              </a:solidFill>
              <a:sym typeface="Arial"/>
            </a:endParaRPr>
          </a:p>
        </p:txBody>
      </p:sp>
      <p:sp>
        <p:nvSpPr>
          <p:cNvPr id="5" name="Slide Number Placeholder 4"/>
          <p:cNvSpPr>
            <a:spLocks noGrp="1"/>
          </p:cNvSpPr>
          <p:nvPr>
            <p:ph type="sldNum" idx="12"/>
          </p:nvPr>
        </p:nvSpPr>
        <p:spPr>
          <a:xfrm>
            <a:off x="8541236" y="4838803"/>
            <a:ext cx="431100" cy="244800"/>
          </a:xfrm>
        </p:spPr>
        <p:txBody>
          <a:bodyPr/>
          <a:lstStyle/>
          <a:p>
            <a:pPr marL="0" lvl="0" indent="0">
              <a:spcBef>
                <a:spcPts val="0"/>
              </a:spcBef>
              <a:spcAft>
                <a:spcPts val="0"/>
              </a:spcAft>
              <a:buNone/>
            </a:pPr>
            <a:fld id="{00000000-1234-1234-1234-123412341234}" type="slidenum">
              <a:rPr lang="en-GB" smtClean="0"/>
              <a:t>6</a:t>
            </a:fld>
            <a:endParaRPr lang="en-GB"/>
          </a:p>
        </p:txBody>
      </p:sp>
      <p:sp>
        <p:nvSpPr>
          <p:cNvPr id="6" name="Footer Placeholder 5"/>
          <p:cNvSpPr>
            <a:spLocks noGrp="1"/>
          </p:cNvSpPr>
          <p:nvPr>
            <p:ph type="ftr" idx="11"/>
          </p:nvPr>
        </p:nvSpPr>
        <p:spPr/>
        <p:txBody>
          <a:bodyPr/>
          <a:lstStyle/>
          <a:p>
            <a:r>
              <a:rPr lang="en-GB" smtClean="0"/>
              <a:t>DfT Bus Open Data </a:t>
            </a:r>
            <a:endParaRPr lang="en-GB" dirty="0"/>
          </a:p>
        </p:txBody>
      </p:sp>
      <p:grpSp>
        <p:nvGrpSpPr>
          <p:cNvPr id="10" name="Group 9"/>
          <p:cNvGrpSpPr/>
          <p:nvPr/>
        </p:nvGrpSpPr>
        <p:grpSpPr>
          <a:xfrm>
            <a:off x="8198225" y="1507886"/>
            <a:ext cx="743528" cy="3088474"/>
            <a:chOff x="49905" y="1507886"/>
            <a:chExt cx="743528" cy="3088474"/>
          </a:xfrm>
        </p:grpSpPr>
        <p:grpSp>
          <p:nvGrpSpPr>
            <p:cNvPr id="11" name="Group 10"/>
            <p:cNvGrpSpPr/>
            <p:nvPr/>
          </p:nvGrpSpPr>
          <p:grpSpPr>
            <a:xfrm rot="5400000">
              <a:off x="501855" y="3967876"/>
              <a:ext cx="159687" cy="278258"/>
              <a:chOff x="6570716" y="1694401"/>
              <a:chExt cx="439159" cy="681941"/>
            </a:xfrm>
            <a:solidFill>
              <a:srgbClr val="FF0000"/>
            </a:solidFill>
          </p:grpSpPr>
          <p:sp>
            <p:nvSpPr>
              <p:cNvPr id="37"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38" name="Freeform 37"/>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sp>
          <p:nvSpPr>
            <p:cNvPr id="12" name="Rectangle 11"/>
            <p:cNvSpPr/>
            <p:nvPr/>
          </p:nvSpPr>
          <p:spPr>
            <a:xfrm>
              <a:off x="300837" y="1665545"/>
              <a:ext cx="170513" cy="293081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53237" y="1876583"/>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53237" y="2454149"/>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53237" y="3031715"/>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53237" y="3609281"/>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53237" y="4186848"/>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3"/>
            <a:stretch>
              <a:fillRect/>
            </a:stretch>
          </p:blipFill>
          <p:spPr>
            <a:xfrm rot="5400000">
              <a:off x="410729" y="1583819"/>
              <a:ext cx="458638" cy="306771"/>
            </a:xfrm>
            <a:prstGeom prst="rect">
              <a:avLst/>
            </a:prstGeom>
          </p:spPr>
        </p:pic>
        <p:grpSp>
          <p:nvGrpSpPr>
            <p:cNvPr id="19" name="Group 18"/>
            <p:cNvGrpSpPr/>
            <p:nvPr/>
          </p:nvGrpSpPr>
          <p:grpSpPr>
            <a:xfrm rot="16200000">
              <a:off x="119571" y="3549881"/>
              <a:ext cx="158400" cy="277200"/>
              <a:chOff x="6570716" y="1694401"/>
              <a:chExt cx="439159" cy="681941"/>
            </a:xfrm>
            <a:solidFill>
              <a:srgbClr val="00B050"/>
            </a:solidFill>
          </p:grpSpPr>
          <p:sp>
            <p:nvSpPr>
              <p:cNvPr id="35"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36" name="Freeform 35"/>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20" name="Group 19"/>
            <p:cNvGrpSpPr/>
            <p:nvPr/>
          </p:nvGrpSpPr>
          <p:grpSpPr>
            <a:xfrm rot="5400000">
              <a:off x="531492" y="3300591"/>
              <a:ext cx="159687" cy="278258"/>
              <a:chOff x="6570716" y="1694401"/>
              <a:chExt cx="439159" cy="681941"/>
            </a:xfrm>
            <a:solidFill>
              <a:srgbClr val="92D050"/>
            </a:solidFill>
          </p:grpSpPr>
          <p:sp>
            <p:nvSpPr>
              <p:cNvPr id="33"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34" name="Freeform 33"/>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21" name="Group 20"/>
            <p:cNvGrpSpPr/>
            <p:nvPr/>
          </p:nvGrpSpPr>
          <p:grpSpPr>
            <a:xfrm rot="16200000">
              <a:off x="129340" y="2948287"/>
              <a:ext cx="158400" cy="277200"/>
              <a:chOff x="6570716" y="1694401"/>
              <a:chExt cx="439159" cy="681941"/>
            </a:xfrm>
            <a:solidFill>
              <a:srgbClr val="FFC000"/>
            </a:solidFill>
          </p:grpSpPr>
          <p:sp>
            <p:nvSpPr>
              <p:cNvPr id="31"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32" name="Freeform 31"/>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22" name="Group 21"/>
            <p:cNvGrpSpPr/>
            <p:nvPr/>
          </p:nvGrpSpPr>
          <p:grpSpPr>
            <a:xfrm rot="5400000">
              <a:off x="530636" y="2677643"/>
              <a:ext cx="159687" cy="278258"/>
              <a:chOff x="6570716" y="1694401"/>
              <a:chExt cx="439159" cy="681941"/>
            </a:xfrm>
            <a:solidFill>
              <a:srgbClr val="FF0000"/>
            </a:solidFill>
          </p:grpSpPr>
          <p:sp>
            <p:nvSpPr>
              <p:cNvPr id="29"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30" name="Freeform 29"/>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23" name="Group 22"/>
            <p:cNvGrpSpPr/>
            <p:nvPr/>
          </p:nvGrpSpPr>
          <p:grpSpPr>
            <a:xfrm rot="16200000">
              <a:off x="109305" y="2315549"/>
              <a:ext cx="158400" cy="277200"/>
              <a:chOff x="6570716" y="1694401"/>
              <a:chExt cx="439159" cy="681941"/>
            </a:xfrm>
            <a:solidFill>
              <a:srgbClr val="92D050"/>
            </a:solidFill>
          </p:grpSpPr>
          <p:sp>
            <p:nvSpPr>
              <p:cNvPr id="27"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28" name="Freeform 27"/>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24" name="Group 23"/>
            <p:cNvGrpSpPr/>
            <p:nvPr/>
          </p:nvGrpSpPr>
          <p:grpSpPr>
            <a:xfrm rot="5400000">
              <a:off x="557604" y="2014949"/>
              <a:ext cx="159687" cy="278258"/>
              <a:chOff x="6570716" y="1694401"/>
              <a:chExt cx="439159" cy="681941"/>
            </a:xfrm>
            <a:solidFill>
              <a:srgbClr val="FFC000"/>
            </a:solidFill>
          </p:grpSpPr>
          <p:sp>
            <p:nvSpPr>
              <p:cNvPr id="25"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26" name="Freeform 25"/>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grpSp>
        <p:nvGrpSpPr>
          <p:cNvPr id="39" name="Group 38"/>
          <p:cNvGrpSpPr/>
          <p:nvPr/>
        </p:nvGrpSpPr>
        <p:grpSpPr>
          <a:xfrm rot="16200000">
            <a:off x="8233998" y="1663472"/>
            <a:ext cx="158400" cy="277200"/>
            <a:chOff x="6570716" y="1694401"/>
            <a:chExt cx="439159" cy="681941"/>
          </a:xfrm>
          <a:solidFill>
            <a:srgbClr val="FF0000"/>
          </a:solidFill>
        </p:grpSpPr>
        <p:sp>
          <p:nvSpPr>
            <p:cNvPr id="40"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41" name="Freeform 40"/>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spTree>
    <p:extLst>
      <p:ext uri="{BB962C8B-B14F-4D97-AF65-F5344CB8AC3E}">
        <p14:creationId xmlns:p14="http://schemas.microsoft.com/office/powerpoint/2010/main" val="3484157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5" name="Slide Number Placeholder 4"/>
          <p:cNvSpPr>
            <a:spLocks noGrp="1"/>
          </p:cNvSpPr>
          <p:nvPr>
            <p:ph type="sldNum" idx="12"/>
          </p:nvPr>
        </p:nvSpPr>
        <p:spPr>
          <a:xfrm>
            <a:off x="8541236" y="4838803"/>
            <a:ext cx="431100" cy="244800"/>
          </a:xfrm>
        </p:spPr>
        <p:txBody>
          <a:bodyPr/>
          <a:lstStyle/>
          <a:p>
            <a:pPr marL="0" lvl="0" indent="0">
              <a:spcBef>
                <a:spcPts val="0"/>
              </a:spcBef>
              <a:spcAft>
                <a:spcPts val="0"/>
              </a:spcAft>
              <a:buNone/>
            </a:pPr>
            <a:fld id="{00000000-1234-1234-1234-123412341234}" type="slidenum">
              <a:rPr lang="en-GB" smtClean="0"/>
              <a:t>7</a:t>
            </a:fld>
            <a:endParaRPr lang="en-GB"/>
          </a:p>
        </p:txBody>
      </p:sp>
      <p:sp>
        <p:nvSpPr>
          <p:cNvPr id="6" name="Footer Placeholder 5"/>
          <p:cNvSpPr>
            <a:spLocks noGrp="1"/>
          </p:cNvSpPr>
          <p:nvPr>
            <p:ph type="ftr" idx="11"/>
          </p:nvPr>
        </p:nvSpPr>
        <p:spPr/>
        <p:txBody>
          <a:bodyPr/>
          <a:lstStyle/>
          <a:p>
            <a:r>
              <a:rPr lang="en-GB" smtClean="0"/>
              <a:t>DfT Bus Open Data </a:t>
            </a:r>
            <a:endParaRPr lang="en-GB" dirty="0"/>
          </a:p>
        </p:txBody>
      </p:sp>
      <p:sp>
        <p:nvSpPr>
          <p:cNvPr id="13" name="Shape 439"/>
          <p:cNvSpPr txBox="1">
            <a:spLocks noGrp="1"/>
          </p:cNvSpPr>
          <p:nvPr>
            <p:ph type="subTitle" idx="1"/>
          </p:nvPr>
        </p:nvSpPr>
        <p:spPr>
          <a:xfrm>
            <a:off x="171021" y="296320"/>
            <a:ext cx="6316865" cy="577500"/>
          </a:xfrm>
          <a:prstGeom prst="rect">
            <a:avLst/>
          </a:prstGeom>
        </p:spPr>
        <p:txBody>
          <a:bodyPr spcFirstLastPara="1" wrap="square" lIns="72850" tIns="72850" rIns="72850" bIns="72850" anchor="t" anchorCtr="0">
            <a:noAutofit/>
          </a:bodyPr>
          <a:lstStyle/>
          <a:p>
            <a:pPr lvl="0"/>
            <a:r>
              <a:rPr lang="en-GB" sz="1800" dirty="0"/>
              <a:t>We focused on process, people and technology to understand the bus sector data eco-system</a:t>
            </a:r>
            <a:endParaRPr sz="1800" dirty="0"/>
          </a:p>
        </p:txBody>
      </p:sp>
      <p:sp>
        <p:nvSpPr>
          <p:cNvPr id="14" name="Shape 440"/>
          <p:cNvSpPr txBox="1">
            <a:spLocks noGrp="1"/>
          </p:cNvSpPr>
          <p:nvPr>
            <p:ph type="title"/>
          </p:nvPr>
        </p:nvSpPr>
        <p:spPr>
          <a:xfrm>
            <a:off x="171020" y="-136991"/>
            <a:ext cx="8802000" cy="653700"/>
          </a:xfrm>
          <a:prstGeom prst="rect">
            <a:avLst/>
          </a:prstGeom>
        </p:spPr>
        <p:txBody>
          <a:bodyPr spcFirstLastPara="1" wrap="square" lIns="72850" tIns="72850" rIns="72850" bIns="72850" anchor="b" anchorCtr="0">
            <a:noAutofit/>
          </a:bodyPr>
          <a:lstStyle/>
          <a:p>
            <a:pPr lvl="0"/>
            <a:r>
              <a:rPr lang="en-GB" dirty="0" smtClean="0"/>
              <a:t>Methodology and Approach  </a:t>
            </a:r>
            <a:endParaRPr dirty="0"/>
          </a:p>
        </p:txBody>
      </p:sp>
      <p:sp>
        <p:nvSpPr>
          <p:cNvPr id="15" name="Shape 441"/>
          <p:cNvSpPr txBox="1">
            <a:spLocks noGrp="1"/>
          </p:cNvSpPr>
          <p:nvPr>
            <p:ph type="body" idx="2"/>
          </p:nvPr>
        </p:nvSpPr>
        <p:spPr>
          <a:xfrm>
            <a:off x="184497" y="1362007"/>
            <a:ext cx="4392000" cy="3024600"/>
          </a:xfrm>
          <a:prstGeom prst="rect">
            <a:avLst/>
          </a:prstGeom>
        </p:spPr>
        <p:txBody>
          <a:bodyPr spcFirstLastPara="1" wrap="square" lIns="72850" tIns="72850" rIns="72850" bIns="72850" anchor="t" anchorCtr="0">
            <a:noAutofit/>
          </a:bodyPr>
          <a:lstStyle/>
          <a:p>
            <a:pPr marL="171450" indent="-171450">
              <a:spcBef>
                <a:spcPts val="300"/>
              </a:spcBef>
              <a:spcAft>
                <a:spcPts val="500"/>
              </a:spcAft>
              <a:buClr>
                <a:schemeClr val="bg2"/>
              </a:buClr>
              <a:buSzPct val="165000"/>
              <a:buFont typeface="Arial" panose="020B0604020202020204" pitchFamily="34" charset="0"/>
              <a:buChar char="•"/>
            </a:pPr>
            <a:r>
              <a:rPr lang="en-GB" sz="1200" dirty="0">
                <a:solidFill>
                  <a:srgbClr val="000000"/>
                </a:solidFill>
              </a:rPr>
              <a:t>Our experience and the lessons </a:t>
            </a:r>
            <a:r>
              <a:rPr lang="en-GB" sz="1200" dirty="0" smtClean="0">
                <a:solidFill>
                  <a:srgbClr val="000000"/>
                </a:solidFill>
              </a:rPr>
              <a:t>learned </a:t>
            </a:r>
            <a:r>
              <a:rPr lang="en-GB" sz="1200" dirty="0">
                <a:solidFill>
                  <a:srgbClr val="000000"/>
                </a:solidFill>
              </a:rPr>
              <a:t>from open data </a:t>
            </a:r>
            <a:r>
              <a:rPr lang="en-GB" sz="1200" dirty="0" smtClean="0">
                <a:solidFill>
                  <a:srgbClr val="000000"/>
                </a:solidFill>
              </a:rPr>
              <a:t>exemplars </a:t>
            </a:r>
            <a:r>
              <a:rPr lang="en-GB" sz="1200" dirty="0">
                <a:solidFill>
                  <a:srgbClr val="000000"/>
                </a:solidFill>
              </a:rPr>
              <a:t>from other sectors and countries showed us that the problem is not just lack of standards, and the solution is not only a technical platform.</a:t>
            </a:r>
          </a:p>
          <a:p>
            <a:pPr marL="171450" indent="-171450">
              <a:spcBef>
                <a:spcPts val="300"/>
              </a:spcBef>
              <a:spcAft>
                <a:spcPts val="500"/>
              </a:spcAft>
              <a:buClr>
                <a:schemeClr val="bg2"/>
              </a:buClr>
              <a:buSzPct val="165000"/>
              <a:buFont typeface="Arial" panose="020B0604020202020204" pitchFamily="34" charset="0"/>
              <a:buChar char="•"/>
            </a:pPr>
            <a:r>
              <a:rPr lang="en-GB" sz="1200" dirty="0">
                <a:solidFill>
                  <a:srgbClr val="000000"/>
                </a:solidFill>
              </a:rPr>
              <a:t>We reviewed people, processes and technologies. We </a:t>
            </a:r>
            <a:r>
              <a:rPr lang="en-GB" sz="1200" dirty="0" smtClean="0">
                <a:solidFill>
                  <a:srgbClr val="000000"/>
                </a:solidFill>
              </a:rPr>
              <a:t>conducted desk research and analysed </a:t>
            </a:r>
            <a:r>
              <a:rPr lang="en-GB" sz="1200" dirty="0">
                <a:solidFill>
                  <a:srgbClr val="000000"/>
                </a:solidFill>
              </a:rPr>
              <a:t>the full set of processes by which that data is generated, transformed and published.</a:t>
            </a:r>
          </a:p>
          <a:p>
            <a:pPr marL="171450" indent="-171450">
              <a:spcBef>
                <a:spcPts val="300"/>
              </a:spcBef>
              <a:spcAft>
                <a:spcPts val="500"/>
              </a:spcAft>
              <a:buClr>
                <a:schemeClr val="bg2"/>
              </a:buClr>
              <a:buSzPct val="165000"/>
              <a:buFont typeface="Arial" panose="020B0604020202020204" pitchFamily="34" charset="0"/>
              <a:buChar char="•"/>
            </a:pPr>
            <a:r>
              <a:rPr lang="en-GB" sz="1200" dirty="0">
                <a:solidFill>
                  <a:srgbClr val="000000"/>
                </a:solidFill>
              </a:rPr>
              <a:t>We used Contextual Inquiry and Interviews to understand the stakeholders’ </a:t>
            </a:r>
            <a:r>
              <a:rPr lang="en-GB" sz="1200" dirty="0" smtClean="0">
                <a:solidFill>
                  <a:srgbClr val="000000"/>
                </a:solidFill>
              </a:rPr>
              <a:t>perspectives, motivation and needs.</a:t>
            </a:r>
            <a:endParaRPr lang="en-GB" sz="1200" dirty="0">
              <a:solidFill>
                <a:srgbClr val="000000"/>
              </a:solidFill>
            </a:endParaRPr>
          </a:p>
          <a:p>
            <a:pPr marL="171450" indent="-171450">
              <a:spcBef>
                <a:spcPts val="300"/>
              </a:spcBef>
              <a:spcAft>
                <a:spcPts val="500"/>
              </a:spcAft>
              <a:buClr>
                <a:schemeClr val="bg2"/>
              </a:buClr>
              <a:buSzPct val="165000"/>
              <a:buFont typeface="Arial" panose="020B0604020202020204" pitchFamily="34" charset="0"/>
              <a:buChar char="•"/>
            </a:pPr>
            <a:r>
              <a:rPr lang="en-GB" sz="1200" dirty="0">
                <a:solidFill>
                  <a:srgbClr val="000000"/>
                </a:solidFill>
              </a:rPr>
              <a:t>We also analysed open data strategies and solutions from other industries and other locations. </a:t>
            </a:r>
          </a:p>
          <a:p>
            <a:pPr marL="0" indent="0">
              <a:lnSpc>
                <a:spcPct val="90000"/>
              </a:lnSpc>
              <a:spcBef>
                <a:spcPts val="300"/>
              </a:spcBef>
              <a:buClr>
                <a:schemeClr val="accent3"/>
              </a:buClr>
              <a:buSzPts val="2200"/>
              <a:buNone/>
            </a:pPr>
            <a:endParaRPr lang="en-GB" sz="800" dirty="0">
              <a:solidFill>
                <a:srgbClr val="000000"/>
              </a:solidFill>
            </a:endParaRPr>
          </a:p>
          <a:p>
            <a:pPr marL="0" indent="0">
              <a:lnSpc>
                <a:spcPct val="90000"/>
              </a:lnSpc>
              <a:spcBef>
                <a:spcPts val="300"/>
              </a:spcBef>
              <a:buClr>
                <a:schemeClr val="accent3"/>
              </a:buClr>
              <a:buSzPts val="2200"/>
              <a:buNone/>
            </a:pPr>
            <a:endParaRPr lang="en-GB" sz="1200" dirty="0">
              <a:solidFill>
                <a:srgbClr val="000000"/>
              </a:solidFill>
            </a:endParaRPr>
          </a:p>
          <a:p>
            <a:pPr marL="0" indent="0">
              <a:lnSpc>
                <a:spcPct val="90000"/>
              </a:lnSpc>
              <a:spcBef>
                <a:spcPts val="900"/>
              </a:spcBef>
              <a:buClr>
                <a:schemeClr val="accent3"/>
              </a:buClr>
              <a:buSzPts val="2200"/>
              <a:buNone/>
            </a:pPr>
            <a:endParaRPr lang="en-GB" sz="1800" dirty="0">
              <a:solidFill>
                <a:schemeClr val="accent3"/>
              </a:solidFill>
            </a:endParaRPr>
          </a:p>
        </p:txBody>
      </p:sp>
      <p:cxnSp>
        <p:nvCxnSpPr>
          <p:cNvPr id="16" name="Straight Connector 15"/>
          <p:cNvCxnSpPr/>
          <p:nvPr/>
        </p:nvCxnSpPr>
        <p:spPr>
          <a:xfrm>
            <a:off x="4567503" y="1386114"/>
            <a:ext cx="8994" cy="2699657"/>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5312230" y="3306158"/>
            <a:ext cx="3521008" cy="1286425"/>
            <a:chOff x="6192929" y="3500996"/>
            <a:chExt cx="2951071" cy="1286425"/>
          </a:xfrm>
        </p:grpSpPr>
        <p:sp>
          <p:nvSpPr>
            <p:cNvPr id="18" name="TextBox 17"/>
            <p:cNvSpPr txBox="1"/>
            <p:nvPr/>
          </p:nvSpPr>
          <p:spPr>
            <a:xfrm>
              <a:off x="6364515" y="3579398"/>
              <a:ext cx="2779485" cy="1208023"/>
            </a:xfrm>
            <a:prstGeom prst="rect">
              <a:avLst/>
            </a:prstGeom>
            <a:noFill/>
          </p:spPr>
          <p:txBody>
            <a:bodyPr wrap="square" rtlCol="0">
              <a:spAutoFit/>
            </a:bodyPr>
            <a:lstStyle/>
            <a:p>
              <a:r>
                <a:rPr lang="en-GB" i="1" dirty="0" smtClean="0"/>
                <a:t>It is the </a:t>
              </a:r>
              <a:r>
                <a:rPr lang="en-GB" b="1" i="1" dirty="0" smtClean="0"/>
                <a:t>first time that we meet with anyone from </a:t>
              </a:r>
              <a:r>
                <a:rPr lang="en-GB" b="1" i="1" dirty="0" err="1" smtClean="0"/>
                <a:t>DfT.</a:t>
              </a:r>
              <a:r>
                <a:rPr lang="en-GB" i="1" dirty="0" smtClean="0"/>
                <a:t> Seeing that DfT is actively trying to progress open data is a great news</a:t>
              </a:r>
              <a:endParaRPr lang="en-GB" b="1" i="1" dirty="0" smtClean="0"/>
            </a:p>
            <a:p>
              <a:pPr algn="r">
                <a:lnSpc>
                  <a:spcPct val="150000"/>
                </a:lnSpc>
              </a:pPr>
              <a:r>
                <a:rPr lang="en-GB" sz="1100" dirty="0" smtClean="0"/>
                <a:t>Manager, Demand Responsive Transport operator</a:t>
              </a:r>
              <a:endParaRPr lang="en-GB" sz="1100" dirty="0"/>
            </a:p>
          </p:txBody>
        </p:sp>
        <p:sp>
          <p:nvSpPr>
            <p:cNvPr id="19" name="TextBox 18"/>
            <p:cNvSpPr txBox="1"/>
            <p:nvPr/>
          </p:nvSpPr>
          <p:spPr>
            <a:xfrm>
              <a:off x="6192929" y="3500996"/>
              <a:ext cx="370114" cy="584775"/>
            </a:xfrm>
            <a:prstGeom prst="rect">
              <a:avLst/>
            </a:prstGeom>
            <a:noFill/>
          </p:spPr>
          <p:txBody>
            <a:bodyPr wrap="square" rtlCol="0">
              <a:spAutoFit/>
            </a:bodyPr>
            <a:lstStyle/>
            <a:p>
              <a:r>
                <a:rPr lang="en-GB" sz="3200" dirty="0" smtClean="0">
                  <a:solidFill>
                    <a:schemeClr val="bg2">
                      <a:lumMod val="60000"/>
                      <a:lumOff val="40000"/>
                    </a:schemeClr>
                  </a:solidFill>
                </a:rPr>
                <a:t>“</a:t>
              </a:r>
              <a:endParaRPr lang="en-GB" sz="3200" dirty="0">
                <a:solidFill>
                  <a:schemeClr val="bg2">
                    <a:lumMod val="60000"/>
                    <a:lumOff val="40000"/>
                  </a:schemeClr>
                </a:solidFill>
              </a:endParaRPr>
            </a:p>
          </p:txBody>
        </p:sp>
        <p:sp>
          <p:nvSpPr>
            <p:cNvPr id="20" name="TextBox 19"/>
            <p:cNvSpPr txBox="1"/>
            <p:nvPr/>
          </p:nvSpPr>
          <p:spPr>
            <a:xfrm rot="10800000">
              <a:off x="8709809" y="4014132"/>
              <a:ext cx="370114" cy="584775"/>
            </a:xfrm>
            <a:prstGeom prst="rect">
              <a:avLst/>
            </a:prstGeom>
            <a:noFill/>
          </p:spPr>
          <p:txBody>
            <a:bodyPr wrap="square" rtlCol="0">
              <a:spAutoFit/>
            </a:bodyPr>
            <a:lstStyle/>
            <a:p>
              <a:r>
                <a:rPr lang="en-GB" sz="3200" dirty="0" smtClean="0">
                  <a:solidFill>
                    <a:schemeClr val="bg2">
                      <a:lumMod val="60000"/>
                      <a:lumOff val="40000"/>
                    </a:schemeClr>
                  </a:solidFill>
                </a:rPr>
                <a:t>“</a:t>
              </a:r>
              <a:endParaRPr lang="en-GB" sz="3200" dirty="0">
                <a:solidFill>
                  <a:schemeClr val="bg2">
                    <a:lumMod val="60000"/>
                    <a:lumOff val="40000"/>
                  </a:schemeClr>
                </a:solidFill>
              </a:endParaRPr>
            </a:p>
          </p:txBody>
        </p:sp>
      </p:grpSp>
      <p:sp>
        <p:nvSpPr>
          <p:cNvPr id="21" name="Rectangle 20"/>
          <p:cNvSpPr/>
          <p:nvPr/>
        </p:nvSpPr>
        <p:spPr>
          <a:xfrm>
            <a:off x="4454820" y="2417862"/>
            <a:ext cx="234360" cy="307777"/>
          </a:xfrm>
          <a:prstGeom prst="rect">
            <a:avLst/>
          </a:prstGeom>
        </p:spPr>
        <p:txBody>
          <a:bodyPr wrap="none">
            <a:spAutoFit/>
          </a:bodyPr>
          <a:lstStyle/>
          <a:p>
            <a:r>
              <a:rPr lang="en-GB" dirty="0"/>
              <a:t> </a:t>
            </a:r>
          </a:p>
        </p:txBody>
      </p:sp>
      <p:pic>
        <p:nvPicPr>
          <p:cNvPr id="22" name="Picture 21"/>
          <p:cNvPicPr>
            <a:picLocks/>
          </p:cNvPicPr>
          <p:nvPr/>
        </p:nvPicPr>
        <p:blipFill>
          <a:blip r:embed="rId3"/>
          <a:stretch>
            <a:fillRect/>
          </a:stretch>
        </p:blipFill>
        <p:spPr>
          <a:xfrm>
            <a:off x="4674070" y="1396830"/>
            <a:ext cx="2067816" cy="1324800"/>
          </a:xfrm>
          <a:prstGeom prst="rect">
            <a:avLst/>
          </a:prstGeom>
          <a:noFill/>
          <a:ln w="12700">
            <a:solidFill>
              <a:schemeClr val="bg2"/>
            </a:solidFill>
            <a:prstDash val="solid"/>
          </a:ln>
        </p:spPr>
      </p:pic>
      <p:pic>
        <p:nvPicPr>
          <p:cNvPr id="23" name="Picture 22"/>
          <p:cNvPicPr>
            <a:picLocks/>
          </p:cNvPicPr>
          <p:nvPr/>
        </p:nvPicPr>
        <p:blipFill>
          <a:blip r:embed="rId4"/>
          <a:stretch>
            <a:fillRect/>
          </a:stretch>
        </p:blipFill>
        <p:spPr>
          <a:xfrm>
            <a:off x="6906620" y="1397624"/>
            <a:ext cx="2066400" cy="1323212"/>
          </a:xfrm>
          <a:prstGeom prst="rect">
            <a:avLst/>
          </a:prstGeom>
          <a:noFill/>
          <a:ln w="12700">
            <a:solidFill>
              <a:schemeClr val="bg2"/>
            </a:solidFill>
            <a:prstDash val="solid"/>
          </a:ln>
        </p:spPr>
      </p:pic>
      <p:sp>
        <p:nvSpPr>
          <p:cNvPr id="24" name="TextBox 23"/>
          <p:cNvSpPr txBox="1"/>
          <p:nvPr/>
        </p:nvSpPr>
        <p:spPr>
          <a:xfrm>
            <a:off x="5960957" y="2761627"/>
            <a:ext cx="1724103" cy="200055"/>
          </a:xfrm>
          <a:prstGeom prst="rect">
            <a:avLst/>
          </a:prstGeom>
          <a:noFill/>
        </p:spPr>
        <p:txBody>
          <a:bodyPr wrap="square" rtlCol="0">
            <a:spAutoFit/>
          </a:bodyPr>
          <a:lstStyle/>
          <a:p>
            <a:pPr algn="ctr"/>
            <a:r>
              <a:rPr lang="en-GB" sz="700" b="1" dirty="0" smtClean="0"/>
              <a:t>Stakeholder Workshop</a:t>
            </a:r>
            <a:r>
              <a:rPr lang="en-GB" sz="700" dirty="0" smtClean="0"/>
              <a:t>  </a:t>
            </a:r>
            <a:endParaRPr lang="en-GB" sz="700" dirty="0"/>
          </a:p>
        </p:txBody>
      </p:sp>
      <p:cxnSp>
        <p:nvCxnSpPr>
          <p:cNvPr id="25" name="Straight Connector 24"/>
          <p:cNvCxnSpPr/>
          <p:nvPr/>
        </p:nvCxnSpPr>
        <p:spPr>
          <a:xfrm>
            <a:off x="6288316" y="2930904"/>
            <a:ext cx="106938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34384" y="2897136"/>
            <a:ext cx="558800" cy="184666"/>
          </a:xfrm>
          <a:prstGeom prst="rect">
            <a:avLst/>
          </a:prstGeom>
          <a:noFill/>
        </p:spPr>
        <p:txBody>
          <a:bodyPr wrap="square" rtlCol="0">
            <a:spAutoFit/>
          </a:bodyPr>
          <a:lstStyle/>
          <a:p>
            <a:r>
              <a:rPr lang="en-GB" sz="600" dirty="0" smtClean="0"/>
              <a:t>London </a:t>
            </a:r>
            <a:endParaRPr lang="en-GB" sz="600" dirty="0"/>
          </a:p>
        </p:txBody>
      </p:sp>
    </p:spTree>
    <p:extLst>
      <p:ext uri="{BB962C8B-B14F-4D97-AF65-F5344CB8AC3E}">
        <p14:creationId xmlns:p14="http://schemas.microsoft.com/office/powerpoint/2010/main" val="134653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8" name="Shape 668"/>
          <p:cNvSpPr txBox="1">
            <a:spLocks noGrp="1"/>
          </p:cNvSpPr>
          <p:nvPr>
            <p:ph type="body" idx="2"/>
          </p:nvPr>
        </p:nvSpPr>
        <p:spPr>
          <a:xfrm>
            <a:off x="171021" y="2060554"/>
            <a:ext cx="8802300" cy="228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500"/>
              </a:spcBef>
              <a:spcAft>
                <a:spcPts val="0"/>
              </a:spcAft>
              <a:buClr>
                <a:schemeClr val="accent1"/>
              </a:buClr>
              <a:buSzPts val="1000"/>
              <a:buFont typeface="Arimo"/>
              <a:buNone/>
            </a:pPr>
            <a:r>
              <a:rPr lang="en-GB" sz="4800" dirty="0">
                <a:solidFill>
                  <a:schemeClr val="bg2"/>
                </a:solidFill>
              </a:rPr>
              <a:t>Findings</a:t>
            </a:r>
            <a:endParaRPr sz="4800" b="0" i="0" u="none" strike="noStrike" cap="none" dirty="0">
              <a:solidFill>
                <a:schemeClr val="bg2"/>
              </a:solidFill>
              <a:sym typeface="Arial"/>
            </a:endParaRPr>
          </a:p>
        </p:txBody>
      </p:sp>
      <p:sp>
        <p:nvSpPr>
          <p:cNvPr id="5" name="Slide Number Placeholder 4"/>
          <p:cNvSpPr>
            <a:spLocks noGrp="1"/>
          </p:cNvSpPr>
          <p:nvPr>
            <p:ph type="sldNum" idx="12"/>
          </p:nvPr>
        </p:nvSpPr>
        <p:spPr>
          <a:xfrm>
            <a:off x="8541236" y="4838803"/>
            <a:ext cx="431100" cy="244800"/>
          </a:xfrm>
        </p:spPr>
        <p:txBody>
          <a:bodyPr/>
          <a:lstStyle/>
          <a:p>
            <a:pPr marL="0" lvl="0" indent="0">
              <a:spcBef>
                <a:spcPts val="0"/>
              </a:spcBef>
              <a:spcAft>
                <a:spcPts val="0"/>
              </a:spcAft>
              <a:buNone/>
            </a:pPr>
            <a:fld id="{00000000-1234-1234-1234-123412341234}" type="slidenum">
              <a:rPr lang="en-GB" smtClean="0"/>
              <a:t>8</a:t>
            </a:fld>
            <a:endParaRPr lang="en-GB"/>
          </a:p>
        </p:txBody>
      </p:sp>
      <p:sp>
        <p:nvSpPr>
          <p:cNvPr id="6" name="Footer Placeholder 5"/>
          <p:cNvSpPr>
            <a:spLocks noGrp="1"/>
          </p:cNvSpPr>
          <p:nvPr>
            <p:ph type="ftr" idx="11"/>
          </p:nvPr>
        </p:nvSpPr>
        <p:spPr/>
        <p:txBody>
          <a:bodyPr/>
          <a:lstStyle/>
          <a:p>
            <a:r>
              <a:rPr lang="en-GB" smtClean="0"/>
              <a:t>DfT Bus Open Data </a:t>
            </a:r>
            <a:endParaRPr lang="en-GB" dirty="0"/>
          </a:p>
        </p:txBody>
      </p:sp>
      <p:grpSp>
        <p:nvGrpSpPr>
          <p:cNvPr id="11" name="Group 10"/>
          <p:cNvGrpSpPr/>
          <p:nvPr/>
        </p:nvGrpSpPr>
        <p:grpSpPr>
          <a:xfrm>
            <a:off x="8198225" y="1507886"/>
            <a:ext cx="743528" cy="3088474"/>
            <a:chOff x="49905" y="1507886"/>
            <a:chExt cx="743528" cy="3088474"/>
          </a:xfrm>
        </p:grpSpPr>
        <p:grpSp>
          <p:nvGrpSpPr>
            <p:cNvPr id="12" name="Group 11"/>
            <p:cNvGrpSpPr/>
            <p:nvPr/>
          </p:nvGrpSpPr>
          <p:grpSpPr>
            <a:xfrm rot="5400000">
              <a:off x="501855" y="3967876"/>
              <a:ext cx="159687" cy="278258"/>
              <a:chOff x="6570716" y="1694401"/>
              <a:chExt cx="439159" cy="681941"/>
            </a:xfrm>
            <a:solidFill>
              <a:srgbClr val="FF0000"/>
            </a:solidFill>
          </p:grpSpPr>
          <p:sp>
            <p:nvSpPr>
              <p:cNvPr id="38"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39" name="Freeform 38"/>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sp>
          <p:nvSpPr>
            <p:cNvPr id="13" name="Rectangle 12"/>
            <p:cNvSpPr/>
            <p:nvPr/>
          </p:nvSpPr>
          <p:spPr>
            <a:xfrm>
              <a:off x="300837" y="1665545"/>
              <a:ext cx="170513" cy="293081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53237" y="1876583"/>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53237" y="2454149"/>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53237" y="3031715"/>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53237" y="3609281"/>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53237" y="4186848"/>
              <a:ext cx="57600" cy="23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3"/>
            <a:stretch>
              <a:fillRect/>
            </a:stretch>
          </p:blipFill>
          <p:spPr>
            <a:xfrm rot="5400000">
              <a:off x="410729" y="1583819"/>
              <a:ext cx="458638" cy="306771"/>
            </a:xfrm>
            <a:prstGeom prst="rect">
              <a:avLst/>
            </a:prstGeom>
          </p:spPr>
        </p:pic>
        <p:grpSp>
          <p:nvGrpSpPr>
            <p:cNvPr id="20" name="Group 19"/>
            <p:cNvGrpSpPr/>
            <p:nvPr/>
          </p:nvGrpSpPr>
          <p:grpSpPr>
            <a:xfrm rot="16200000">
              <a:off x="119571" y="3549881"/>
              <a:ext cx="158400" cy="277200"/>
              <a:chOff x="6570716" y="1694401"/>
              <a:chExt cx="439159" cy="681941"/>
            </a:xfrm>
            <a:solidFill>
              <a:srgbClr val="00B050"/>
            </a:solidFill>
          </p:grpSpPr>
          <p:sp>
            <p:nvSpPr>
              <p:cNvPr id="36"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37" name="Freeform 36"/>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21" name="Group 20"/>
            <p:cNvGrpSpPr/>
            <p:nvPr/>
          </p:nvGrpSpPr>
          <p:grpSpPr>
            <a:xfrm rot="5400000">
              <a:off x="531492" y="3300591"/>
              <a:ext cx="159687" cy="278258"/>
              <a:chOff x="6570716" y="1694401"/>
              <a:chExt cx="439159" cy="681941"/>
            </a:xfrm>
            <a:solidFill>
              <a:srgbClr val="92D050"/>
            </a:solidFill>
          </p:grpSpPr>
          <p:sp>
            <p:nvSpPr>
              <p:cNvPr id="34"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35" name="Freeform 34"/>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22" name="Group 21"/>
            <p:cNvGrpSpPr/>
            <p:nvPr/>
          </p:nvGrpSpPr>
          <p:grpSpPr>
            <a:xfrm rot="16200000">
              <a:off x="129340" y="2948287"/>
              <a:ext cx="158400" cy="277200"/>
              <a:chOff x="6570716" y="1694401"/>
              <a:chExt cx="439159" cy="681941"/>
            </a:xfrm>
            <a:solidFill>
              <a:srgbClr val="FFC000"/>
            </a:solidFill>
          </p:grpSpPr>
          <p:sp>
            <p:nvSpPr>
              <p:cNvPr id="32"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33" name="Freeform 32"/>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23" name="Group 22"/>
            <p:cNvGrpSpPr/>
            <p:nvPr/>
          </p:nvGrpSpPr>
          <p:grpSpPr>
            <a:xfrm rot="5400000">
              <a:off x="530636" y="2677643"/>
              <a:ext cx="159687" cy="278258"/>
              <a:chOff x="6570716" y="1694401"/>
              <a:chExt cx="439159" cy="681941"/>
            </a:xfrm>
            <a:solidFill>
              <a:srgbClr val="FF0000"/>
            </a:solidFill>
          </p:grpSpPr>
          <p:sp>
            <p:nvSpPr>
              <p:cNvPr id="30"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31" name="Freeform 30"/>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24" name="Group 23"/>
            <p:cNvGrpSpPr/>
            <p:nvPr/>
          </p:nvGrpSpPr>
          <p:grpSpPr>
            <a:xfrm rot="16200000">
              <a:off x="109305" y="2315549"/>
              <a:ext cx="158400" cy="277200"/>
              <a:chOff x="6570716" y="1694401"/>
              <a:chExt cx="439159" cy="681941"/>
            </a:xfrm>
            <a:solidFill>
              <a:srgbClr val="92D050"/>
            </a:solidFill>
          </p:grpSpPr>
          <p:sp>
            <p:nvSpPr>
              <p:cNvPr id="28"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29" name="Freeform 28"/>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nvGrpSpPr>
            <p:cNvPr id="25" name="Group 24"/>
            <p:cNvGrpSpPr/>
            <p:nvPr/>
          </p:nvGrpSpPr>
          <p:grpSpPr>
            <a:xfrm rot="5400000">
              <a:off x="557604" y="2014949"/>
              <a:ext cx="159687" cy="278258"/>
              <a:chOff x="6570716" y="1694401"/>
              <a:chExt cx="439159" cy="681941"/>
            </a:xfrm>
            <a:solidFill>
              <a:srgbClr val="FFC000"/>
            </a:solidFill>
          </p:grpSpPr>
          <p:sp>
            <p:nvSpPr>
              <p:cNvPr id="26"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27" name="Freeform 26"/>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grpSp>
      <p:grpSp>
        <p:nvGrpSpPr>
          <p:cNvPr id="40" name="Group 39"/>
          <p:cNvGrpSpPr/>
          <p:nvPr/>
        </p:nvGrpSpPr>
        <p:grpSpPr>
          <a:xfrm rot="16200000">
            <a:off x="8233998" y="1663472"/>
            <a:ext cx="158400" cy="277200"/>
            <a:chOff x="6570716" y="1694401"/>
            <a:chExt cx="439159" cy="681941"/>
          </a:xfrm>
          <a:solidFill>
            <a:srgbClr val="FF0000"/>
          </a:solidFill>
        </p:grpSpPr>
        <p:sp>
          <p:nvSpPr>
            <p:cNvPr id="41" name="Rectangle 5"/>
            <p:cNvSpPr>
              <a:spLocks noChangeArrowheads="1"/>
            </p:cNvSpPr>
            <p:nvPr/>
          </p:nvSpPr>
          <p:spPr bwMode="gray">
            <a:xfrm>
              <a:off x="6570716" y="1694401"/>
              <a:ext cx="35882" cy="681941"/>
            </a:xfrm>
            <a:prstGeom prst="roundRect">
              <a:avLst>
                <a:gd name="adj" fmla="val 50000"/>
              </a:avLst>
            </a:prstGeom>
            <a:grpFill/>
            <a:ln w="12700">
              <a:solidFill>
                <a:schemeClr val="accent4"/>
              </a:solidFill>
              <a:round/>
              <a:headEnd/>
              <a:tailEnd/>
            </a:ln>
            <a:effectLst/>
          </p:spPr>
          <p:txBody>
            <a:bodyPr rtlCol="0" anchor="ctr"/>
            <a:lstStyle/>
            <a:p>
              <a:pPr algn="ctr"/>
              <a:endParaRPr lang="de-DE" sz="700">
                <a:solidFill>
                  <a:schemeClr val="bg1"/>
                </a:solidFill>
              </a:endParaRPr>
            </a:p>
          </p:txBody>
        </p:sp>
        <p:sp>
          <p:nvSpPr>
            <p:cNvPr id="42" name="Freeform 41"/>
            <p:cNvSpPr>
              <a:spLocks/>
            </p:cNvSpPr>
            <p:nvPr/>
          </p:nvSpPr>
          <p:spPr bwMode="gray">
            <a:xfrm>
              <a:off x="6606597" y="1724118"/>
              <a:ext cx="403278" cy="271107"/>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pFill/>
            <a:ln w="12700">
              <a:noFill/>
              <a:round/>
              <a:headEnd/>
              <a:tailEnd/>
            </a:ln>
            <a:effectLst/>
          </p:spPr>
          <p:txBody>
            <a:bodyPr vert="horz" wrap="none" rIns="144000" rtlCol="0" anchor="ctr"/>
            <a:lstStyle/>
            <a:p>
              <a:pPr algn="ctr"/>
              <a:endParaRPr lang="de-DE" sz="700" b="1" dirty="0" smtClean="0">
                <a:solidFill>
                  <a:schemeClr val="bg1"/>
                </a:solidFill>
                <a:effectLst>
                  <a:outerShdw blurRad="38100" dist="12700" dir="2700000" algn="tl" rotWithShape="0">
                    <a:prstClr val="black">
                      <a:alpha val="40000"/>
                    </a:prstClr>
                  </a:outerShdw>
                </a:effectLst>
              </a:endParaRPr>
            </a:p>
          </p:txBody>
        </p:sp>
      </p:grpSp>
    </p:spTree>
    <p:extLst>
      <p:ext uri="{BB962C8B-B14F-4D97-AF65-F5344CB8AC3E}">
        <p14:creationId xmlns:p14="http://schemas.microsoft.com/office/powerpoint/2010/main" val="1643567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sldNum" idx="12"/>
          </p:nvPr>
        </p:nvSpPr>
        <p:spPr>
          <a:xfrm>
            <a:off x="8541939" y="4842291"/>
            <a:ext cx="431100" cy="2448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500"/>
              <a:buFont typeface="Arial"/>
              <a:buNone/>
            </a:pPr>
            <a:fld id="{00000000-1234-1234-1234-123412341234}" type="slidenum">
              <a:rPr lang="en-GB" sz="500" b="0" i="0" u="none" strike="noStrike" cap="none">
                <a:latin typeface="Arial"/>
                <a:ea typeface="Arial"/>
                <a:cs typeface="Arial"/>
                <a:sym typeface="Arial"/>
              </a:rPr>
              <a:t>9</a:t>
            </a:fld>
            <a:endParaRPr sz="500" b="0" i="0" u="none" strike="noStrike" cap="none" dirty="0">
              <a:latin typeface="Arial"/>
              <a:ea typeface="Arial"/>
              <a:cs typeface="Arial"/>
              <a:sym typeface="Arial"/>
            </a:endParaRPr>
          </a:p>
        </p:txBody>
      </p:sp>
      <p:sp>
        <p:nvSpPr>
          <p:cNvPr id="398" name="Shape 398"/>
          <p:cNvSpPr txBox="1">
            <a:spLocks noGrp="1"/>
          </p:cNvSpPr>
          <p:nvPr>
            <p:ph type="subTitle" idx="1"/>
          </p:nvPr>
        </p:nvSpPr>
        <p:spPr>
          <a:xfrm>
            <a:off x="171024" y="296328"/>
            <a:ext cx="7971489" cy="889800"/>
          </a:xfrm>
          <a:prstGeom prst="rect">
            <a:avLst/>
          </a:prstGeom>
          <a:noFill/>
          <a:ln>
            <a:noFill/>
          </a:ln>
        </p:spPr>
        <p:txBody>
          <a:bodyPr spcFirstLastPara="1" wrap="square" lIns="72850" tIns="72850" rIns="72850" bIns="72850" anchor="t" anchorCtr="0">
            <a:noAutofit/>
          </a:bodyPr>
          <a:lstStyle/>
          <a:p>
            <a:r>
              <a:rPr lang="en-GB" dirty="0" smtClean="0"/>
              <a:t>We have identified 8 themes to portray the current state of bus data</a:t>
            </a:r>
            <a:endParaRPr dirty="0"/>
          </a:p>
        </p:txBody>
      </p:sp>
      <p:sp>
        <p:nvSpPr>
          <p:cNvPr id="399" name="Shape 399"/>
          <p:cNvSpPr txBox="1">
            <a:spLocks noGrp="1"/>
          </p:cNvSpPr>
          <p:nvPr>
            <p:ph type="title"/>
          </p:nvPr>
        </p:nvSpPr>
        <p:spPr>
          <a:xfrm>
            <a:off x="171020" y="-136991"/>
            <a:ext cx="8802000" cy="653700"/>
          </a:xfrm>
          <a:prstGeom prst="rect">
            <a:avLst/>
          </a:prstGeom>
          <a:noFill/>
          <a:ln>
            <a:noFill/>
          </a:ln>
        </p:spPr>
        <p:txBody>
          <a:bodyPr spcFirstLastPara="1" wrap="square" lIns="72850" tIns="72850" rIns="72850" bIns="72850" anchor="b" anchorCtr="0">
            <a:noAutofit/>
          </a:bodyPr>
          <a:lstStyle/>
          <a:p>
            <a:pPr marL="0" marR="0" lvl="0" indent="0" algn="l" rtl="0">
              <a:lnSpc>
                <a:spcPct val="90000"/>
              </a:lnSpc>
              <a:spcBef>
                <a:spcPts val="900"/>
              </a:spcBef>
              <a:spcAft>
                <a:spcPts val="0"/>
              </a:spcAft>
              <a:buClr>
                <a:schemeClr val="accent3"/>
              </a:buClr>
              <a:buSzPts val="2200"/>
              <a:buFont typeface="Arial"/>
              <a:buNone/>
            </a:pPr>
            <a:r>
              <a:rPr lang="en-GB" sz="2600" b="0" i="0" u="none" strike="noStrike" cap="none" dirty="0" smtClean="0">
                <a:solidFill>
                  <a:schemeClr val="accent1"/>
                </a:solidFill>
                <a:latin typeface="Arial"/>
                <a:ea typeface="Arial"/>
                <a:cs typeface="Arial"/>
                <a:sym typeface="Arial"/>
              </a:rPr>
              <a:t>Findings – Themes overview</a:t>
            </a:r>
            <a:endParaRPr dirty="0"/>
          </a:p>
        </p:txBody>
      </p:sp>
      <p:sp>
        <p:nvSpPr>
          <p:cNvPr id="8" name="Footer Placeholder 5"/>
          <p:cNvSpPr>
            <a:spLocks noGrp="1"/>
          </p:cNvSpPr>
          <p:nvPr>
            <p:ph type="ftr" idx="11"/>
          </p:nvPr>
        </p:nvSpPr>
        <p:spPr>
          <a:xfrm>
            <a:off x="2246775" y="4838804"/>
            <a:ext cx="4650600" cy="248400"/>
          </a:xfrm>
        </p:spPr>
        <p:txBody>
          <a:bodyPr/>
          <a:lstStyle/>
          <a:p>
            <a:r>
              <a:rPr lang="en-GB" dirty="0" err="1" smtClean="0"/>
              <a:t>DfT</a:t>
            </a:r>
            <a:r>
              <a:rPr lang="en-GB" dirty="0" smtClean="0"/>
              <a:t> Bus Open Data </a:t>
            </a:r>
            <a:endParaRPr lang="en-GB" dirty="0"/>
          </a:p>
        </p:txBody>
      </p:sp>
      <p:sp>
        <p:nvSpPr>
          <p:cNvPr id="9" name="Shape 441"/>
          <p:cNvSpPr txBox="1">
            <a:spLocks noGrp="1"/>
          </p:cNvSpPr>
          <p:nvPr>
            <p:ph type="body" idx="2"/>
          </p:nvPr>
        </p:nvSpPr>
        <p:spPr>
          <a:xfrm>
            <a:off x="-87086" y="1163713"/>
            <a:ext cx="9231086" cy="3832830"/>
          </a:xfrm>
          <a:prstGeom prst="rect">
            <a:avLst/>
          </a:prstGeom>
        </p:spPr>
        <p:txBody>
          <a:bodyPr spcFirstLastPara="1" wrap="square" lIns="72850" tIns="72850" rIns="72850" bIns="72850" anchor="t" anchorCtr="0">
            <a:noAutofit/>
          </a:bodyPr>
          <a:lstStyle/>
          <a:p>
            <a:pPr marL="358775" lvl="1" indent="-184150" fontAlgn="base">
              <a:spcAft>
                <a:spcPts val="300"/>
              </a:spcAft>
              <a:buSzPct val="165000"/>
              <a:buFont typeface="Arial" panose="020B0604020202020204" pitchFamily="34" charset="0"/>
              <a:buChar char="•"/>
            </a:pPr>
            <a:r>
              <a:rPr lang="en-GB" sz="1200" b="1" dirty="0">
                <a:solidFill>
                  <a:schemeClr val="bg2"/>
                </a:solidFill>
              </a:rPr>
              <a:t>Inconsistency in standards and </a:t>
            </a:r>
            <a:r>
              <a:rPr lang="en-GB" sz="1200" b="1" dirty="0" smtClean="0">
                <a:solidFill>
                  <a:schemeClr val="bg2"/>
                </a:solidFill>
              </a:rPr>
              <a:t>processes- </a:t>
            </a:r>
            <a:r>
              <a:rPr lang="en-GB" sz="1200" dirty="0"/>
              <a:t>Ineffective or loosely defined data standards undermine the quality of the data available.</a:t>
            </a:r>
          </a:p>
          <a:p>
            <a:pPr marL="358775" lvl="1" indent="-184150" fontAlgn="base">
              <a:spcAft>
                <a:spcPts val="300"/>
              </a:spcAft>
              <a:buSzPct val="165000"/>
              <a:buFont typeface="Arial" panose="020B0604020202020204" pitchFamily="34" charset="0"/>
              <a:buChar char="•"/>
            </a:pPr>
            <a:r>
              <a:rPr lang="en-GB" sz="1200" b="1" dirty="0">
                <a:solidFill>
                  <a:schemeClr val="bg2"/>
                </a:solidFill>
              </a:rPr>
              <a:t>Cumbersome distribution and publishing </a:t>
            </a:r>
            <a:r>
              <a:rPr lang="en-GB" sz="1200" b="1" dirty="0" smtClean="0">
                <a:solidFill>
                  <a:schemeClr val="bg2"/>
                </a:solidFill>
              </a:rPr>
              <a:t>model- </a:t>
            </a:r>
            <a:r>
              <a:rPr lang="en-GB" sz="1200" dirty="0"/>
              <a:t>The current publishing model has a few layers in the data chain that do not add value, delay the publication </a:t>
            </a:r>
            <a:r>
              <a:rPr lang="en-GB" sz="1200" dirty="0" smtClean="0"/>
              <a:t>and are prone </a:t>
            </a:r>
            <a:r>
              <a:rPr lang="en-GB" sz="1200" dirty="0"/>
              <a:t>to </a:t>
            </a:r>
            <a:r>
              <a:rPr lang="en-GB" sz="1200" dirty="0" smtClean="0"/>
              <a:t>errors</a:t>
            </a:r>
            <a:r>
              <a:rPr lang="en-GB" sz="1200" dirty="0"/>
              <a:t>.</a:t>
            </a:r>
          </a:p>
          <a:p>
            <a:pPr marL="358775" lvl="1" indent="-184150" fontAlgn="base">
              <a:spcAft>
                <a:spcPts val="300"/>
              </a:spcAft>
              <a:buSzPct val="165000"/>
              <a:buFont typeface="Arial" panose="020B0604020202020204" pitchFamily="34" charset="0"/>
              <a:buChar char="•"/>
            </a:pPr>
            <a:r>
              <a:rPr lang="en-GB" sz="1200" b="1" dirty="0" smtClean="0">
                <a:solidFill>
                  <a:schemeClr val="bg2"/>
                </a:solidFill>
              </a:rPr>
              <a:t>Missing </a:t>
            </a:r>
            <a:r>
              <a:rPr lang="en-GB" sz="1200" b="1" dirty="0">
                <a:solidFill>
                  <a:schemeClr val="bg2"/>
                </a:solidFill>
              </a:rPr>
              <a:t>or ineffective data </a:t>
            </a:r>
            <a:r>
              <a:rPr lang="en-GB" sz="1200" b="1" dirty="0" smtClean="0">
                <a:solidFill>
                  <a:schemeClr val="bg2"/>
                </a:solidFill>
              </a:rPr>
              <a:t>standards- </a:t>
            </a:r>
            <a:r>
              <a:rPr lang="en-GB" sz="1200" dirty="0"/>
              <a:t>Some data standards, such as fares and disruption information, are missing and operators are in need of clarity around best-practice data </a:t>
            </a:r>
            <a:r>
              <a:rPr lang="en-GB" sz="1200" dirty="0" smtClean="0"/>
              <a:t>requirements.</a:t>
            </a:r>
            <a:endParaRPr lang="en-GB" sz="1200" dirty="0"/>
          </a:p>
          <a:p>
            <a:pPr marL="358775" lvl="1" indent="-184150" fontAlgn="base">
              <a:spcAft>
                <a:spcPts val="300"/>
              </a:spcAft>
              <a:buSzPct val="165000"/>
              <a:buFont typeface="Arial" panose="020B0604020202020204" pitchFamily="34" charset="0"/>
              <a:buChar char="•"/>
            </a:pPr>
            <a:r>
              <a:rPr lang="en-GB" sz="1200" b="1" dirty="0" smtClean="0">
                <a:solidFill>
                  <a:schemeClr val="bg2"/>
                </a:solidFill>
              </a:rPr>
              <a:t>BSR </a:t>
            </a:r>
            <a:r>
              <a:rPr lang="en-GB" sz="1200" b="1" dirty="0">
                <a:solidFill>
                  <a:schemeClr val="bg2"/>
                </a:solidFill>
              </a:rPr>
              <a:t>and EBSR hinder open data </a:t>
            </a:r>
            <a:r>
              <a:rPr lang="en-GB" sz="1200" b="1" dirty="0" smtClean="0">
                <a:solidFill>
                  <a:schemeClr val="bg2"/>
                </a:solidFill>
              </a:rPr>
              <a:t>distribution- </a:t>
            </a:r>
            <a:r>
              <a:rPr lang="en-GB" sz="1200" dirty="0"/>
              <a:t>EBSR adoption is unlikely to improve open data. Bus Service Registration process is </a:t>
            </a:r>
            <a:r>
              <a:rPr lang="en-GB" sz="1200" dirty="0" smtClean="0"/>
              <a:t>conflated with </a:t>
            </a:r>
            <a:r>
              <a:rPr lang="en-GB" sz="1200" dirty="0"/>
              <a:t>good-practice data publishing.</a:t>
            </a:r>
          </a:p>
          <a:p>
            <a:pPr marL="358775" lvl="1" indent="-184150" fontAlgn="base">
              <a:spcAft>
                <a:spcPts val="300"/>
              </a:spcAft>
              <a:buSzPct val="165000"/>
              <a:buFont typeface="Arial" panose="020B0604020202020204" pitchFamily="34" charset="0"/>
              <a:buChar char="•"/>
            </a:pPr>
            <a:r>
              <a:rPr lang="en-GB" sz="1200" b="1" dirty="0">
                <a:solidFill>
                  <a:schemeClr val="bg2"/>
                </a:solidFill>
              </a:rPr>
              <a:t>Current incentives do not promote good quality </a:t>
            </a:r>
            <a:r>
              <a:rPr lang="en-GB" sz="1200" b="1" dirty="0" smtClean="0">
                <a:solidFill>
                  <a:schemeClr val="bg2"/>
                </a:solidFill>
              </a:rPr>
              <a:t>data- </a:t>
            </a:r>
            <a:r>
              <a:rPr lang="en-GB" sz="1200" dirty="0"/>
              <a:t>Incentives are often misaligned with providing good </a:t>
            </a:r>
            <a:r>
              <a:rPr lang="en-GB" sz="1200" dirty="0" smtClean="0"/>
              <a:t>quality data, </a:t>
            </a:r>
            <a:r>
              <a:rPr lang="en-GB" sz="1200" dirty="0"/>
              <a:t>or simply missing.</a:t>
            </a:r>
          </a:p>
          <a:p>
            <a:pPr marL="358775" lvl="1" indent="-184150" fontAlgn="base">
              <a:spcAft>
                <a:spcPts val="300"/>
              </a:spcAft>
              <a:buSzPct val="165000"/>
              <a:buFont typeface="Arial" panose="020B0604020202020204" pitchFamily="34" charset="0"/>
              <a:buChar char="•"/>
            </a:pPr>
            <a:r>
              <a:rPr lang="en-GB" sz="1200" b="1" dirty="0">
                <a:solidFill>
                  <a:schemeClr val="bg2"/>
                </a:solidFill>
              </a:rPr>
              <a:t>Bus sector is willing to </a:t>
            </a:r>
            <a:r>
              <a:rPr lang="en-GB" sz="1200" b="1" dirty="0" smtClean="0">
                <a:solidFill>
                  <a:schemeClr val="bg2"/>
                </a:solidFill>
              </a:rPr>
              <a:t>cooperate- </a:t>
            </a:r>
            <a:r>
              <a:rPr lang="en-GB" sz="1200" dirty="0"/>
              <a:t>Existing cooperation between operators and LAs are common and in </a:t>
            </a:r>
            <a:r>
              <a:rPr lang="en-GB" sz="1200" dirty="0" smtClean="0"/>
              <a:t>a number </a:t>
            </a:r>
            <a:r>
              <a:rPr lang="en-GB" sz="1200" dirty="0"/>
              <a:t>of cases enabled improved services to customers.</a:t>
            </a:r>
          </a:p>
          <a:p>
            <a:pPr marL="358775" lvl="1" indent="-184150" fontAlgn="base">
              <a:spcAft>
                <a:spcPts val="300"/>
              </a:spcAft>
              <a:buSzPct val="165000"/>
              <a:buFont typeface="Arial" panose="020B0604020202020204" pitchFamily="34" charset="0"/>
              <a:buChar char="•"/>
            </a:pPr>
            <a:r>
              <a:rPr lang="en-GB" sz="1200" b="1" dirty="0">
                <a:solidFill>
                  <a:schemeClr val="bg2"/>
                </a:solidFill>
              </a:rPr>
              <a:t>Data opportunities are not </a:t>
            </a:r>
            <a:r>
              <a:rPr lang="en-GB" sz="1200" b="1" dirty="0" smtClean="0">
                <a:solidFill>
                  <a:schemeClr val="bg2"/>
                </a:solidFill>
              </a:rPr>
              <a:t>grasped- </a:t>
            </a:r>
            <a:r>
              <a:rPr lang="en-GB" sz="1200" dirty="0"/>
              <a:t>Data is not seen as a business opportunity, and digital capabilities are rather weak.</a:t>
            </a:r>
          </a:p>
          <a:p>
            <a:pPr marL="358775" lvl="1" indent="-184150" fontAlgn="base">
              <a:spcAft>
                <a:spcPts val="300"/>
              </a:spcAft>
              <a:buSzPct val="165000"/>
              <a:buFont typeface="Arial" panose="020B0604020202020204" pitchFamily="34" charset="0"/>
              <a:buChar char="•"/>
            </a:pPr>
            <a:r>
              <a:rPr lang="en-GB" sz="1200" b="1" dirty="0" smtClean="0">
                <a:solidFill>
                  <a:schemeClr val="bg2"/>
                </a:solidFill>
              </a:rPr>
              <a:t>Bus </a:t>
            </a:r>
            <a:r>
              <a:rPr lang="en-GB" sz="1200" b="1" dirty="0">
                <a:solidFill>
                  <a:schemeClr val="bg2"/>
                </a:solidFill>
              </a:rPr>
              <a:t>sector is not keeping up with </a:t>
            </a:r>
            <a:r>
              <a:rPr lang="en-GB" sz="1200" b="1" dirty="0" smtClean="0">
                <a:solidFill>
                  <a:schemeClr val="bg2"/>
                </a:solidFill>
              </a:rPr>
              <a:t>technology- </a:t>
            </a:r>
            <a:r>
              <a:rPr lang="en-GB" sz="1200" dirty="0" smtClean="0"/>
              <a:t>The </a:t>
            </a:r>
            <a:r>
              <a:rPr lang="en-GB" sz="1200" dirty="0"/>
              <a:t>industry is not future-proofed and new digital-focused competitors are filling the </a:t>
            </a:r>
            <a:r>
              <a:rPr lang="en-GB" sz="1200" dirty="0" smtClean="0"/>
              <a:t>gaps.</a:t>
            </a:r>
            <a:endParaRPr lang="en-GB" sz="1200" dirty="0"/>
          </a:p>
        </p:txBody>
      </p:sp>
      <p:sp>
        <p:nvSpPr>
          <p:cNvPr id="7" name="Shape 241"/>
          <p:cNvSpPr txBox="1">
            <a:spLocks/>
          </p:cNvSpPr>
          <p:nvPr/>
        </p:nvSpPr>
        <p:spPr>
          <a:xfrm>
            <a:off x="62504" y="4078588"/>
            <a:ext cx="8973005" cy="653700"/>
          </a:xfrm>
          <a:prstGeom prst="rect">
            <a:avLst/>
          </a:prstGeom>
          <a:noFill/>
          <a:ln>
            <a:noFill/>
          </a:ln>
        </p:spPr>
        <p:txBody>
          <a:bodyPr spcFirstLastPara="1" wrap="square" lIns="72850" tIns="72850" rIns="72850" bIns="7285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600"/>
              <a:buFont typeface="Arial"/>
              <a:buNone/>
              <a:defRPr sz="2600" b="0" i="0" u="none" strike="noStrike" cap="none">
                <a:solidFill>
                  <a:schemeClr val="accent1"/>
                </a:solidFill>
                <a:latin typeface="Arial"/>
                <a:ea typeface="Arial"/>
                <a:cs typeface="Arial"/>
                <a:sym typeface="Arial"/>
              </a:defRPr>
            </a:lvl1pPr>
            <a:lvl2pPr lvl="1">
              <a:spcBef>
                <a:spcPts val="0"/>
              </a:spcBef>
              <a:spcAft>
                <a:spcPts val="0"/>
              </a:spcAft>
              <a:buSzPts val="1100"/>
              <a:buFont typeface="Arial"/>
              <a:buNone/>
              <a:defRPr sz="1400"/>
            </a:lvl2pPr>
            <a:lvl3pPr lvl="2">
              <a:spcBef>
                <a:spcPts val="0"/>
              </a:spcBef>
              <a:spcAft>
                <a:spcPts val="0"/>
              </a:spcAft>
              <a:buSzPts val="1100"/>
              <a:buFont typeface="Arial"/>
              <a:buNone/>
              <a:defRPr sz="1400"/>
            </a:lvl3pPr>
            <a:lvl4pPr lvl="3">
              <a:spcBef>
                <a:spcPts val="0"/>
              </a:spcBef>
              <a:spcAft>
                <a:spcPts val="0"/>
              </a:spcAft>
              <a:buSzPts val="1100"/>
              <a:buFont typeface="Arial"/>
              <a:buNone/>
              <a:defRPr sz="1400"/>
            </a:lvl4pPr>
            <a:lvl5pPr lvl="4">
              <a:spcBef>
                <a:spcPts val="0"/>
              </a:spcBef>
              <a:spcAft>
                <a:spcPts val="0"/>
              </a:spcAft>
              <a:buSzPts val="1100"/>
              <a:buFont typeface="Arial"/>
              <a:buNone/>
              <a:defRPr sz="1400"/>
            </a:lvl5pPr>
            <a:lvl6pPr lvl="5">
              <a:spcBef>
                <a:spcPts val="0"/>
              </a:spcBef>
              <a:spcAft>
                <a:spcPts val="0"/>
              </a:spcAft>
              <a:buSzPts val="1100"/>
              <a:buFont typeface="Arial"/>
              <a:buNone/>
              <a:defRPr sz="1400"/>
            </a:lvl6pPr>
            <a:lvl7pPr lvl="6">
              <a:spcBef>
                <a:spcPts val="0"/>
              </a:spcBef>
              <a:spcAft>
                <a:spcPts val="0"/>
              </a:spcAft>
              <a:buSzPts val="1100"/>
              <a:buFont typeface="Arial"/>
              <a:buNone/>
              <a:defRPr sz="1400"/>
            </a:lvl7pPr>
            <a:lvl8pPr lvl="7">
              <a:spcBef>
                <a:spcPts val="0"/>
              </a:spcBef>
              <a:spcAft>
                <a:spcPts val="0"/>
              </a:spcAft>
              <a:buSzPts val="1100"/>
              <a:buFont typeface="Arial"/>
              <a:buNone/>
              <a:defRPr sz="1400"/>
            </a:lvl8pPr>
            <a:lvl9pPr lvl="8">
              <a:spcBef>
                <a:spcPts val="0"/>
              </a:spcBef>
              <a:spcAft>
                <a:spcPts val="0"/>
              </a:spcAft>
              <a:buSzPts val="1100"/>
              <a:buFont typeface="Arial"/>
              <a:buNone/>
              <a:defRPr sz="1400"/>
            </a:lvl9pPr>
          </a:lstStyle>
          <a:p>
            <a:r>
              <a:rPr lang="en-GB" sz="1200" dirty="0">
                <a:solidFill>
                  <a:srgbClr val="000000"/>
                </a:solidFill>
              </a:rPr>
              <a:t>Note: The full </a:t>
            </a:r>
            <a:r>
              <a:rPr lang="en-GB" sz="1200" dirty="0" smtClean="0">
                <a:solidFill>
                  <a:srgbClr val="000000"/>
                </a:solidFill>
              </a:rPr>
              <a:t>details of the finding themes can </a:t>
            </a:r>
            <a:r>
              <a:rPr lang="en-GB" sz="1200" dirty="0">
                <a:solidFill>
                  <a:srgbClr val="000000"/>
                </a:solidFill>
              </a:rPr>
              <a:t>be found in the </a:t>
            </a:r>
            <a:r>
              <a:rPr lang="en-GB" sz="1200" dirty="0" smtClean="0">
                <a:solidFill>
                  <a:srgbClr val="000000"/>
                </a:solidFill>
              </a:rPr>
              <a:t>appendix.</a:t>
            </a:r>
            <a:endParaRPr lang="en-GB" sz="1200" dirty="0">
              <a:solidFill>
                <a:srgbClr val="000000"/>
              </a:solidFill>
            </a:endParaRPr>
          </a:p>
        </p:txBody>
      </p:sp>
    </p:spTree>
    <p:extLst>
      <p:ext uri="{BB962C8B-B14F-4D97-AF65-F5344CB8AC3E}">
        <p14:creationId xmlns:p14="http://schemas.microsoft.com/office/powerpoint/2010/main" val="1954388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fT Print Master A4">
  <a:themeElements>
    <a:clrScheme name="Dft Orignal Corporate Green">
      <a:dk1>
        <a:srgbClr val="323437"/>
      </a:dk1>
      <a:lt1>
        <a:srgbClr val="FFFFFF"/>
      </a:lt1>
      <a:dk2>
        <a:srgbClr val="006853"/>
      </a:dk2>
      <a:lt2>
        <a:srgbClr val="66A498"/>
      </a:lt2>
      <a:accent1>
        <a:srgbClr val="006853"/>
      </a:accent1>
      <a:accent2>
        <a:srgbClr val="338675"/>
      </a:accent2>
      <a:accent3>
        <a:srgbClr val="54565B"/>
      </a:accent3>
      <a:accent4>
        <a:srgbClr val="989A9D"/>
      </a:accent4>
      <a:accent5>
        <a:srgbClr val="66A498"/>
      </a:accent5>
      <a:accent6>
        <a:srgbClr val="CCE1DD"/>
      </a:accent6>
      <a:hlink>
        <a:srgbClr val="0082CA"/>
      </a:hlink>
      <a:folHlink>
        <a:srgbClr val="009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6A8CC73B4329458FB6E3114F62C339" ma:contentTypeVersion="2" ma:contentTypeDescription="Create a new document." ma:contentTypeScope="" ma:versionID="64f093ffe53cf97663593817a3d24297">
  <xsd:schema xmlns:xsd="http://www.w3.org/2001/XMLSchema" xmlns:xs="http://www.w3.org/2001/XMLSchema" xmlns:p="http://schemas.microsoft.com/office/2006/metadata/properties" xmlns:ns2="1a44ba78-fe46-4e23-a690-f25d762ce918" targetNamespace="http://schemas.microsoft.com/office/2006/metadata/properties" ma:root="true" ma:fieldsID="f80475802869f5d73b4a11b11bc21361" ns2:_="">
    <xsd:import namespace="1a44ba78-fe46-4e23-a690-f25d762ce91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44ba78-fe46-4e23-a690-f25d762ce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4B1C4A-0A10-47CD-8260-543973EA8BD2}"/>
</file>

<file path=customXml/itemProps2.xml><?xml version="1.0" encoding="utf-8"?>
<ds:datastoreItem xmlns:ds="http://schemas.openxmlformats.org/officeDocument/2006/customXml" ds:itemID="{A017C4CB-F6F5-45FD-8AB3-2A77587944AB}"/>
</file>

<file path=customXml/itemProps3.xml><?xml version="1.0" encoding="utf-8"?>
<ds:datastoreItem xmlns:ds="http://schemas.openxmlformats.org/officeDocument/2006/customXml" ds:itemID="{DF812E37-E060-4609-B05A-2EFCED798323}"/>
</file>

<file path=docProps/app.xml><?xml version="1.0" encoding="utf-8"?>
<Properties xmlns="http://schemas.openxmlformats.org/officeDocument/2006/extended-properties" xmlns:vt="http://schemas.openxmlformats.org/officeDocument/2006/docPropsVTypes">
  <Template/>
  <TotalTime>8112</TotalTime>
  <Words>1439</Words>
  <Application>Microsoft Office PowerPoint</Application>
  <PresentationFormat>On-screen Show (16:9)</PresentationFormat>
  <Paragraphs>130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Arimo</vt:lpstr>
      <vt:lpstr>Calibri</vt:lpstr>
      <vt:lpstr>Helvetica Neue</vt:lpstr>
      <vt:lpstr>Noto Sans Symbols</vt:lpstr>
      <vt:lpstr>DfT Print Master A4</vt:lpstr>
      <vt:lpstr>Bus Open Data</vt:lpstr>
      <vt:lpstr>PowerPoint Presentation</vt:lpstr>
      <vt:lpstr>Bus Open Data Discovery  </vt:lpstr>
      <vt:lpstr>Pre-publishing data processes</vt:lpstr>
      <vt:lpstr>Beyond technical requirements</vt:lpstr>
      <vt:lpstr>PowerPoint Presentation</vt:lpstr>
      <vt:lpstr>Methodology and Approach  </vt:lpstr>
      <vt:lpstr>PowerPoint Presentation</vt:lpstr>
      <vt:lpstr>Findings – Themes overview</vt:lpstr>
      <vt:lpstr>As-Is data process summary - overview</vt:lpstr>
      <vt:lpstr>Open data exemplars framework </vt:lpstr>
      <vt:lpstr>PowerPoint Presentation</vt:lpstr>
      <vt:lpstr>Recommendations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Buses Open Data Validation Workshop</dc:title>
  <dc:creator>Fatogun, Temitayo (UK - London)</dc:creator>
  <cp:lastModifiedBy>Meera Nayyar</cp:lastModifiedBy>
  <cp:revision>468</cp:revision>
  <cp:lastPrinted>2018-02-16T11:53:55Z</cp:lastPrinted>
  <dcterms:modified xsi:type="dcterms:W3CDTF">2018-06-05T12:25:57Z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0x010100CF6A8CC73B4329458FB6E3114F62C339</vt:lpwstr>
  </property>
</Properties>
</file>