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notesMasterIdLst>
    <p:notesMasterId r:id="rId22"/>
  </p:notesMasterIdLst>
  <p:sldIdLst>
    <p:sldId id="257" r:id="rId2"/>
    <p:sldId id="262" r:id="rId3"/>
    <p:sldId id="263" r:id="rId4"/>
    <p:sldId id="274" r:id="rId5"/>
    <p:sldId id="267" r:id="rId6"/>
    <p:sldId id="268" r:id="rId7"/>
    <p:sldId id="258" r:id="rId8"/>
    <p:sldId id="259" r:id="rId9"/>
    <p:sldId id="275" r:id="rId10"/>
    <p:sldId id="269" r:id="rId11"/>
    <p:sldId id="270" r:id="rId12"/>
    <p:sldId id="260" r:id="rId13"/>
    <p:sldId id="286" r:id="rId14"/>
    <p:sldId id="287" r:id="rId15"/>
    <p:sldId id="290" r:id="rId16"/>
    <p:sldId id="281" r:id="rId17"/>
    <p:sldId id="282" r:id="rId18"/>
    <p:sldId id="289" r:id="rId19"/>
    <p:sldId id="271" r:id="rId20"/>
    <p:sldId id="28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88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45D74-C6A5-47A1-BD06-2971F6A37E3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0BBBD-2C7B-46CF-8110-BFAD9DF0A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5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3347864" y="4410249"/>
            <a:ext cx="5338938" cy="245269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1600" b="0" i="0">
                <a:solidFill>
                  <a:srgbClr val="F0F0E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Meeting/Conference</a:t>
            </a:r>
            <a:r>
              <a:rPr lang="en-US" dirty="0" smtClean="0"/>
              <a:t> Name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2715635" y="3377467"/>
            <a:ext cx="5977409" cy="856573"/>
          </a:xfrm>
        </p:spPr>
        <p:txBody>
          <a:bodyPr anchor="t">
            <a:normAutofit/>
          </a:bodyPr>
          <a:lstStyle>
            <a:lvl1pPr marL="0" indent="0" algn="r">
              <a:buNone/>
              <a:defRPr sz="24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add the Title of the Presentation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3347865" y="4950472"/>
            <a:ext cx="5338936" cy="264319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i="0" baseline="0">
                <a:solidFill>
                  <a:srgbClr val="F0F0EE"/>
                </a:solidFill>
              </a:defRPr>
            </a:lvl1pPr>
          </a:lstStyle>
          <a:p>
            <a:pPr lvl="0"/>
            <a:r>
              <a:rPr lang="en-GB" dirty="0" smtClean="0"/>
              <a:t>Speaker (First Name and SURNAME), Title</a:t>
            </a:r>
            <a:endParaRPr lang="en-GB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3347864" y="4668776"/>
            <a:ext cx="5343699" cy="25973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i="0" baseline="0">
                <a:solidFill>
                  <a:srgbClr val="F0F0EE"/>
                </a:solidFill>
              </a:defRPr>
            </a:lvl1pPr>
          </a:lstStyle>
          <a:p>
            <a:pPr lvl="0"/>
            <a:r>
              <a:rPr lang="en-GB" dirty="0" smtClean="0"/>
              <a:t>Location, Date (DD/MM/YYYY)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3111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11560" y="3296967"/>
            <a:ext cx="7848872" cy="15001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 smtClean="0"/>
              <a:t>Add Section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/>
          <a:p>
            <a:fld id="{062F9617-6250-4A4E-A789-B3C5DD958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27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/>
          <a:lstStyle>
            <a:lvl1pPr marL="342900" indent="-342900">
              <a:buFont typeface="Calibri" panose="020F0502020204030204" pitchFamily="34" charset="0"/>
              <a:buChar char="›"/>
              <a:defRPr sz="2200"/>
            </a:lvl1pPr>
            <a:lvl2pPr marL="285750" indent="-285750">
              <a:buClr>
                <a:srgbClr val="6699CC"/>
              </a:buClr>
              <a:buFont typeface="Calibri" pitchFamily="34" charset="0"/>
              <a:buChar char="›"/>
              <a:defRPr sz="2000" baseline="0"/>
            </a:lvl2pPr>
            <a:lvl3pPr marL="702900" indent="-342900">
              <a:buClr>
                <a:srgbClr val="6699CC"/>
              </a:buClr>
              <a:buFont typeface="Calibri" pitchFamily="34" charset="0"/>
              <a:buChar char="›"/>
              <a:defRPr/>
            </a:lvl3pPr>
            <a:lvl4pPr marL="1074738" indent="-355600">
              <a:buClr>
                <a:srgbClr val="6699CC"/>
              </a:buClr>
              <a:buFont typeface="Calibri" pitchFamily="34" charset="0"/>
              <a:buChar char="›"/>
              <a:defRPr/>
            </a:lvl4pPr>
            <a:lvl5pPr marL="1440000" indent="-360000">
              <a:buClr>
                <a:srgbClr val="6699CC"/>
              </a:buClr>
              <a:buFont typeface="Calibri" pitchFamily="34" charset="0"/>
              <a:buChar char="›"/>
              <a:defRPr i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214414" y="-24"/>
            <a:ext cx="7929618" cy="952524"/>
          </a:xfrm>
          <a:prstGeom prst="rect">
            <a:avLst/>
          </a:prstGeom>
        </p:spPr>
        <p:txBody>
          <a:bodyPr vert="horz" lIns="91440" tIns="45720" rIns="43200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003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+ Slogan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6388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fr-FR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29375"/>
            <a:ext cx="143986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 smtClean="0"/>
              <a:t>16/01/2014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71688" y="6429375"/>
            <a:ext cx="507206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FTE meeting - Ljubljana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N° </a:t>
            </a:r>
            <a:fld id="{6CCD9EF9-FCDA-42D5-BC9E-51ED987D2EC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13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282" y="1285860"/>
            <a:ext cx="4281518" cy="48403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5860"/>
            <a:ext cx="4281518" cy="48403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29375"/>
            <a:ext cx="143986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 smtClean="0"/>
              <a:t>16/01/2014</a:t>
            </a:r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71688" y="6429375"/>
            <a:ext cx="507206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FTE meeting - Ljubljana</a:t>
            </a: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N° </a:t>
            </a:r>
            <a:fld id="{688559FA-9CA9-4C8E-947E-BD5887E2F61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8956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1214414" y="-24"/>
            <a:ext cx="7929618" cy="942559"/>
          </a:xfrm>
          <a:prstGeom prst="rect">
            <a:avLst/>
          </a:prstGeom>
        </p:spPr>
        <p:txBody>
          <a:bodyPr vert="horz" lIns="91440" tIns="45720" rIns="43200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844" y="1285860"/>
            <a:ext cx="8786874" cy="4929222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7275404" y="6429398"/>
            <a:ext cx="144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062F9617-6250-4A4E-A789-B3C5DD958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6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24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buClr>
          <a:srgbClr val="6699CC"/>
        </a:buClr>
        <a:buFont typeface="Calibri" pitchFamily="34" charset="0"/>
        <a:buChar char="›"/>
        <a:defRPr sz="2200" b="0" kern="1200">
          <a:ln>
            <a:noFill/>
          </a:ln>
          <a:solidFill>
            <a:schemeClr val="tx1"/>
          </a:solidFill>
          <a:latin typeface="+mn-lt"/>
          <a:ea typeface="+mn-ea"/>
          <a:cs typeface="+mn-cs"/>
        </a:defRPr>
      </a:lvl1pPr>
      <a:lvl2pPr marL="342900" indent="-342900" algn="l" defTabSz="914400" rtl="0" eaLnBrk="1" latinLnBrk="0" hangingPunct="1">
        <a:spcBef>
          <a:spcPts val="600"/>
        </a:spcBef>
        <a:buClr>
          <a:srgbClr val="6699CC"/>
        </a:buClr>
        <a:buFont typeface="Calibri" pitchFamily="34" charset="0"/>
        <a:buChar char="›"/>
        <a:defRPr sz="2000" b="0" i="0" kern="1200">
          <a:ln>
            <a:noFill/>
          </a:ln>
          <a:solidFill>
            <a:schemeClr val="tx2"/>
          </a:solidFill>
          <a:latin typeface="+mn-lt"/>
          <a:ea typeface="+mn-ea"/>
          <a:cs typeface="+mn-cs"/>
        </a:defRPr>
      </a:lvl2pPr>
      <a:lvl3pPr marL="702900" indent="-342900" algn="l" defTabSz="914400" rtl="0" eaLnBrk="1" latinLnBrk="0" hangingPunct="1">
        <a:spcBef>
          <a:spcPts val="0"/>
        </a:spcBef>
        <a:buClr>
          <a:srgbClr val="6699CC"/>
        </a:buClr>
        <a:buSzPct val="100000"/>
        <a:buFont typeface="Calibri" pitchFamily="34" charset="0"/>
        <a:buChar char="›"/>
        <a:tabLst>
          <a:tab pos="720000" algn="l"/>
        </a:tabLst>
        <a:defRPr sz="1800" kern="1200">
          <a:ln>
            <a:noFill/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074738" indent="-355600" algn="l" defTabSz="914400" rtl="0" eaLnBrk="1" latinLnBrk="0" hangingPunct="1">
        <a:spcBef>
          <a:spcPts val="0"/>
        </a:spcBef>
        <a:buClr>
          <a:srgbClr val="6699CC"/>
        </a:buClr>
        <a:buFont typeface="Calibri" pitchFamily="34" charset="0"/>
        <a:buChar char="›"/>
        <a:tabLst>
          <a:tab pos="1080000" algn="l"/>
        </a:tabLst>
        <a:defRPr sz="1800" i="0" kern="1200">
          <a:ln>
            <a:noFill/>
          </a:ln>
          <a:solidFill>
            <a:srgbClr val="0C4DA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spcBef>
          <a:spcPts val="0"/>
        </a:spcBef>
        <a:buClr>
          <a:srgbClr val="6699CC"/>
        </a:buClr>
        <a:buFont typeface="Calibri" pitchFamily="34" charset="0"/>
        <a:buChar char="›"/>
        <a:tabLst>
          <a:tab pos="1438275" algn="l"/>
        </a:tabLst>
        <a:defRPr sz="1600" i="1" kern="1200">
          <a:ln>
            <a:noFill/>
          </a:ln>
          <a:solidFill>
            <a:srgbClr val="0C4DA2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b="0" kern="1200">
          <a:ln w="0">
            <a:noFill/>
          </a:ln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a.europa.eu/Document-Register/Pages/TAP-TSI.aspx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ur-lex.europa.eu/en/index.htm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47864" y="3761679"/>
            <a:ext cx="5338938" cy="893840"/>
          </a:xfrm>
        </p:spPr>
        <p:txBody>
          <a:bodyPr/>
          <a:lstStyle/>
          <a:p>
            <a:r>
              <a:rPr lang="en-US" dirty="0"/>
              <a:t>UK industry meeting - Action A specifications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386361" y="3377467"/>
            <a:ext cx="6306683" cy="856573"/>
          </a:xfrm>
        </p:spPr>
        <p:txBody>
          <a:bodyPr/>
          <a:lstStyle/>
          <a:p>
            <a:r>
              <a:rPr lang="de-DE" dirty="0" err="1" smtClean="0"/>
              <a:t>Telematics</a:t>
            </a:r>
            <a:r>
              <a:rPr lang="de-DE" dirty="0" smtClean="0"/>
              <a:t> </a:t>
            </a:r>
            <a:r>
              <a:rPr lang="de-DE" dirty="0" err="1" smtClean="0"/>
              <a:t>applications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passengers</a:t>
            </a:r>
            <a:r>
              <a:rPr lang="de-DE" dirty="0" smtClean="0"/>
              <a:t> (TAP TSI)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Stefan JUGELT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Nottingham, 16/02/2016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263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30253"/>
          </a:xfrm>
        </p:spPr>
        <p:txBody>
          <a:bodyPr vert="horz" lIns="91440" tIns="45720" rIns="432000" bIns="45720" rtlCol="0" anchor="ctr">
            <a:normAutofit/>
          </a:bodyPr>
          <a:lstStyle/>
          <a:p>
            <a:r>
              <a:rPr lang="en-GB"/>
              <a:t>           Purpose of TAP TSI</a:t>
            </a:r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342900" indent="-342900"/>
            <a:r>
              <a:rPr lang="fr-FR" smtClean="0"/>
              <a:t>N° </a:t>
            </a:r>
            <a:fld id="{4394EB6B-85CB-4FF7-9F42-B5DC6452BD28}" type="slidenum">
              <a:rPr lang="fr-FR" smtClean="0"/>
              <a:pPr marL="342900" indent="-342900"/>
              <a:t>10</a:t>
            </a:fld>
            <a:endParaRPr lang="fr-FR" smtClean="0"/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228600" y="1143000"/>
            <a:ext cx="8686800" cy="5181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endParaRPr lang="en-GB" sz="14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271" name="Rectangle 4"/>
          <p:cNvSpPr txBox="1">
            <a:spLocks noChangeArrowheads="1"/>
          </p:cNvSpPr>
          <p:nvPr/>
        </p:nvSpPr>
        <p:spPr bwMode="auto">
          <a:xfrm>
            <a:off x="152400" y="11430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endParaRPr lang="en-GB" sz="2200">
              <a:solidFill>
                <a:schemeClr val="accent2"/>
              </a:solidFill>
            </a:endParaRPr>
          </a:p>
        </p:txBody>
      </p:sp>
      <p:sp>
        <p:nvSpPr>
          <p:cNvPr id="8198" name="Rectangle 4"/>
          <p:cNvSpPr txBox="1">
            <a:spLocks noChangeArrowheads="1"/>
          </p:cNvSpPr>
          <p:nvPr/>
        </p:nvSpPr>
        <p:spPr bwMode="auto">
          <a:xfrm>
            <a:off x="190500" y="11430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Aft>
                <a:spcPts val="300"/>
              </a:spcAft>
              <a:defRPr/>
            </a:pPr>
            <a:r>
              <a:rPr lang="en-US" sz="2000" dirty="0">
                <a:solidFill>
                  <a:srgbClr val="003399"/>
                </a:solidFill>
              </a:rPr>
              <a:t>The Technical Specification for Interoperability on “Telematics Applications for Passengers” (TAP TSI) prescribes protocols for the data exchange </a:t>
            </a:r>
            <a:r>
              <a:rPr lang="en-US" sz="2000" dirty="0" smtClean="0">
                <a:solidFill>
                  <a:srgbClr val="003399"/>
                </a:solidFill>
              </a:rPr>
              <a:t>of:</a:t>
            </a:r>
          </a:p>
          <a:p>
            <a:pPr algn="just">
              <a:spcAft>
                <a:spcPts val="300"/>
              </a:spcAft>
              <a:defRPr/>
            </a:pPr>
            <a:endParaRPr lang="en-US" sz="2000" dirty="0">
              <a:solidFill>
                <a:srgbClr val="003399"/>
              </a:solidFill>
            </a:endParaRPr>
          </a:p>
          <a:p>
            <a:pPr marL="457200" indent="-457200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timetables</a:t>
            </a:r>
            <a:r>
              <a:rPr lang="en-US" sz="2000" dirty="0">
                <a:solidFill>
                  <a:srgbClr val="003399"/>
                </a:solidFill>
              </a:rPr>
              <a:t>, </a:t>
            </a:r>
          </a:p>
          <a:p>
            <a:pPr marL="457200" indent="-457200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3399"/>
                </a:solidFill>
              </a:rPr>
              <a:t>tariffs, </a:t>
            </a:r>
          </a:p>
          <a:p>
            <a:pPr marL="457200" indent="-457200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3399"/>
                </a:solidFill>
              </a:rPr>
              <a:t>reservations, fulfillment</a:t>
            </a:r>
          </a:p>
          <a:p>
            <a:pPr marL="457200" indent="-457200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3399"/>
                </a:solidFill>
              </a:rPr>
              <a:t>Information to passengers in station and vehicle area</a:t>
            </a:r>
          </a:p>
          <a:p>
            <a:pPr marL="457200" indent="-457200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3399"/>
                </a:solidFill>
              </a:rPr>
              <a:t>train running information,</a:t>
            </a:r>
          </a:p>
          <a:p>
            <a:pPr marL="457200" indent="-457200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Etc.</a:t>
            </a:r>
            <a:endParaRPr lang="en-US" sz="2000" dirty="0">
              <a:solidFill>
                <a:srgbClr val="003399"/>
              </a:solidFill>
            </a:endParaRPr>
          </a:p>
          <a:p>
            <a:pPr algn="just">
              <a:spcAft>
                <a:spcPts val="300"/>
              </a:spcAft>
              <a:defRPr/>
            </a:pPr>
            <a:endParaRPr lang="en-US" sz="2000" dirty="0">
              <a:solidFill>
                <a:srgbClr val="003399"/>
              </a:solidFill>
            </a:endParaRPr>
          </a:p>
          <a:p>
            <a:pPr algn="just">
              <a:spcAft>
                <a:spcPts val="300"/>
              </a:spcAft>
              <a:defRPr/>
            </a:pPr>
            <a:r>
              <a:rPr lang="en-US" sz="2000" dirty="0">
                <a:solidFill>
                  <a:srgbClr val="003399"/>
                </a:solidFill>
              </a:rPr>
              <a:t>which must be respected by the European rail sector (railways, infrastructure managers, ticket vendors </a:t>
            </a:r>
            <a:r>
              <a:rPr lang="en-US" sz="2000" dirty="0" smtClean="0">
                <a:solidFill>
                  <a:srgbClr val="003399"/>
                </a:solidFill>
              </a:rPr>
              <a:t>etc.) </a:t>
            </a:r>
            <a:r>
              <a:rPr lang="en-US" sz="2000" dirty="0">
                <a:solidFill>
                  <a:srgbClr val="003399"/>
                </a:solidFill>
              </a:rPr>
              <a:t>according to the European Rail Passengers’ Rights Regulation EC/1371/2007 </a:t>
            </a:r>
            <a:r>
              <a:rPr lang="en-GB" sz="2000" dirty="0">
                <a:solidFill>
                  <a:srgbClr val="003399"/>
                </a:solidFill>
              </a:rPr>
              <a:t>and to the Interoperability Directive EC/2008/57.</a:t>
            </a:r>
          </a:p>
        </p:txBody>
      </p:sp>
    </p:spTree>
    <p:extLst>
      <p:ext uri="{BB962C8B-B14F-4D97-AF65-F5344CB8AC3E}">
        <p14:creationId xmlns:p14="http://schemas.microsoft.com/office/powerpoint/2010/main" val="2213939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2"/>
          <p:cNvSpPr>
            <a:spLocks noGrp="1" noChangeArrowheads="1"/>
          </p:cNvSpPr>
          <p:nvPr>
            <p:ph type="title"/>
          </p:nvPr>
        </p:nvSpPr>
        <p:spPr>
          <a:xfrm>
            <a:off x="457200" y="140824"/>
            <a:ext cx="8686800" cy="706669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GB" dirty="0" smtClean="0"/>
              <a:t>Technical Documents of TAP TSI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342900" indent="-342900"/>
            <a:r>
              <a:rPr lang="fr-FR" smtClean="0"/>
              <a:t>N° </a:t>
            </a:r>
            <a:fld id="{3990DB70-826C-4D21-8844-8940D56AB04D}" type="slidenum">
              <a:rPr lang="fr-FR" smtClean="0"/>
              <a:pPr marL="342900" indent="-342900"/>
              <a:t>11</a:t>
            </a:fld>
            <a:endParaRPr lang="fr-FR" smtClean="0"/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228600" y="1143000"/>
            <a:ext cx="8686800" cy="5181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endParaRPr lang="en-GB" sz="14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295" name="Rectangle 4"/>
          <p:cNvSpPr txBox="1">
            <a:spLocks noChangeArrowheads="1"/>
          </p:cNvSpPr>
          <p:nvPr/>
        </p:nvSpPr>
        <p:spPr bwMode="auto">
          <a:xfrm>
            <a:off x="152400" y="11430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endParaRPr lang="en-GB" sz="2200">
              <a:solidFill>
                <a:schemeClr val="accent2"/>
              </a:solidFill>
            </a:endParaRPr>
          </a:p>
        </p:txBody>
      </p:sp>
      <p:sp>
        <p:nvSpPr>
          <p:cNvPr id="16390" name="Rectangle 4"/>
          <p:cNvSpPr txBox="1">
            <a:spLocks noChangeArrowheads="1"/>
          </p:cNvSpPr>
          <p:nvPr/>
        </p:nvSpPr>
        <p:spPr bwMode="auto">
          <a:xfrm>
            <a:off x="236538" y="1125538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Aft>
                <a:spcPts val="300"/>
              </a:spcAft>
              <a:defRPr/>
            </a:pPr>
            <a:r>
              <a:rPr lang="en-US" sz="2000" dirty="0">
                <a:solidFill>
                  <a:srgbClr val="003399"/>
                </a:solidFill>
              </a:rPr>
              <a:t>In Dec 2009 ERA has signed contract with UIC according to which UIC has transferred the underpinning UIC leaflets as ERA Technical  </a:t>
            </a:r>
            <a:r>
              <a:rPr lang="en-US" sz="2000" dirty="0" smtClean="0">
                <a:solidFill>
                  <a:srgbClr val="003399"/>
                </a:solidFill>
              </a:rPr>
              <a:t>Documents:</a:t>
            </a:r>
          </a:p>
          <a:p>
            <a:pPr marL="1166813" indent="-342900" algn="just">
              <a:spcAft>
                <a:spcPts val="300"/>
              </a:spcAft>
              <a:buFontTx/>
              <a:buChar char="-"/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B.1</a:t>
            </a:r>
            <a:r>
              <a:rPr lang="en-US" sz="2000" dirty="0">
                <a:solidFill>
                  <a:srgbClr val="003399"/>
                </a:solidFill>
              </a:rPr>
              <a:t>, B.2, </a:t>
            </a:r>
            <a:r>
              <a:rPr lang="en-US" sz="2000" dirty="0" smtClean="0">
                <a:solidFill>
                  <a:srgbClr val="003399"/>
                </a:solidFill>
              </a:rPr>
              <a:t>B.3 (tariff)</a:t>
            </a:r>
          </a:p>
          <a:p>
            <a:pPr marL="1166813" indent="-342900" algn="just">
              <a:spcAft>
                <a:spcPts val="300"/>
              </a:spcAft>
              <a:buFontTx/>
              <a:buChar char="-"/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B.4 (timetable)</a:t>
            </a:r>
          </a:p>
          <a:p>
            <a:pPr marL="1166813" indent="-342900" algn="just">
              <a:spcAft>
                <a:spcPts val="300"/>
              </a:spcAft>
              <a:buFontTx/>
              <a:buChar char="-"/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B.5 (reservation)</a:t>
            </a:r>
          </a:p>
          <a:p>
            <a:pPr marL="1166813" indent="-342900" algn="just">
              <a:spcAft>
                <a:spcPts val="300"/>
              </a:spcAft>
              <a:buFontTx/>
              <a:buChar char="-"/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B.6</a:t>
            </a:r>
            <a:r>
              <a:rPr lang="en-US" sz="2000" dirty="0">
                <a:solidFill>
                  <a:srgbClr val="003399"/>
                </a:solidFill>
              </a:rPr>
              <a:t>, </a:t>
            </a:r>
            <a:r>
              <a:rPr lang="en-US" sz="2000" dirty="0" smtClean="0">
                <a:solidFill>
                  <a:srgbClr val="003399"/>
                </a:solidFill>
              </a:rPr>
              <a:t>B.7 (ticketing) </a:t>
            </a:r>
          </a:p>
          <a:p>
            <a:pPr marL="1166813" indent="-342900" algn="just">
              <a:spcAft>
                <a:spcPts val="300"/>
              </a:spcAft>
              <a:buFontTx/>
              <a:buChar char="-"/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B.8</a:t>
            </a:r>
            <a:r>
              <a:rPr lang="en-US" sz="2000" dirty="0">
                <a:solidFill>
                  <a:srgbClr val="003399"/>
                </a:solidFill>
              </a:rPr>
              <a:t>, </a:t>
            </a:r>
            <a:r>
              <a:rPr lang="en-US" sz="2000" dirty="0" smtClean="0">
                <a:solidFill>
                  <a:srgbClr val="003399"/>
                </a:solidFill>
              </a:rPr>
              <a:t>B.9 (reference data)</a:t>
            </a:r>
          </a:p>
          <a:p>
            <a:pPr marL="1166813" indent="-342900" algn="just">
              <a:spcAft>
                <a:spcPts val="300"/>
              </a:spcAft>
              <a:buFontTx/>
              <a:buChar char="-"/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B.10 (reservation for PRM assistance)</a:t>
            </a:r>
            <a:endParaRPr lang="en-US" sz="2000" dirty="0">
              <a:solidFill>
                <a:srgbClr val="003399"/>
              </a:solidFill>
            </a:endParaRPr>
          </a:p>
          <a:p>
            <a:pPr algn="just">
              <a:spcAft>
                <a:spcPts val="300"/>
              </a:spcAft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Above </a:t>
            </a:r>
            <a:r>
              <a:rPr lang="en-US" sz="2000" dirty="0">
                <a:solidFill>
                  <a:srgbClr val="003399"/>
                </a:solidFill>
              </a:rPr>
              <a:t>ERA Technical  Documents </a:t>
            </a:r>
            <a:r>
              <a:rPr lang="en-US" sz="2000" dirty="0" smtClean="0">
                <a:solidFill>
                  <a:srgbClr val="003399"/>
                </a:solidFill>
              </a:rPr>
              <a:t>are </a:t>
            </a:r>
            <a:r>
              <a:rPr lang="en-US" sz="2000" dirty="0">
                <a:solidFill>
                  <a:srgbClr val="003399"/>
                </a:solidFill>
              </a:rPr>
              <a:t>annexes of the TAP TSI, thus, </a:t>
            </a:r>
            <a:r>
              <a:rPr lang="en-US" sz="2000" u="sng" dirty="0">
                <a:solidFill>
                  <a:srgbClr val="003399"/>
                </a:solidFill>
              </a:rPr>
              <a:t>legally </a:t>
            </a:r>
            <a:r>
              <a:rPr lang="en-US" sz="2000" u="sng" dirty="0" smtClean="0">
                <a:solidFill>
                  <a:srgbClr val="003399"/>
                </a:solidFill>
              </a:rPr>
              <a:t>binding</a:t>
            </a:r>
            <a:r>
              <a:rPr lang="en-GB" sz="2000" dirty="0" smtClean="0">
                <a:solidFill>
                  <a:srgbClr val="003399"/>
                </a:solidFill>
              </a:rPr>
              <a:t>.</a:t>
            </a:r>
          </a:p>
          <a:p>
            <a:pPr algn="just">
              <a:spcAft>
                <a:spcPts val="300"/>
              </a:spcAft>
              <a:defRPr/>
            </a:pPr>
            <a:r>
              <a:rPr lang="en-GB" sz="2000" dirty="0" smtClean="0">
                <a:solidFill>
                  <a:srgbClr val="003399"/>
                </a:solidFill>
              </a:rPr>
              <a:t> </a:t>
            </a:r>
            <a:endParaRPr lang="en-GB" sz="2000" dirty="0">
              <a:solidFill>
                <a:srgbClr val="003399"/>
              </a:solidFill>
            </a:endParaRPr>
          </a:p>
          <a:p>
            <a:pPr algn="just">
              <a:spcAft>
                <a:spcPts val="300"/>
              </a:spcAft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All </a:t>
            </a:r>
            <a:r>
              <a:rPr lang="en-US" sz="2000" dirty="0">
                <a:solidFill>
                  <a:srgbClr val="003399"/>
                </a:solidFill>
              </a:rPr>
              <a:t>Technical  Documents </a:t>
            </a:r>
            <a:r>
              <a:rPr lang="en-US" sz="2000" dirty="0" smtClean="0">
                <a:solidFill>
                  <a:srgbClr val="003399"/>
                </a:solidFill>
              </a:rPr>
              <a:t>are available </a:t>
            </a:r>
            <a:r>
              <a:rPr lang="en-US" sz="2000" dirty="0">
                <a:solidFill>
                  <a:srgbClr val="003399"/>
                </a:solidFill>
              </a:rPr>
              <a:t>at ERA’s website at </a:t>
            </a:r>
            <a:r>
              <a:rPr lang="en-US" sz="2000" dirty="0">
                <a:solidFill>
                  <a:srgbClr val="003399"/>
                </a:solidFill>
                <a:hlinkClick r:id="rId2"/>
              </a:rPr>
              <a:t>http</a:t>
            </a:r>
            <a:r>
              <a:rPr lang="en-US" sz="2000" dirty="0" smtClean="0">
                <a:solidFill>
                  <a:srgbClr val="003399"/>
                </a:solidFill>
                <a:hlinkClick r:id="rId2"/>
              </a:rPr>
              <a:t>://</a:t>
            </a:r>
            <a:r>
              <a:rPr lang="en-GB" sz="2000" dirty="0" smtClean="0">
                <a:solidFill>
                  <a:srgbClr val="003399"/>
                </a:solidFill>
                <a:hlinkClick r:id="rId2"/>
              </a:rPr>
              <a:t>www.era.europa.eu/Document-Register/Pages/TAP-TSI.aspx</a:t>
            </a:r>
            <a:r>
              <a:rPr lang="en-US" sz="2000" dirty="0" smtClean="0">
                <a:solidFill>
                  <a:srgbClr val="003399"/>
                </a:solidFill>
              </a:rPr>
              <a:t> .</a:t>
            </a:r>
          </a:p>
          <a:p>
            <a:pPr algn="just">
              <a:spcAft>
                <a:spcPts val="300"/>
              </a:spcAft>
              <a:defRPr/>
            </a:pPr>
            <a:endParaRPr lang="en-US" sz="2000" dirty="0" smtClean="0">
              <a:solidFill>
                <a:srgbClr val="003399"/>
              </a:solidFill>
            </a:endParaRPr>
          </a:p>
          <a:p>
            <a:pPr algn="just">
              <a:spcAft>
                <a:spcPts val="300"/>
              </a:spcAft>
              <a:defRPr/>
            </a:pPr>
            <a:r>
              <a:rPr lang="en-US" sz="2000" dirty="0" smtClean="0">
                <a:solidFill>
                  <a:srgbClr val="003399"/>
                </a:solidFill>
              </a:rPr>
              <a:t>The </a:t>
            </a:r>
            <a:r>
              <a:rPr lang="en-US" sz="2000" dirty="0">
                <a:solidFill>
                  <a:srgbClr val="003399"/>
                </a:solidFill>
              </a:rPr>
              <a:t>technical documents </a:t>
            </a:r>
            <a:r>
              <a:rPr lang="en-US" sz="2000" dirty="0" smtClean="0">
                <a:solidFill>
                  <a:srgbClr val="003399"/>
                </a:solidFill>
              </a:rPr>
              <a:t>are </a:t>
            </a:r>
            <a:r>
              <a:rPr lang="en-US" sz="2000" dirty="0">
                <a:solidFill>
                  <a:srgbClr val="003399"/>
                </a:solidFill>
              </a:rPr>
              <a:t>maintained by ERA through a change control management process. UIC </a:t>
            </a:r>
            <a:r>
              <a:rPr lang="en-US" sz="2000" dirty="0" smtClean="0">
                <a:solidFill>
                  <a:srgbClr val="003399"/>
                </a:solidFill>
              </a:rPr>
              <a:t>is </a:t>
            </a:r>
            <a:r>
              <a:rPr lang="en-US" sz="2000" dirty="0">
                <a:solidFill>
                  <a:srgbClr val="003399"/>
                </a:solidFill>
              </a:rPr>
              <a:t>involved in this process.</a:t>
            </a:r>
          </a:p>
          <a:p>
            <a:pPr algn="just">
              <a:spcAft>
                <a:spcPts val="300"/>
              </a:spcAft>
              <a:defRPr/>
            </a:pPr>
            <a:endParaRPr lang="en-US" sz="2000" dirty="0" smtClean="0">
              <a:solidFill>
                <a:srgbClr val="003399"/>
              </a:solidFill>
            </a:endParaRPr>
          </a:p>
          <a:p>
            <a:pPr algn="just">
              <a:spcAft>
                <a:spcPts val="300"/>
              </a:spcAft>
              <a:defRPr/>
            </a:pPr>
            <a:endParaRPr lang="en-US" sz="20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9029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TAP </a:t>
            </a:r>
            <a:r>
              <a:rPr lang="en-US" dirty="0"/>
              <a:t>TSI – timetable data exchange </a:t>
            </a:r>
          </a:p>
        </p:txBody>
      </p:sp>
      <p:sp>
        <p:nvSpPr>
          <p:cNvPr id="6" name="Inhaltsplatzhalter 29"/>
          <p:cNvSpPr txBox="1">
            <a:spLocks/>
          </p:cNvSpPr>
          <p:nvPr/>
        </p:nvSpPr>
        <p:spPr bwMode="auto">
          <a:xfrm>
            <a:off x="457200" y="1219200"/>
            <a:ext cx="403860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spcAft>
                <a:spcPts val="300"/>
              </a:spcAft>
              <a:buFontTx/>
              <a:buNone/>
              <a:defRPr/>
            </a:pPr>
            <a:r>
              <a:rPr lang="en-GB" sz="2400" b="1" dirty="0" smtClean="0"/>
              <a:t>Purpose:</a:t>
            </a:r>
          </a:p>
          <a:p>
            <a:pPr marL="180975" indent="-180975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b="0" dirty="0" smtClean="0"/>
              <a:t>Exchange of timetable data</a:t>
            </a:r>
          </a:p>
          <a:p>
            <a:pPr algn="just" eaLnBrk="1" hangingPunct="1">
              <a:spcAft>
                <a:spcPts val="300"/>
              </a:spcAft>
              <a:buFontTx/>
              <a:buNone/>
              <a:defRPr/>
            </a:pPr>
            <a:r>
              <a:rPr lang="en-GB" sz="2400" b="1" dirty="0" smtClean="0"/>
              <a:t>Conditions:</a:t>
            </a:r>
          </a:p>
          <a:p>
            <a:pPr marL="180975" indent="-180975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b="0" dirty="0" smtClean="0"/>
              <a:t>Annual timetable must be published at least two months before entering into force</a:t>
            </a:r>
          </a:p>
          <a:p>
            <a:pPr marL="180975" indent="-180975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b="0" dirty="0" smtClean="0"/>
              <a:t>Timetable changes must be published at least 7 days in advance</a:t>
            </a:r>
          </a:p>
          <a:p>
            <a:pPr marL="180975" indent="-180975" algn="just" eaLnBrk="1" hangingPunct="1">
              <a:spcAft>
                <a:spcPts val="300"/>
              </a:spcAft>
              <a:buFont typeface="Arial" charset="0"/>
              <a:buNone/>
              <a:defRPr/>
            </a:pPr>
            <a:r>
              <a:rPr lang="en-GB" sz="2400" b="1" dirty="0" smtClean="0"/>
              <a:t>How:</a:t>
            </a:r>
          </a:p>
          <a:p>
            <a:pPr marL="180975" indent="-180975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b="0" dirty="0" smtClean="0"/>
              <a:t>File in EDIFACT-format  (technical document B.4)</a:t>
            </a:r>
          </a:p>
        </p:txBody>
      </p:sp>
      <p:sp>
        <p:nvSpPr>
          <p:cNvPr id="7" name="TextBox 34"/>
          <p:cNvSpPr txBox="1">
            <a:spLocks noChangeArrowheads="1"/>
          </p:cNvSpPr>
          <p:nvPr/>
        </p:nvSpPr>
        <p:spPr bwMode="auto">
          <a:xfrm>
            <a:off x="7078663" y="4903788"/>
            <a:ext cx="18367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800" dirty="0">
                <a:latin typeface="+mn-lt"/>
              </a:rPr>
              <a:t>Authorities and 3</a:t>
            </a:r>
            <a:r>
              <a:rPr lang="en-GB" sz="1800" baseline="30000" dirty="0">
                <a:latin typeface="+mn-lt"/>
              </a:rPr>
              <a:t>rd</a:t>
            </a:r>
            <a:r>
              <a:rPr lang="en-GB" sz="1800" dirty="0">
                <a:latin typeface="+mn-lt"/>
              </a:rPr>
              <a:t> parties</a:t>
            </a:r>
          </a:p>
        </p:txBody>
      </p:sp>
      <p:grpSp>
        <p:nvGrpSpPr>
          <p:cNvPr id="8" name="Gruppierung 34"/>
          <p:cNvGrpSpPr>
            <a:grpSpLocks/>
          </p:cNvGrpSpPr>
          <p:nvPr/>
        </p:nvGrpSpPr>
        <p:grpSpPr bwMode="auto">
          <a:xfrm>
            <a:off x="4846638" y="1905000"/>
            <a:ext cx="3844925" cy="3043238"/>
            <a:chOff x="4846638" y="1905000"/>
            <a:chExt cx="3844654" cy="3042719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630"/>
            <a:stretch>
              <a:fillRect/>
            </a:stretch>
          </p:blipFill>
          <p:spPr bwMode="auto">
            <a:xfrm>
              <a:off x="7177391" y="1905000"/>
              <a:ext cx="1087677" cy="299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0" name="Curved Connector 9"/>
            <p:cNvCxnSpPr/>
            <p:nvPr/>
          </p:nvCxnSpPr>
          <p:spPr bwMode="auto">
            <a:xfrm rot="5400000" flipH="1" flipV="1">
              <a:off x="6061009" y="1392234"/>
              <a:ext cx="399982" cy="1835021"/>
            </a:xfrm>
            <a:prstGeom prst="curvedConnector2">
              <a:avLst/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 bwMode="auto">
            <a:xfrm flipV="1">
              <a:off x="5838755" y="2949397"/>
              <a:ext cx="1554053" cy="634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30"/>
            <p:cNvGrpSpPr>
              <a:grpSpLocks/>
            </p:cNvGrpSpPr>
            <p:nvPr/>
          </p:nvGrpSpPr>
          <p:grpSpPr bwMode="auto">
            <a:xfrm>
              <a:off x="7393194" y="2638816"/>
              <a:ext cx="1298098" cy="1232581"/>
              <a:chOff x="6500826" y="2786058"/>
              <a:chExt cx="2148498" cy="2039891"/>
            </a:xfrm>
          </p:grpSpPr>
          <p:grpSp>
            <p:nvGrpSpPr>
              <p:cNvPr id="19" name="Group 26"/>
              <p:cNvGrpSpPr>
                <a:grpSpLocks/>
              </p:cNvGrpSpPr>
              <p:nvPr/>
            </p:nvGrpSpPr>
            <p:grpSpPr bwMode="auto">
              <a:xfrm>
                <a:off x="6500826" y="2786058"/>
                <a:ext cx="1447808" cy="1332061"/>
                <a:chOff x="5929322" y="2928934"/>
                <a:chExt cx="1447808" cy="1332061"/>
              </a:xfrm>
            </p:grpSpPr>
            <p:pic>
              <p:nvPicPr>
                <p:cNvPr id="21" name="Picture 23" descr="electric train.jpg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929322" y="2928934"/>
                  <a:ext cx="1143008" cy="10272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2" name="Picture 24" descr="electric train.jpg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1722" y="3081334"/>
                  <a:ext cx="1143008" cy="10272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5" descr="electric train.jpg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234122" y="3233734"/>
                  <a:ext cx="1143008" cy="10272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20" name="TextBox 29"/>
              <p:cNvSpPr txBox="1">
                <a:spLocks noChangeArrowheads="1"/>
              </p:cNvSpPr>
              <p:nvPr/>
            </p:nvSpPr>
            <p:spPr bwMode="auto">
              <a:xfrm>
                <a:off x="6642062" y="4214197"/>
                <a:ext cx="2007262" cy="6120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sz="1800" dirty="0">
                    <a:latin typeface="+mn-lt"/>
                  </a:rPr>
                  <a:t>Other RU’s</a:t>
                </a:r>
              </a:p>
            </p:txBody>
          </p:sp>
        </p:grpSp>
        <p:grpSp>
          <p:nvGrpSpPr>
            <p:cNvPr id="13" name="Group 32"/>
            <p:cNvGrpSpPr>
              <a:grpSpLocks/>
            </p:cNvGrpSpPr>
            <p:nvPr/>
          </p:nvGrpSpPr>
          <p:grpSpPr bwMode="auto">
            <a:xfrm>
              <a:off x="4846638" y="2466153"/>
              <a:ext cx="992728" cy="1275746"/>
              <a:chOff x="428596" y="3000373"/>
              <a:chExt cx="1643073" cy="2111328"/>
            </a:xfrm>
          </p:grpSpPr>
          <p:pic>
            <p:nvPicPr>
              <p:cNvPr id="17" name="Picture 18" descr="electric train.jp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8596" y="3000373"/>
                <a:ext cx="1643073" cy="14766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TextBox 31"/>
              <p:cNvSpPr txBox="1">
                <a:spLocks noChangeArrowheads="1"/>
              </p:cNvSpPr>
              <p:nvPr/>
            </p:nvSpPr>
            <p:spPr bwMode="auto">
              <a:xfrm>
                <a:off x="428596" y="4501492"/>
                <a:ext cx="769798" cy="6094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sz="1800" dirty="0">
                    <a:latin typeface="+mn-lt"/>
                  </a:rPr>
                  <a:t>RU</a:t>
                </a:r>
              </a:p>
            </p:txBody>
          </p:sp>
        </p:grpSp>
        <p:pic>
          <p:nvPicPr>
            <p:cNvPr id="14" name="Picture 12" descr="timetabl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37231" y="3113637"/>
              <a:ext cx="926531" cy="600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5" name="Straight Arrow Connector 35"/>
            <p:cNvCxnSpPr/>
            <p:nvPr/>
          </p:nvCxnSpPr>
          <p:spPr bwMode="auto">
            <a:xfrm rot="16200000" flipH="1">
              <a:off x="5761831" y="2940561"/>
              <a:ext cx="1287243" cy="2123925"/>
            </a:xfrm>
            <a:prstGeom prst="curvedConnector2">
              <a:avLst/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7600" y="4343400"/>
              <a:ext cx="406319" cy="604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" name="TextBox 29"/>
          <p:cNvSpPr txBox="1">
            <a:spLocks noChangeArrowheads="1"/>
          </p:cNvSpPr>
          <p:nvPr/>
        </p:nvSpPr>
        <p:spPr bwMode="auto">
          <a:xfrm>
            <a:off x="7213600" y="2176463"/>
            <a:ext cx="1403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latin typeface="+mn-lt"/>
              </a:rPr>
              <a:t>RU’s website</a:t>
            </a:r>
          </a:p>
        </p:txBody>
      </p:sp>
    </p:spTree>
    <p:extLst>
      <p:ext uri="{BB962C8B-B14F-4D97-AF65-F5344CB8AC3E}">
        <p14:creationId xmlns:p14="http://schemas.microsoft.com/office/powerpoint/2010/main" val="781324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N° </a:t>
            </a:r>
            <a:fld id="{6CCD9EF9-FCDA-42D5-BC9E-51ED987D2EC7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Connections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modes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transport</a:t>
            </a:r>
            <a:endParaRPr lang="en-US" dirty="0"/>
          </a:p>
        </p:txBody>
      </p:sp>
      <p:sp>
        <p:nvSpPr>
          <p:cNvPr id="6" name="Inhaltsplatzhalter 29"/>
          <p:cNvSpPr txBox="1">
            <a:spLocks/>
          </p:cNvSpPr>
          <p:nvPr/>
        </p:nvSpPr>
        <p:spPr bwMode="auto">
          <a:xfrm>
            <a:off x="457200" y="1219200"/>
            <a:ext cx="403860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70000" lnSpcReduction="20000"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spcAft>
                <a:spcPts val="300"/>
              </a:spcAft>
              <a:buFontTx/>
              <a:buNone/>
              <a:defRPr/>
            </a:pPr>
            <a:r>
              <a:rPr lang="en-GB" sz="2400" b="1" dirty="0" smtClean="0"/>
              <a:t>Purpose:</a:t>
            </a:r>
          </a:p>
          <a:p>
            <a:pPr marL="180975" indent="-180975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b="0" dirty="0" smtClean="0"/>
              <a:t>Exchange of network, timetable and real-time data</a:t>
            </a:r>
          </a:p>
          <a:p>
            <a:pPr marL="180975" indent="-180975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dirty="0"/>
              <a:t>From railway to other transport modes, but not </a:t>
            </a:r>
            <a:r>
              <a:rPr lang="en-GB" sz="2400" dirty="0" smtClean="0"/>
              <a:t>vice-versa</a:t>
            </a:r>
            <a:endParaRPr lang="en-GB" sz="2400" b="0" dirty="0" smtClean="0"/>
          </a:p>
          <a:p>
            <a:pPr algn="just" eaLnBrk="1" hangingPunct="1">
              <a:spcAft>
                <a:spcPts val="300"/>
              </a:spcAft>
              <a:buFontTx/>
              <a:buNone/>
              <a:defRPr/>
            </a:pPr>
            <a:r>
              <a:rPr lang="en-GB" sz="2400" b="1" dirty="0" smtClean="0"/>
              <a:t>Conditions:</a:t>
            </a:r>
          </a:p>
          <a:p>
            <a:pPr marL="180975" indent="-180975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dirty="0"/>
              <a:t>No bidirectional exchange!</a:t>
            </a:r>
          </a:p>
          <a:p>
            <a:pPr marL="180975" indent="-180975" algn="just" eaLnBrk="1" hangingPunct="1">
              <a:spcAft>
                <a:spcPts val="300"/>
              </a:spcAft>
              <a:buFont typeface="Arial" charset="0"/>
              <a:buNone/>
              <a:defRPr/>
            </a:pPr>
            <a:r>
              <a:rPr lang="en-GB" sz="2400" b="1" dirty="0" smtClean="0"/>
              <a:t>How:</a:t>
            </a:r>
          </a:p>
          <a:p>
            <a:pPr marL="180975" indent="-180975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dirty="0" smtClean="0"/>
              <a:t>Current: </a:t>
            </a:r>
          </a:p>
          <a:p>
            <a:pPr marL="534988" indent="-177800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dirty="0" smtClean="0"/>
              <a:t>EN </a:t>
            </a:r>
            <a:r>
              <a:rPr lang="en-GB" sz="2400" dirty="0"/>
              <a:t>12896 (‘</a:t>
            </a:r>
            <a:r>
              <a:rPr lang="en-GB" sz="2400" dirty="0" err="1"/>
              <a:t>Transmodel</a:t>
            </a:r>
            <a:r>
              <a:rPr lang="en-GB" sz="2400" dirty="0"/>
              <a:t>’) and EN TC 278 WI 00278207 </a:t>
            </a:r>
            <a:r>
              <a:rPr lang="en-GB" sz="2400" dirty="0" smtClean="0"/>
              <a:t>(IFOPT) for network and timetable data</a:t>
            </a:r>
          </a:p>
          <a:p>
            <a:pPr marL="534988" indent="-177800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US" sz="2400" dirty="0"/>
              <a:t>EN 15531 (‘SIRI’) for the exchange of real-time </a:t>
            </a:r>
            <a:r>
              <a:rPr lang="en-US" sz="2400" dirty="0" smtClean="0"/>
              <a:t>data</a:t>
            </a:r>
            <a:endParaRPr lang="en-GB" sz="2400" dirty="0" smtClean="0"/>
          </a:p>
          <a:p>
            <a:pPr marL="180975" indent="-180975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b="0" dirty="0" smtClean="0"/>
              <a:t>Future: </a:t>
            </a:r>
          </a:p>
          <a:p>
            <a:pPr marL="534988" indent="-177800" algn="just" eaLnBrk="1" hangingPunct="1">
              <a:spcAft>
                <a:spcPts val="300"/>
              </a:spcAft>
              <a:buFontTx/>
              <a:buChar char="-"/>
              <a:defRPr/>
            </a:pPr>
            <a:r>
              <a:rPr lang="en-GB" sz="2400" dirty="0" smtClean="0"/>
              <a:t>timetable and tariff </a:t>
            </a:r>
            <a:r>
              <a:rPr lang="en-GB" sz="2400" dirty="0"/>
              <a:t>data </a:t>
            </a:r>
            <a:r>
              <a:rPr lang="en-GB" sz="2400" dirty="0" smtClean="0"/>
              <a:t>exchange </a:t>
            </a:r>
            <a:r>
              <a:rPr lang="en-GB" sz="2400" dirty="0"/>
              <a:t>based on NeTEx 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5838825" y="2949575"/>
            <a:ext cx="1554163" cy="635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29"/>
          <p:cNvSpPr txBox="1">
            <a:spLocks noChangeArrowheads="1"/>
          </p:cNvSpPr>
          <p:nvPr/>
        </p:nvSpPr>
        <p:spPr bwMode="auto">
          <a:xfrm>
            <a:off x="7663016" y="3714616"/>
            <a:ext cx="113002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800" dirty="0">
                <a:latin typeface="+mn-lt"/>
              </a:rPr>
              <a:t>Other </a:t>
            </a:r>
            <a:r>
              <a:rPr lang="en-GB" sz="1800" dirty="0" smtClean="0">
                <a:latin typeface="+mn-lt"/>
              </a:rPr>
              <a:t>transport modes</a:t>
            </a:r>
            <a:endParaRPr lang="en-GB" sz="1800" dirty="0">
              <a:latin typeface="+mn-lt"/>
            </a:endParaRPr>
          </a:p>
        </p:txBody>
      </p:sp>
      <p:grpSp>
        <p:nvGrpSpPr>
          <p:cNvPr id="13" name="Group 32"/>
          <p:cNvGrpSpPr>
            <a:grpSpLocks/>
          </p:cNvGrpSpPr>
          <p:nvPr/>
        </p:nvGrpSpPr>
        <p:grpSpPr bwMode="auto">
          <a:xfrm>
            <a:off x="4846638" y="2466249"/>
            <a:ext cx="992798" cy="1275964"/>
            <a:chOff x="428596" y="3000373"/>
            <a:chExt cx="1643073" cy="2111328"/>
          </a:xfrm>
        </p:grpSpPr>
        <p:pic>
          <p:nvPicPr>
            <p:cNvPr id="17" name="Picture 18" descr="electric train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596" y="3000373"/>
              <a:ext cx="1643073" cy="147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TextBox 31"/>
            <p:cNvSpPr txBox="1">
              <a:spLocks noChangeArrowheads="1"/>
            </p:cNvSpPr>
            <p:nvPr/>
          </p:nvSpPr>
          <p:spPr bwMode="auto">
            <a:xfrm>
              <a:off x="428596" y="4501492"/>
              <a:ext cx="769798" cy="6094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latin typeface="+mn-lt"/>
                </a:rPr>
                <a:t>RU</a:t>
              </a:r>
            </a:p>
          </p:txBody>
        </p:sp>
      </p:grpSp>
      <p:pic>
        <p:nvPicPr>
          <p:cNvPr id="14" name="Picture 12" descr="timetabl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280" y="3113843"/>
            <a:ext cx="926596" cy="600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Originalbild anzeig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7848" y="1993329"/>
            <a:ext cx="798328" cy="798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404" y="2016432"/>
            <a:ext cx="775225" cy="775225"/>
          </a:xfrm>
          <a:prstGeom prst="rect">
            <a:avLst/>
          </a:prstGeom>
        </p:spPr>
      </p:pic>
      <p:pic>
        <p:nvPicPr>
          <p:cNvPr id="1030" name="Picture 6" descr="Originalbild anzeig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356" y="2904872"/>
            <a:ext cx="1369570" cy="721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225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Transmodel </a:t>
            </a:r>
            <a:r>
              <a:rPr lang="de-DE" dirty="0" err="1" smtClean="0"/>
              <a:t>and</a:t>
            </a:r>
            <a:r>
              <a:rPr lang="de-DE" dirty="0" smtClean="0"/>
              <a:t> TAP TSI </a:t>
            </a:r>
            <a:r>
              <a:rPr lang="de-DE" dirty="0" err="1" smtClean="0"/>
              <a:t>timetable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45393" y="1100254"/>
            <a:ext cx="8924266" cy="5159297"/>
            <a:chOff x="182563" y="1509132"/>
            <a:chExt cx="8848725" cy="4824993"/>
          </a:xfrm>
        </p:grpSpPr>
        <p:pic>
          <p:nvPicPr>
            <p:cNvPr id="5" name="Content Placeholder 4" descr="vml_98.emz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29"/>
            <a:stretch/>
          </p:blipFill>
          <p:spPr bwMode="auto">
            <a:xfrm>
              <a:off x="1547813" y="1509132"/>
              <a:ext cx="6400800" cy="4815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28600" y="1828800"/>
              <a:ext cx="2028825" cy="760413"/>
              <a:chOff x="228600" y="1828800"/>
              <a:chExt cx="2028810" cy="761052"/>
            </a:xfrm>
          </p:grpSpPr>
          <p:sp>
            <p:nvSpPr>
              <p:cNvPr id="7" name="Oval 6"/>
              <p:cNvSpPr/>
              <p:nvPr/>
            </p:nvSpPr>
            <p:spPr bwMode="auto">
              <a:xfrm rot="21348750">
                <a:off x="1158868" y="2097313"/>
                <a:ext cx="1098542" cy="492539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  <a:alpha val="51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>
                  <a:latin typeface="Arial" charset="0"/>
                </a:endParaRPr>
              </a:p>
            </p:txBody>
          </p:sp>
          <p:sp>
            <p:nvSpPr>
              <p:cNvPr id="8" name="TextBox 12"/>
              <p:cNvSpPr txBox="1">
                <a:spLocks noChangeArrowheads="1"/>
              </p:cNvSpPr>
              <p:nvPr/>
            </p:nvSpPr>
            <p:spPr bwMode="auto">
              <a:xfrm>
                <a:off x="228600" y="1828800"/>
                <a:ext cx="144943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r-FR" altLang="en-US" sz="1600" u="none" dirty="0">
                    <a:solidFill>
                      <a:schemeClr val="accent2"/>
                    </a:solidFill>
                  </a:rPr>
                  <a:t>Organisations</a:t>
                </a:r>
              </a:p>
            </p:txBody>
          </p:sp>
        </p:grpSp>
        <p:grpSp>
          <p:nvGrpSpPr>
            <p:cNvPr id="9" name="Group 16"/>
            <p:cNvGrpSpPr>
              <a:grpSpLocks/>
            </p:cNvGrpSpPr>
            <p:nvPr/>
          </p:nvGrpSpPr>
          <p:grpSpPr bwMode="auto">
            <a:xfrm>
              <a:off x="182563" y="1974850"/>
              <a:ext cx="4856162" cy="4202113"/>
              <a:chOff x="182170" y="1975006"/>
              <a:chExt cx="4856440" cy="4202068"/>
            </a:xfrm>
          </p:grpSpPr>
          <p:sp>
            <p:nvSpPr>
              <p:cNvPr id="10" name="Oval 9"/>
              <p:cNvSpPr/>
              <p:nvPr/>
            </p:nvSpPr>
            <p:spPr bwMode="auto">
              <a:xfrm rot="21348750">
                <a:off x="1685618" y="1975006"/>
                <a:ext cx="3352992" cy="4202068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  <a:alpha val="51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>
                  <a:latin typeface="Arial" charset="0"/>
                </a:endParaRPr>
              </a:p>
            </p:txBody>
          </p:sp>
          <p:sp>
            <p:nvSpPr>
              <p:cNvPr id="11" name="TextBox 13"/>
              <p:cNvSpPr txBox="1">
                <a:spLocks noChangeArrowheads="1"/>
              </p:cNvSpPr>
              <p:nvPr/>
            </p:nvSpPr>
            <p:spPr bwMode="auto">
              <a:xfrm>
                <a:off x="182170" y="4495800"/>
                <a:ext cx="167533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1600" u="none">
                    <a:solidFill>
                      <a:schemeClr val="accent2"/>
                    </a:solidFill>
                  </a:rPr>
                  <a:t>VehicleJourneys</a:t>
                </a:r>
                <a:endParaRPr lang="fr-FR" altLang="en-US" sz="1600" u="none">
                  <a:solidFill>
                    <a:schemeClr val="accent2"/>
                  </a:solidFill>
                </a:endParaRPr>
              </a:p>
            </p:txBody>
          </p:sp>
        </p:grpSp>
        <p:grpSp>
          <p:nvGrpSpPr>
            <p:cNvPr id="12" name="Group 17"/>
            <p:cNvGrpSpPr>
              <a:grpSpLocks/>
            </p:cNvGrpSpPr>
            <p:nvPr/>
          </p:nvGrpSpPr>
          <p:grpSpPr bwMode="auto">
            <a:xfrm>
              <a:off x="5106988" y="1876425"/>
              <a:ext cx="3924300" cy="4457700"/>
              <a:chOff x="5106792" y="1876300"/>
              <a:chExt cx="3924235" cy="4457610"/>
            </a:xfrm>
          </p:grpSpPr>
          <p:sp>
            <p:nvSpPr>
              <p:cNvPr id="13" name="Oval 12"/>
              <p:cNvSpPr/>
              <p:nvPr/>
            </p:nvSpPr>
            <p:spPr bwMode="auto">
              <a:xfrm rot="1354516">
                <a:off x="5106792" y="2038222"/>
                <a:ext cx="3587691" cy="4295688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  <a:alpha val="51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>
                  <a:latin typeface="Arial" charset="0"/>
                </a:endParaRPr>
              </a:p>
            </p:txBody>
          </p:sp>
          <p:sp>
            <p:nvSpPr>
              <p:cNvPr id="14" name="Rectangle 14"/>
              <p:cNvSpPr>
                <a:spLocks noChangeArrowheads="1"/>
              </p:cNvSpPr>
              <p:nvPr/>
            </p:nvSpPr>
            <p:spPr bwMode="auto">
              <a:xfrm>
                <a:off x="7679375" y="1876300"/>
                <a:ext cx="135165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u="none">
                    <a:solidFill>
                      <a:schemeClr val="accent2"/>
                    </a:solidFill>
                  </a:rPr>
                  <a:t>StopPlaces</a:t>
                </a:r>
                <a:endParaRPr lang="fr-F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7698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2"/>
          <p:cNvSpPr>
            <a:spLocks noGrp="1" noChangeArrowheads="1"/>
          </p:cNvSpPr>
          <p:nvPr>
            <p:ph type="title"/>
          </p:nvPr>
        </p:nvSpPr>
        <p:spPr>
          <a:xfrm>
            <a:off x="457200" y="53975"/>
            <a:ext cx="8686800" cy="858838"/>
          </a:xfrm>
        </p:spPr>
        <p:txBody>
          <a:bodyPr vert="horz" lIns="91440" tIns="45720" rIns="432000" bIns="45720" rtlCol="0" anchor="ctr">
            <a:normAutofit/>
          </a:bodyPr>
          <a:lstStyle/>
          <a:p>
            <a:r>
              <a:rPr lang="en-GB" dirty="0"/>
              <a:t>Implementation of TAP TSI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342900" indent="-342900"/>
            <a:r>
              <a:rPr lang="fr-FR" smtClean="0"/>
              <a:t>N° </a:t>
            </a:r>
            <a:fld id="{34AAF14F-4903-4A91-AAC7-DFD5CA9BA8A9}" type="slidenum">
              <a:rPr lang="fr-FR" smtClean="0"/>
              <a:pPr marL="342900" indent="-342900"/>
              <a:t>15</a:t>
            </a:fld>
            <a:endParaRPr lang="fr-FR" smtClean="0"/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228600" y="1143000"/>
            <a:ext cx="8686800" cy="5181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endParaRPr lang="en-GB" sz="14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607" name="Rectangle 4"/>
          <p:cNvSpPr txBox="1">
            <a:spLocks noChangeArrowheads="1"/>
          </p:cNvSpPr>
          <p:nvPr/>
        </p:nvSpPr>
        <p:spPr bwMode="auto">
          <a:xfrm>
            <a:off x="152400" y="11430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endParaRPr lang="en-GB" sz="2200">
              <a:solidFill>
                <a:schemeClr val="accent2"/>
              </a:solidFill>
            </a:endParaRPr>
          </a:p>
        </p:txBody>
      </p:sp>
      <p:sp>
        <p:nvSpPr>
          <p:cNvPr id="10246" name="Rectangle 4"/>
          <p:cNvSpPr txBox="1">
            <a:spLocks noChangeArrowheads="1"/>
          </p:cNvSpPr>
          <p:nvPr/>
        </p:nvSpPr>
        <p:spPr bwMode="auto">
          <a:xfrm>
            <a:off x="236538" y="1000125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spcAft>
                <a:spcPts val="300"/>
              </a:spcAft>
              <a:defRPr/>
            </a:pPr>
            <a:endParaRPr lang="en-US" sz="1050" dirty="0">
              <a:solidFill>
                <a:schemeClr val="accent2"/>
              </a:solidFill>
            </a:endParaRPr>
          </a:p>
          <a:p>
            <a:pPr algn="just">
              <a:spcAft>
                <a:spcPts val="300"/>
              </a:spcAft>
              <a:defRPr/>
            </a:pPr>
            <a:endParaRPr lang="en-US" dirty="0">
              <a:solidFill>
                <a:schemeClr val="accent2"/>
              </a:solidFill>
            </a:endParaRPr>
          </a:p>
          <a:p>
            <a:pPr algn="just">
              <a:spcAft>
                <a:spcPts val="300"/>
              </a:spcAft>
              <a:defRPr/>
            </a:pPr>
            <a:endParaRPr lang="en-US" sz="2200" dirty="0">
              <a:solidFill>
                <a:schemeClr val="accent2"/>
              </a:solidFill>
            </a:endParaRPr>
          </a:p>
        </p:txBody>
      </p:sp>
      <p:pic>
        <p:nvPicPr>
          <p:cNvPr id="25609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875" y="1196975"/>
            <a:ext cx="6105525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0" name="TextBox 11"/>
          <p:cNvSpPr txBox="1">
            <a:spLocks noChangeArrowheads="1"/>
          </p:cNvSpPr>
          <p:nvPr/>
        </p:nvSpPr>
        <p:spPr bwMode="auto">
          <a:xfrm>
            <a:off x="107950" y="1268413"/>
            <a:ext cx="2405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rgbClr val="003399"/>
                </a:solidFill>
              </a:rPr>
              <a:t>Retail – functions:</a:t>
            </a:r>
          </a:p>
        </p:txBody>
      </p:sp>
      <p:sp>
        <p:nvSpPr>
          <p:cNvPr id="25611" name="TextBox 12"/>
          <p:cNvSpPr txBox="1">
            <a:spLocks noChangeArrowheads="1"/>
          </p:cNvSpPr>
          <p:nvPr/>
        </p:nvSpPr>
        <p:spPr bwMode="auto">
          <a:xfrm>
            <a:off x="107950" y="2133600"/>
            <a:ext cx="2376488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003399"/>
                </a:solidFill>
              </a:rPr>
              <a:t>The master plan define the implementation dates for the functionalities of the TAP TSI (retail and RU/IM-communication)</a:t>
            </a:r>
          </a:p>
        </p:txBody>
      </p:sp>
    </p:spTree>
    <p:extLst>
      <p:ext uri="{BB962C8B-B14F-4D97-AF65-F5344CB8AC3E}">
        <p14:creationId xmlns:p14="http://schemas.microsoft.com/office/powerpoint/2010/main" val="419405290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N° </a:t>
            </a:r>
            <a:fld id="{6CCD9EF9-FCDA-42D5-BC9E-51ED987D2EC7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154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704138" y="6429375"/>
            <a:ext cx="1439862" cy="365125"/>
          </a:xfrm>
        </p:spPr>
        <p:txBody>
          <a:bodyPr/>
          <a:lstStyle/>
          <a:p>
            <a:fld id="{062F9617-6250-4A4E-A789-B3C5DD95811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9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Backup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433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fr-FR" smtClean="0"/>
              <a:t>N° </a:t>
            </a:r>
            <a:fld id="{2E6C696D-2B6D-4923-8244-F0D70388B130}" type="slidenum">
              <a:rPr lang="fr-FR" smtClean="0"/>
              <a:pPr/>
              <a:t>19</a:t>
            </a:fld>
            <a:endParaRPr lang="fr-FR" smtClean="0"/>
          </a:p>
        </p:txBody>
      </p:sp>
      <p:sp>
        <p:nvSpPr>
          <p:cNvPr id="18437" name="Rectangle 32"/>
          <p:cNvSpPr>
            <a:spLocks noGrp="1" noChangeArrowheads="1"/>
          </p:cNvSpPr>
          <p:nvPr>
            <p:ph type="title"/>
          </p:nvPr>
        </p:nvSpPr>
        <p:spPr>
          <a:xfrm>
            <a:off x="457200" y="71438"/>
            <a:ext cx="8686800" cy="776055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GB" dirty="0" smtClean="0"/>
              <a:t> Example: TAP TSI - timetable data</a:t>
            </a:r>
          </a:p>
        </p:txBody>
      </p:sp>
      <p:sp>
        <p:nvSpPr>
          <p:cNvPr id="18438" name="Rectangle 4"/>
          <p:cNvSpPr txBox="1">
            <a:spLocks noChangeArrowheads="1"/>
          </p:cNvSpPr>
          <p:nvPr/>
        </p:nvSpPr>
        <p:spPr bwMode="auto">
          <a:xfrm>
            <a:off x="285750" y="1214438"/>
            <a:ext cx="86868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Aft>
                <a:spcPts val="300"/>
              </a:spcAft>
            </a:pPr>
            <a:r>
              <a:rPr lang="en-GB" sz="2200" b="1">
                <a:solidFill>
                  <a:srgbClr val="002060"/>
                </a:solidFill>
              </a:rPr>
              <a:t>Example: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252662"/>
            <a:ext cx="3233505" cy="27315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PRD+00090:::37:::Vauban+0083**0085’</a:t>
            </a: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POP+273:2003-12-15/2003-12-20::111111’</a:t>
            </a: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PDT++:::50’</a:t>
            </a: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SER+9’</a:t>
            </a:r>
          </a:p>
          <a:p>
            <a:pPr algn="just">
              <a:spcAft>
                <a:spcPts val="300"/>
              </a:spcAft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POR+008301700:37:12+*0810’</a:t>
            </a: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POR+008507000:37:12+1156*1204’</a:t>
            </a: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POR+008721202:37:12+1444*1446’</a:t>
            </a: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POR+008200100:37:12+1650’</a:t>
            </a:r>
          </a:p>
          <a:p>
            <a:pPr algn="just">
              <a:spcAft>
                <a:spcPts val="300"/>
              </a:spcAft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ODI+008507000*008200100+2*4’</a:t>
            </a: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SER+26’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14813" y="1635125"/>
            <a:ext cx="4572000" cy="27146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>
              <a:spcAft>
                <a:spcPts val="300"/>
              </a:spcAft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algn="just">
              <a:spcAft>
                <a:spcPts val="300"/>
              </a:spcAft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algn="just">
              <a:spcAft>
                <a:spcPts val="300"/>
              </a:spcAft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EC 90 provides a restaurant (code 9).</a:t>
            </a:r>
          </a:p>
          <a:p>
            <a:pPr algn="just">
              <a:spcAft>
                <a:spcPts val="300"/>
              </a:spcAft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The train runs from MILANO (008301700) via BERN (008507000) and STRASBOURG (008721202) to LUXEMBOURG (008200100).</a:t>
            </a:r>
          </a:p>
          <a:p>
            <a:pPr algn="just">
              <a:spcAft>
                <a:spcPts val="300"/>
              </a:spcAft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algn="just">
              <a:spcAft>
                <a:spcPts val="300"/>
              </a:spcAft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algn="just">
              <a:spcAft>
                <a:spcPts val="300"/>
              </a:spcAft>
              <a:defRPr/>
            </a:pPr>
            <a:r>
              <a:rPr lang="en-GB" sz="1200" dirty="0">
                <a:solidFill>
                  <a:srgbClr val="002060"/>
                </a:solidFill>
              </a:rPr>
              <a:t>Bicycle transport (code 26) is available only from BERN (stop index 2) to LUXEMBOURG (stop index 4).</a:t>
            </a:r>
          </a:p>
        </p:txBody>
      </p:sp>
    </p:spTree>
    <p:extLst>
      <p:ext uri="{BB962C8B-B14F-4D97-AF65-F5344CB8AC3E}">
        <p14:creationId xmlns:p14="http://schemas.microsoft.com/office/powerpoint/2010/main" val="31745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4077" y="1040780"/>
            <a:ext cx="8891239" cy="51816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/>
              <a:t>Legal </a:t>
            </a:r>
            <a:r>
              <a:rPr lang="de-DE" dirty="0" err="1"/>
              <a:t>framework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TAP </a:t>
            </a:r>
            <a:r>
              <a:rPr lang="de-DE" dirty="0" smtClean="0"/>
              <a:t>TSI</a:t>
            </a:r>
          </a:p>
          <a:p>
            <a:pPr lvl="2"/>
            <a:r>
              <a:rPr lang="de-DE" sz="2400" dirty="0"/>
              <a:t>Standardisation 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err="1"/>
              <a:t>Telematics</a:t>
            </a:r>
            <a:r>
              <a:rPr lang="de-DE" dirty="0"/>
              <a:t> </a:t>
            </a:r>
            <a:r>
              <a:rPr lang="de-DE" dirty="0" err="1"/>
              <a:t>applications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passenger </a:t>
            </a:r>
            <a:r>
              <a:rPr lang="de-DE" dirty="0" err="1"/>
              <a:t>services</a:t>
            </a:r>
            <a:r>
              <a:rPr lang="de-DE" dirty="0"/>
              <a:t> (TAP TSI)</a:t>
            </a:r>
          </a:p>
          <a:p>
            <a:pPr lvl="2"/>
            <a:r>
              <a:rPr lang="de-DE" sz="2400" dirty="0" err="1"/>
              <a:t>Functionalities</a:t>
            </a:r>
            <a:endParaRPr lang="de-DE" sz="2400" dirty="0"/>
          </a:p>
          <a:p>
            <a:pPr lvl="2"/>
            <a:r>
              <a:rPr lang="de-DE" sz="2400" dirty="0" err="1" smtClean="0"/>
              <a:t>Example</a:t>
            </a:r>
            <a:r>
              <a:rPr lang="de-DE" sz="2400" dirty="0" smtClean="0"/>
              <a:t>: Technical </a:t>
            </a:r>
            <a:r>
              <a:rPr lang="de-DE" sz="2400" dirty="0" err="1" smtClean="0"/>
              <a:t>documents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timetable</a:t>
            </a:r>
            <a:r>
              <a:rPr lang="de-DE" sz="2400" dirty="0" smtClean="0"/>
              <a:t> </a:t>
            </a:r>
            <a:r>
              <a:rPr lang="de-DE" sz="2400" dirty="0" err="1" smtClean="0"/>
              <a:t>data</a:t>
            </a:r>
            <a:endParaRPr lang="de-DE" sz="2400" dirty="0" smtClean="0"/>
          </a:p>
          <a:p>
            <a:pPr lvl="2"/>
            <a:r>
              <a:rPr lang="de-DE" sz="2400" dirty="0" err="1"/>
              <a:t>Example</a:t>
            </a:r>
            <a:r>
              <a:rPr lang="de-DE" sz="2400" dirty="0"/>
              <a:t>: </a:t>
            </a:r>
            <a:r>
              <a:rPr lang="de-DE" sz="2400" dirty="0" smtClean="0"/>
              <a:t>Connections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other</a:t>
            </a:r>
            <a:r>
              <a:rPr lang="de-DE" sz="2400" dirty="0" smtClean="0"/>
              <a:t> </a:t>
            </a:r>
            <a:r>
              <a:rPr lang="de-DE" sz="2400" dirty="0" err="1" smtClean="0"/>
              <a:t>modes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transport</a:t>
            </a:r>
            <a:r>
              <a:rPr lang="de-DE" sz="2400" dirty="0" smtClean="0"/>
              <a:t> </a:t>
            </a: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Questions</a:t>
            </a:r>
            <a:r>
              <a:rPr lang="de-DE" dirty="0" smtClean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Answers</a:t>
            </a:r>
            <a:endParaRPr lang="de-DE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Content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598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NeTEx-</a:t>
            </a:r>
            <a:r>
              <a:rPr lang="de-DE" dirty="0" err="1" smtClean="0"/>
              <a:t>Structure</a:t>
            </a:r>
            <a:r>
              <a:rPr lang="de-DE" dirty="0" smtClean="0"/>
              <a:t> - </a:t>
            </a:r>
            <a:r>
              <a:rPr lang="de-DE" dirty="0" err="1" smtClean="0"/>
              <a:t>Example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82323" y="1107688"/>
            <a:ext cx="36549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Example on a so called vehicle journey (journey undertaken by a vehicle to carry passengers) for a Eurostar train running between London and Paris</a:t>
            </a:r>
          </a:p>
          <a:p>
            <a:endParaRPr lang="en-GB" dirty="0" smtClean="0"/>
          </a:p>
          <a:p>
            <a:r>
              <a:rPr lang="en-GB" dirty="0" smtClean="0"/>
              <a:t>Shows:</a:t>
            </a:r>
          </a:p>
          <a:p>
            <a:pPr marL="285750" indent="-285750">
              <a:buFontTx/>
              <a:buChar char="-"/>
            </a:pPr>
            <a:r>
              <a:rPr lang="en-GB" dirty="0"/>
              <a:t>Journey name</a:t>
            </a:r>
          </a:p>
          <a:p>
            <a:pPr marL="285750" indent="-285750">
              <a:buFontTx/>
              <a:buChar char="-"/>
            </a:pPr>
            <a:r>
              <a:rPr lang="en-GB" dirty="0"/>
              <a:t>Timing points (e.g. stops, passing in a station)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Operating days (validity period + Service calendar as bitmap)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79" y="1107688"/>
            <a:ext cx="4848062" cy="507213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5292328" y="4505093"/>
            <a:ext cx="1732940" cy="103778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1"/>
          </p:cNvCxnSpPr>
          <p:nvPr/>
        </p:nvCxnSpPr>
        <p:spPr>
          <a:xfrm flipH="1" flipV="1">
            <a:off x="1988821" y="1485904"/>
            <a:ext cx="3393502" cy="16069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079749" y="3494049"/>
            <a:ext cx="1302574" cy="1254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14"/>
          <p:cNvSpPr/>
          <p:nvPr/>
        </p:nvSpPr>
        <p:spPr>
          <a:xfrm>
            <a:off x="3337560" y="2316480"/>
            <a:ext cx="742188" cy="26822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>
            <a:off x="4992841" y="5327660"/>
            <a:ext cx="292050" cy="43043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8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“jargon” used in this </a:t>
            </a:r>
            <a:r>
              <a:rPr lang="en-US" dirty="0" smtClean="0"/>
              <a:t>presentation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472050"/>
              </p:ext>
            </p:extLst>
          </p:nvPr>
        </p:nvGraphicFramePr>
        <p:xfrm>
          <a:off x="127473" y="1103021"/>
          <a:ext cx="8882712" cy="5059886"/>
        </p:xfrm>
        <a:graphic>
          <a:graphicData uri="http://schemas.openxmlformats.org/drawingml/2006/table">
            <a:tbl>
              <a:tblPr/>
              <a:tblGrid>
                <a:gridCol w="2038655"/>
                <a:gridCol w="6844057"/>
              </a:tblGrid>
              <a:tr h="5352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Abbreviation </a:t>
                      </a:r>
                      <a:endParaRPr lang="en-GB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Title </a:t>
                      </a:r>
                      <a:endParaRPr lang="en-GB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</a:tr>
              <a:tr h="346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CEN </a:t>
                      </a:r>
                      <a:endParaRPr lang="en-GB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European Normalization Committee </a:t>
                      </a:r>
                      <a:endParaRPr lang="en-GB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</a:tr>
              <a:tr h="39946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CI</a:t>
                      </a:r>
                      <a:endParaRPr lang="en-GB" sz="14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Common Interface</a:t>
                      </a:r>
                      <a:endParaRPr lang="en-GB" sz="14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</a:tr>
              <a:tr h="399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EC </a:t>
                      </a:r>
                      <a:endParaRPr lang="en-GB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European Commission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</a:tr>
              <a:tr h="399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ERA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European Railway Agency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</a:tr>
              <a:tr h="346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IM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Infrastructure Manager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</a:tr>
              <a:tr h="388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LRU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Lead railway</a:t>
                      </a:r>
                      <a:r>
                        <a:rPr lang="en-GB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undertaking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</a:tr>
              <a:tr h="388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PRM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Passengers with Reduced Mobility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</a:tr>
              <a:tr h="399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RISC </a:t>
                      </a:r>
                      <a:endParaRPr lang="en-GB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Railway Interoperability and Safety Committee </a:t>
                      </a:r>
                      <a:endParaRPr lang="en-GB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</a:tr>
              <a:tr h="399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RU </a:t>
                      </a:r>
                      <a:endParaRPr lang="en-GB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Railway Undertaking </a:t>
                      </a:r>
                      <a:endParaRPr lang="en-GB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</a:tr>
              <a:tr h="346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TAF TSI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Telematics Applications for Freight - Technical Specifications for Interoperability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</a:tr>
              <a:tr h="364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TAP TSI </a:t>
                      </a:r>
                      <a:endParaRPr lang="en-GB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Telematics Applications for Passengers – Technical Specifications for Interoperability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FF5"/>
                    </a:solidFill>
                  </a:tcPr>
                </a:tc>
              </a:tr>
              <a:tr h="346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TD </a:t>
                      </a:r>
                      <a:endParaRPr lang="en-GB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Technical Document of  the European Railway Agency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04" marR="66704" marT="33352" marB="33352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084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European legal </a:t>
            </a:r>
            <a:r>
              <a:rPr lang="de-DE" dirty="0" err="1" smtClean="0"/>
              <a:t>framework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rail</a:t>
            </a:r>
            <a:r>
              <a:rPr lang="de-DE" dirty="0" smtClean="0"/>
              <a:t> </a:t>
            </a:r>
            <a:r>
              <a:rPr lang="de-DE" dirty="0" err="1" smtClean="0"/>
              <a:t>legislation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49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778098"/>
          </a:xfrm>
        </p:spPr>
        <p:txBody>
          <a:bodyPr anchor="t"/>
          <a:lstStyle/>
          <a:p>
            <a:pPr eaLnBrk="1" hangingPunct="1"/>
            <a:r>
              <a:rPr lang="en-GB" sz="3600" dirty="0" smtClean="0"/>
              <a:t>           European Rail Legislation for TAP TSI</a:t>
            </a:r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342900" indent="-342900"/>
            <a:r>
              <a:rPr lang="fr-FR" smtClean="0"/>
              <a:t>N° </a:t>
            </a:r>
            <a:fld id="{65936915-E2F9-4CB3-959D-2F0046C554C7}" type="slidenum">
              <a:rPr lang="fr-FR" smtClean="0"/>
              <a:pPr marL="342900" indent="-342900"/>
              <a:t>5</a:t>
            </a:fld>
            <a:endParaRPr lang="fr-FR" smtClean="0"/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228600" y="1143000"/>
            <a:ext cx="8686800" cy="5181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endParaRPr lang="en-GB" sz="14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151" name="Rectangle 4"/>
          <p:cNvSpPr txBox="1">
            <a:spLocks noChangeArrowheads="1"/>
          </p:cNvSpPr>
          <p:nvPr/>
        </p:nvSpPr>
        <p:spPr bwMode="auto">
          <a:xfrm>
            <a:off x="152400" y="11430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endParaRPr lang="en-GB" sz="2200">
              <a:solidFill>
                <a:schemeClr val="accent2"/>
              </a:solidFill>
            </a:endParaRPr>
          </a:p>
        </p:txBody>
      </p:sp>
      <p:sp>
        <p:nvSpPr>
          <p:cNvPr id="6152" name="Rectangle 4"/>
          <p:cNvSpPr txBox="1">
            <a:spLocks noChangeArrowheads="1"/>
          </p:cNvSpPr>
          <p:nvPr/>
        </p:nvSpPr>
        <p:spPr bwMode="auto">
          <a:xfrm>
            <a:off x="236538" y="1254125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spcAft>
                <a:spcPts val="300"/>
              </a:spcAft>
            </a:pPr>
            <a:endParaRPr lang="en-GB" sz="2200">
              <a:solidFill>
                <a:schemeClr val="accent2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14313" y="1214438"/>
            <a:ext cx="8818175" cy="47397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>
              <a:spcBef>
                <a:spcPct val="50000"/>
              </a:spcBef>
              <a:buClr>
                <a:schemeClr val="accent2"/>
              </a:buClr>
              <a:defRPr/>
            </a:pPr>
            <a:r>
              <a:rPr lang="en-GB" sz="2400" dirty="0" smtClean="0">
                <a:solidFill>
                  <a:srgbClr val="183884"/>
                </a:solidFill>
              </a:rPr>
              <a:t>The “Telematics applications for passenger services (TAP TSI)” is based on the following legal documents:</a:t>
            </a:r>
          </a:p>
          <a:p>
            <a:pPr lvl="1" indent="-457200">
              <a:spcBef>
                <a:spcPct val="50000"/>
              </a:spcBef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GB" sz="2200" dirty="0" smtClean="0">
                <a:solidFill>
                  <a:srgbClr val="003399"/>
                </a:solidFill>
              </a:rPr>
              <a:t>Directive </a:t>
            </a:r>
            <a:r>
              <a:rPr lang="en-GB" sz="2200" dirty="0">
                <a:solidFill>
                  <a:srgbClr val="003399"/>
                </a:solidFill>
              </a:rPr>
              <a:t>2008/57/EC on the interoperability of trans-European </a:t>
            </a:r>
            <a:r>
              <a:rPr lang="en-GB" sz="2200" dirty="0" smtClean="0">
                <a:solidFill>
                  <a:srgbClr val="003399"/>
                </a:solidFill>
              </a:rPr>
              <a:t>rail </a:t>
            </a:r>
            <a:r>
              <a:rPr lang="en-GB" sz="2200" dirty="0">
                <a:solidFill>
                  <a:srgbClr val="003399"/>
                </a:solidFill>
              </a:rPr>
              <a:t>system (Annex II)</a:t>
            </a:r>
          </a:p>
          <a:p>
            <a:pPr lvl="1" indent="-457200">
              <a:spcBef>
                <a:spcPct val="50000"/>
              </a:spcBef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GB" sz="2200" dirty="0">
                <a:solidFill>
                  <a:srgbClr val="003399"/>
                </a:solidFill>
              </a:rPr>
              <a:t>European Rail Passengers’ Rights Regulation EC/1371/2007 (Art 10 and Annex II</a:t>
            </a:r>
            <a:r>
              <a:rPr lang="en-GB" sz="2200" dirty="0" smtClean="0">
                <a:solidFill>
                  <a:srgbClr val="003399"/>
                </a:solidFill>
              </a:rPr>
              <a:t>).</a:t>
            </a:r>
          </a:p>
          <a:p>
            <a:pPr lvl="1" indent="-457200">
              <a:spcBef>
                <a:spcPct val="50000"/>
              </a:spcBef>
              <a:buClr>
                <a:schemeClr val="accent2"/>
              </a:buClr>
              <a:defRPr/>
            </a:pPr>
            <a:r>
              <a:rPr lang="en-GB" sz="2400" dirty="0" smtClean="0">
                <a:solidFill>
                  <a:srgbClr val="183884"/>
                </a:solidFill>
                <a:sym typeface="Wingdings" pitchFamily="2" charset="2"/>
              </a:rPr>
              <a:t> </a:t>
            </a:r>
            <a:r>
              <a:rPr lang="en-GB" sz="2400" dirty="0">
                <a:solidFill>
                  <a:srgbClr val="183884"/>
                </a:solidFill>
              </a:rPr>
              <a:t>Above documents are publicly available at the EU web site </a:t>
            </a:r>
          </a:p>
          <a:p>
            <a:pPr lvl="1" indent="-96838">
              <a:spcBef>
                <a:spcPct val="50000"/>
              </a:spcBef>
              <a:buClr>
                <a:schemeClr val="accent2"/>
              </a:buClr>
              <a:defRPr/>
            </a:pPr>
            <a:r>
              <a:rPr lang="en-GB" sz="2400" dirty="0">
                <a:solidFill>
                  <a:srgbClr val="183884"/>
                </a:solidFill>
                <a:hlinkClick r:id="rId2"/>
              </a:rPr>
              <a:t>http://eur-lex.europa.eu/en/index.htm</a:t>
            </a:r>
            <a:r>
              <a:rPr lang="en-GB" sz="2400" dirty="0">
                <a:solidFill>
                  <a:srgbClr val="183884"/>
                </a:solidFill>
              </a:rPr>
              <a:t>. </a:t>
            </a:r>
            <a:endParaRPr lang="en-GB" sz="2400" dirty="0" smtClean="0">
              <a:solidFill>
                <a:srgbClr val="183884"/>
              </a:solidFill>
            </a:endParaRPr>
          </a:p>
          <a:p>
            <a:pPr lvl="1" indent="-96838">
              <a:spcBef>
                <a:spcPct val="50000"/>
              </a:spcBef>
              <a:buClr>
                <a:schemeClr val="accent2"/>
              </a:buClr>
              <a:defRPr/>
            </a:pPr>
            <a:r>
              <a:rPr lang="en-GB" sz="2400" dirty="0" smtClean="0">
                <a:solidFill>
                  <a:srgbClr val="183884"/>
                </a:solidFill>
              </a:rPr>
              <a:t>Affected parties:</a:t>
            </a:r>
          </a:p>
          <a:p>
            <a:pPr lvl="1" indent="-96838">
              <a:spcBef>
                <a:spcPct val="50000"/>
              </a:spcBef>
              <a:buClr>
                <a:schemeClr val="accent2"/>
              </a:buClr>
              <a:defRPr/>
            </a:pPr>
            <a:r>
              <a:rPr lang="en-GB" sz="2400" dirty="0" smtClean="0">
                <a:solidFill>
                  <a:srgbClr val="183884"/>
                </a:solidFill>
              </a:rPr>
              <a:t>Railway undertakings, infrastructure managers, </a:t>
            </a:r>
            <a:r>
              <a:rPr lang="en-GB" sz="2400" u="sng" dirty="0" smtClean="0">
                <a:solidFill>
                  <a:srgbClr val="183884"/>
                </a:solidFill>
              </a:rPr>
              <a:t>ticket vendors</a:t>
            </a:r>
            <a:endParaRPr lang="en-GB" sz="2400" u="sng" dirty="0">
              <a:solidFill>
                <a:srgbClr val="1838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8472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2"/>
          <p:cNvSpPr>
            <a:spLocks noGrp="1" noChangeArrowheads="1"/>
          </p:cNvSpPr>
          <p:nvPr>
            <p:ph type="title"/>
          </p:nvPr>
        </p:nvSpPr>
        <p:spPr>
          <a:xfrm>
            <a:off x="1259632" y="188913"/>
            <a:ext cx="7884368" cy="765175"/>
          </a:xfrm>
        </p:spPr>
        <p:txBody>
          <a:bodyPr anchor="t"/>
          <a:lstStyle/>
          <a:p>
            <a:pPr eaLnBrk="1" hangingPunct="1"/>
            <a:r>
              <a:rPr lang="en-GB" sz="3600" smtClean="0"/>
              <a:t>European Rail Legislation for TAP TSI</a:t>
            </a:r>
          </a:p>
        </p:txBody>
      </p:sp>
      <p:sp>
        <p:nvSpPr>
          <p:cNvPr id="19459" name="Inhaltsplatzhalter 16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4343400" cy="4535488"/>
          </a:xfrm>
        </p:spPr>
        <p:txBody>
          <a:bodyPr>
            <a:normAutofit fontScale="92500" lnSpcReduction="10000"/>
          </a:bodyPr>
          <a:lstStyle/>
          <a:p>
            <a:pPr lvl="1" eaLnBrk="1" hangingPunct="1"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en-GB" sz="1800" b="1" smtClean="0"/>
              <a:t>Part I: Pre-journey information</a:t>
            </a:r>
          </a:p>
          <a:p>
            <a:pPr lvl="1" eaLnBrk="1" hangingPunct="1">
              <a:buClr>
                <a:schemeClr val="accent2"/>
              </a:buClr>
              <a:buFontTx/>
              <a:buNone/>
            </a:pPr>
            <a:r>
              <a:rPr lang="en-GB" sz="1600" smtClean="0"/>
              <a:t>General conditions applicable to the contract</a:t>
            </a:r>
          </a:p>
          <a:p>
            <a:pPr lvl="1" eaLnBrk="1" hangingPunct="1">
              <a:buClr>
                <a:schemeClr val="accent2"/>
              </a:buClr>
            </a:pPr>
            <a:r>
              <a:rPr lang="en-GB" sz="1600" smtClean="0"/>
              <a:t>Time schedules and conditions for the fastest trip</a:t>
            </a:r>
          </a:p>
          <a:p>
            <a:pPr lvl="1" eaLnBrk="1" hangingPunct="1">
              <a:buClr>
                <a:schemeClr val="accent2"/>
              </a:buClr>
            </a:pPr>
            <a:r>
              <a:rPr lang="en-GB" sz="1600" smtClean="0"/>
              <a:t>Time schedules and conditions for the lowest fares</a:t>
            </a:r>
          </a:p>
          <a:p>
            <a:pPr lvl="1" eaLnBrk="1" hangingPunct="1">
              <a:buClr>
                <a:schemeClr val="accent2"/>
              </a:buClr>
            </a:pPr>
            <a:r>
              <a:rPr lang="en-GB" sz="1600" smtClean="0"/>
              <a:t>Accessibility, access conditions and availability on board of facilities for disabled persons and persons with reduced mobility</a:t>
            </a:r>
          </a:p>
          <a:p>
            <a:pPr lvl="1" eaLnBrk="1" hangingPunct="1">
              <a:buClr>
                <a:schemeClr val="accent2"/>
              </a:buClr>
            </a:pPr>
            <a:r>
              <a:rPr lang="en-GB" sz="1600" smtClean="0"/>
              <a:t>Accessibility and access conditions for bicycles</a:t>
            </a:r>
          </a:p>
          <a:p>
            <a:pPr lvl="1" eaLnBrk="1" hangingPunct="1">
              <a:buClr>
                <a:schemeClr val="accent2"/>
              </a:buClr>
            </a:pPr>
            <a:r>
              <a:rPr lang="en-GB" sz="1600" smtClean="0"/>
              <a:t>Availability of seats in smoking and non-smoking, first and second class as well as couchettes and sleeping carriages</a:t>
            </a:r>
          </a:p>
          <a:p>
            <a:pPr lvl="1" eaLnBrk="1" hangingPunct="1">
              <a:buClr>
                <a:schemeClr val="accent2"/>
              </a:buClr>
            </a:pPr>
            <a:r>
              <a:rPr lang="en-GB" sz="1600" smtClean="0"/>
              <a:t>Any activities likely to disrupt or delay services</a:t>
            </a:r>
          </a:p>
          <a:p>
            <a:pPr lvl="1" eaLnBrk="1" hangingPunct="1">
              <a:buClr>
                <a:schemeClr val="accent2"/>
              </a:buClr>
            </a:pPr>
            <a:r>
              <a:rPr lang="en-GB" sz="1600" smtClean="0"/>
              <a:t>Availability of on-board services</a:t>
            </a:r>
          </a:p>
          <a:p>
            <a:pPr lvl="1" eaLnBrk="1" hangingPunct="1">
              <a:buClr>
                <a:schemeClr val="accent2"/>
              </a:buClr>
            </a:pPr>
            <a:r>
              <a:rPr lang="en-GB" sz="1600" smtClean="0"/>
              <a:t>Procedures for reclaiming lost luggage</a:t>
            </a:r>
          </a:p>
          <a:p>
            <a:pPr lvl="1" eaLnBrk="1" hangingPunct="1">
              <a:buClr>
                <a:schemeClr val="accent2"/>
              </a:buClr>
            </a:pPr>
            <a:r>
              <a:rPr lang="en-GB" sz="1600" smtClean="0"/>
              <a:t>Procedures for the submission of complaints.</a:t>
            </a:r>
          </a:p>
        </p:txBody>
      </p:sp>
      <p:sp>
        <p:nvSpPr>
          <p:cNvPr id="19460" name="Inhaltsplatzhalter 17"/>
          <p:cNvSpPr>
            <a:spLocks noGrp="1"/>
          </p:cNvSpPr>
          <p:nvPr>
            <p:ph sz="half" idx="2"/>
          </p:nvPr>
        </p:nvSpPr>
        <p:spPr>
          <a:xfrm>
            <a:off x="5076056" y="1628800"/>
            <a:ext cx="3888432" cy="4484688"/>
          </a:xfrm>
        </p:spPr>
        <p:txBody>
          <a:bodyPr>
            <a:normAutofit fontScale="92500" lnSpcReduction="10000"/>
          </a:bodyPr>
          <a:lstStyle/>
          <a:p>
            <a:pPr lvl="1" eaLnBrk="1" hangingPunct="1"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en-GB" sz="1800" b="1" smtClean="0"/>
              <a:t>Part II: Information during the journey</a:t>
            </a:r>
          </a:p>
          <a:p>
            <a:pPr lvl="1" eaLnBrk="1" hangingPunct="1"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en-GB" sz="1600" smtClean="0"/>
              <a:t>On-board services</a:t>
            </a:r>
          </a:p>
          <a:p>
            <a:pPr lvl="1" eaLnBrk="1" hangingPunct="1"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en-GB" sz="1600" smtClean="0"/>
              <a:t>Next station</a:t>
            </a:r>
          </a:p>
          <a:p>
            <a:pPr lvl="1" eaLnBrk="1" hangingPunct="1"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en-GB" sz="1600" smtClean="0"/>
              <a:t>Delays</a:t>
            </a:r>
          </a:p>
          <a:p>
            <a:pPr lvl="1" eaLnBrk="1" hangingPunct="1"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en-GB" sz="1600" smtClean="0"/>
              <a:t>Main connecting services</a:t>
            </a:r>
          </a:p>
          <a:p>
            <a:pPr lvl="1" eaLnBrk="1" hangingPunct="1"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en-GB" sz="1600" smtClean="0"/>
              <a:t>Security and safety issues.</a:t>
            </a:r>
          </a:p>
        </p:txBody>
      </p:sp>
      <p:sp>
        <p:nvSpPr>
          <p:cNvPr id="1946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342900" indent="-342900"/>
            <a:r>
              <a:rPr lang="en-GB" smtClean="0"/>
              <a:t>N° </a:t>
            </a:r>
            <a:fld id="{80299FEC-64DD-4996-BA07-3F3A67641496}" type="slidenum">
              <a:rPr lang="en-GB" smtClean="0"/>
              <a:pPr marL="342900" indent="-342900"/>
              <a:t>6</a:t>
            </a:fld>
            <a:endParaRPr lang="en-GB" smtClean="0"/>
          </a:p>
        </p:txBody>
      </p:sp>
      <p:sp>
        <p:nvSpPr>
          <p:cNvPr id="19464" name="Rectangle 4"/>
          <p:cNvSpPr txBox="1">
            <a:spLocks noChangeArrowheads="1"/>
          </p:cNvSpPr>
          <p:nvPr/>
        </p:nvSpPr>
        <p:spPr bwMode="auto">
          <a:xfrm>
            <a:off x="228600" y="11430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/>
            <a:endParaRPr lang="en-GB" sz="1400">
              <a:solidFill>
                <a:schemeClr val="accent2"/>
              </a:solidFill>
            </a:endParaRPr>
          </a:p>
        </p:txBody>
      </p:sp>
      <p:sp>
        <p:nvSpPr>
          <p:cNvPr id="19465" name="Rectangle 4"/>
          <p:cNvSpPr txBox="1">
            <a:spLocks noChangeArrowheads="1"/>
          </p:cNvSpPr>
          <p:nvPr/>
        </p:nvSpPr>
        <p:spPr bwMode="auto">
          <a:xfrm>
            <a:off x="152400" y="11430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endParaRPr lang="en-GB" sz="2200">
              <a:solidFill>
                <a:schemeClr val="accent2"/>
              </a:solidFill>
            </a:endParaRPr>
          </a:p>
        </p:txBody>
      </p:sp>
      <p:sp>
        <p:nvSpPr>
          <p:cNvPr id="19466" name="Rectangle 32"/>
          <p:cNvSpPr txBox="1">
            <a:spLocks noChangeArrowheads="1"/>
          </p:cNvSpPr>
          <p:nvPr/>
        </p:nvSpPr>
        <p:spPr bwMode="auto">
          <a:xfrm>
            <a:off x="152400" y="1143000"/>
            <a:ext cx="883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000" b="1" dirty="0" smtClean="0">
                <a:solidFill>
                  <a:srgbClr val="183884"/>
                </a:solidFill>
              </a:rPr>
              <a:t>e.g. passenger information Passenger rights regulation EC/1371/2007 – Annex II: </a:t>
            </a:r>
            <a:endParaRPr lang="en-GB" sz="2000" b="1" dirty="0">
              <a:solidFill>
                <a:srgbClr val="1838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29683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railway</a:t>
            </a:r>
            <a:r>
              <a:rPr lang="de-DE" dirty="0" smtClean="0"/>
              <a:t> </a:t>
            </a:r>
            <a:r>
              <a:rPr lang="de-DE" dirty="0" err="1" smtClean="0"/>
              <a:t>standardisation</a:t>
            </a:r>
            <a:r>
              <a:rPr lang="de-DE" dirty="0" smtClean="0"/>
              <a:t> </a:t>
            </a:r>
            <a:r>
              <a:rPr lang="de-DE" dirty="0" err="1" smtClean="0"/>
              <a:t>pyramid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90538" y="1052513"/>
            <a:ext cx="8066164" cy="5058355"/>
            <a:chOff x="490538" y="1052513"/>
            <a:chExt cx="8424703" cy="5283198"/>
          </a:xfrm>
        </p:grpSpPr>
        <p:sp>
          <p:nvSpPr>
            <p:cNvPr id="30" name="object 21"/>
            <p:cNvSpPr/>
            <p:nvPr/>
          </p:nvSpPr>
          <p:spPr>
            <a:xfrm>
              <a:off x="872528" y="1355978"/>
              <a:ext cx="5785827" cy="4979733"/>
            </a:xfrm>
            <a:custGeom>
              <a:avLst/>
              <a:gdLst/>
              <a:ahLst/>
              <a:cxnLst/>
              <a:rect l="l" t="t" r="r" b="b"/>
              <a:pathLst>
                <a:path w="5785827" h="4979733">
                  <a:moveTo>
                    <a:pt x="0" y="4979733"/>
                  </a:moveTo>
                  <a:lnTo>
                    <a:pt x="2892894" y="0"/>
                  </a:lnTo>
                  <a:lnTo>
                    <a:pt x="5785827" y="4979733"/>
                  </a:lnTo>
                  <a:lnTo>
                    <a:pt x="0" y="4979733"/>
                  </a:lnTo>
                  <a:close/>
                </a:path>
              </a:pathLst>
            </a:custGeom>
            <a:solidFill>
              <a:srgbClr val="FFC000"/>
            </a:solidFill>
            <a:ln w="38099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lIns="0" tIns="0" rIns="0" bIns="0"/>
            <a:lstStyle/>
            <a:p>
              <a:pPr>
                <a:defRPr/>
              </a:pPr>
              <a:endParaRPr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490538" y="1052513"/>
              <a:ext cx="8424703" cy="5016500"/>
              <a:chOff x="490538" y="1052513"/>
              <a:chExt cx="8424703" cy="5016500"/>
            </a:xfrm>
          </p:grpSpPr>
          <p:sp>
            <p:nvSpPr>
              <p:cNvPr id="32" name="Rounded Rectangular Callout 31"/>
              <p:cNvSpPr/>
              <p:nvPr/>
            </p:nvSpPr>
            <p:spPr>
              <a:xfrm>
                <a:off x="6130925" y="1052513"/>
                <a:ext cx="2642577" cy="1562100"/>
              </a:xfrm>
              <a:prstGeom prst="wedgeRoundRectCallout">
                <a:avLst>
                  <a:gd name="adj1" fmla="val -101816"/>
                  <a:gd name="adj2" fmla="val 27652"/>
                  <a:gd name="adj3" fmla="val 16667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object 22"/>
              <p:cNvSpPr>
                <a:spLocks/>
              </p:cNvSpPr>
              <p:nvPr/>
            </p:nvSpPr>
            <p:spPr bwMode="auto">
              <a:xfrm>
                <a:off x="788988" y="3149600"/>
                <a:ext cx="5183187" cy="0"/>
              </a:xfrm>
              <a:custGeom>
                <a:avLst/>
                <a:gdLst>
                  <a:gd name="T0" fmla="*/ 0 w 5183403"/>
                  <a:gd name="T1" fmla="*/ 5182107 w 5183403"/>
                  <a:gd name="T2" fmla="*/ 0 60000 65536"/>
                  <a:gd name="T3" fmla="*/ 0 60000 65536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0" t="0" r="r" b="b"/>
                <a:pathLst>
                  <a:path w="5183403">
                    <a:moveTo>
                      <a:pt x="0" y="0"/>
                    </a:moveTo>
                    <a:lnTo>
                      <a:pt x="5183403" y="0"/>
                    </a:lnTo>
                  </a:path>
                </a:pathLst>
              </a:custGeom>
              <a:noFill/>
              <a:ln w="12700">
                <a:solidFill>
                  <a:srgbClr val="9FBE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4" name="object 23"/>
              <p:cNvSpPr>
                <a:spLocks/>
              </p:cNvSpPr>
              <p:nvPr/>
            </p:nvSpPr>
            <p:spPr bwMode="auto">
              <a:xfrm>
                <a:off x="860425" y="4186238"/>
                <a:ext cx="7416800" cy="0"/>
              </a:xfrm>
              <a:custGeom>
                <a:avLst/>
                <a:gdLst>
                  <a:gd name="T0" fmla="*/ 0 w 7416761"/>
                  <a:gd name="T1" fmla="*/ 7416995 w 7416761"/>
                  <a:gd name="T2" fmla="*/ 0 60000 65536"/>
                  <a:gd name="T3" fmla="*/ 0 60000 65536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0" t="0" r="r" b="b"/>
                <a:pathLst>
                  <a:path w="7416761">
                    <a:moveTo>
                      <a:pt x="0" y="0"/>
                    </a:moveTo>
                    <a:lnTo>
                      <a:pt x="7416761" y="0"/>
                    </a:lnTo>
                  </a:path>
                </a:pathLst>
              </a:custGeom>
              <a:noFill/>
              <a:ln w="12700">
                <a:solidFill>
                  <a:srgbClr val="9FBE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5" name="object 24"/>
              <p:cNvSpPr>
                <a:spLocks/>
              </p:cNvSpPr>
              <p:nvPr/>
            </p:nvSpPr>
            <p:spPr bwMode="auto">
              <a:xfrm>
                <a:off x="882650" y="2405063"/>
                <a:ext cx="5048250" cy="19050"/>
              </a:xfrm>
              <a:custGeom>
                <a:avLst/>
                <a:gdLst>
                  <a:gd name="T0" fmla="*/ 0 w 5048338"/>
                  <a:gd name="T1" fmla="*/ 0 h 19176"/>
                  <a:gd name="T2" fmla="*/ 5047810 w 5048338"/>
                  <a:gd name="T3" fmla="*/ 18432 h 19176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5048338" h="19176">
                    <a:moveTo>
                      <a:pt x="0" y="0"/>
                    </a:moveTo>
                    <a:lnTo>
                      <a:pt x="5048338" y="19176"/>
                    </a:lnTo>
                  </a:path>
                </a:pathLst>
              </a:custGeom>
              <a:noFill/>
              <a:ln w="12700">
                <a:solidFill>
                  <a:srgbClr val="9FBE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6" name="object 27"/>
              <p:cNvSpPr>
                <a:spLocks noChangeArrowheads="1"/>
              </p:cNvSpPr>
              <p:nvPr/>
            </p:nvSpPr>
            <p:spPr bwMode="auto">
              <a:xfrm>
                <a:off x="5776913" y="1333500"/>
                <a:ext cx="347662" cy="3030538"/>
              </a:xfrm>
              <a:prstGeom prst="rect">
                <a:avLst/>
              </a:prstGeom>
              <a:blipFill dpi="0" rotWithShape="1">
                <a:blip r:embed="rId2"/>
                <a:srcRect/>
                <a:stretch>
                  <a:fillRect/>
                </a:stretch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" name="object 28"/>
              <p:cNvSpPr>
                <a:spLocks/>
              </p:cNvSpPr>
              <p:nvPr/>
            </p:nvSpPr>
            <p:spPr bwMode="auto">
              <a:xfrm>
                <a:off x="5873750" y="1460500"/>
                <a:ext cx="155575" cy="2725738"/>
              </a:xfrm>
              <a:custGeom>
                <a:avLst/>
                <a:gdLst>
                  <a:gd name="T0" fmla="*/ 67172 w 156210"/>
                  <a:gd name="T1" fmla="*/ 2695312 h 2725547"/>
                  <a:gd name="T2" fmla="*/ 107745 w 156210"/>
                  <a:gd name="T3" fmla="*/ 72395 h 2725547"/>
                  <a:gd name="T4" fmla="*/ 82956 w 156210"/>
                  <a:gd name="T5" fmla="*/ 72176 h 2725547"/>
                  <a:gd name="T6" fmla="*/ 45731 w 156210"/>
                  <a:gd name="T7" fmla="*/ 2694931 h 2725547"/>
                  <a:gd name="T8" fmla="*/ 149091 w 156210"/>
                  <a:gd name="T9" fmla="*/ 95927 h 2725547"/>
                  <a:gd name="T10" fmla="*/ 41023 w 156210"/>
                  <a:gd name="T11" fmla="*/ 94276 h 2725547"/>
                  <a:gd name="T12" fmla="*/ 85266 w 156210"/>
                  <a:gd name="T13" fmla="*/ 31508 h 2725547"/>
                  <a:gd name="T14" fmla="*/ 108442 w 156210"/>
                  <a:gd name="T15" fmla="*/ 25412 h 2725547"/>
                  <a:gd name="T16" fmla="*/ 90224 w 156210"/>
                  <a:gd name="T17" fmla="*/ 2619462 h 2725547"/>
                  <a:gd name="T18" fmla="*/ 67172 w 156210"/>
                  <a:gd name="T19" fmla="*/ 2695312 h 2725547"/>
                  <a:gd name="T20" fmla="*/ 68783 w 156210"/>
                  <a:gd name="T21" fmla="*/ 2701789 h 2725547"/>
                  <a:gd name="T22" fmla="*/ 115012 w 156210"/>
                  <a:gd name="T23" fmla="*/ 2626575 h 2725547"/>
                  <a:gd name="T24" fmla="*/ 107327 w 156210"/>
                  <a:gd name="T25" fmla="*/ 2615139 h 2725547"/>
                  <a:gd name="T26" fmla="*/ 93817 w 156210"/>
                  <a:gd name="T27" fmla="*/ 2613361 h 2725547"/>
                  <a:gd name="T28" fmla="*/ 44693 w 156210"/>
                  <a:gd name="T29" fmla="*/ 2654424 h 2725547"/>
                  <a:gd name="T30" fmla="*/ 21565 w 156210"/>
                  <a:gd name="T31" fmla="*/ 2612218 h 2725547"/>
                  <a:gd name="T32" fmla="*/ 8055 w 156210"/>
                  <a:gd name="T33" fmla="*/ 2613615 h 2725547"/>
                  <a:gd name="T34" fmla="*/ 0 w 156210"/>
                  <a:gd name="T35" fmla="*/ 2624797 h 2725547"/>
                  <a:gd name="T36" fmla="*/ 56017 w 156210"/>
                  <a:gd name="T37" fmla="*/ 2726693 h 2725547"/>
                  <a:gd name="T38" fmla="*/ 68783 w 156210"/>
                  <a:gd name="T39" fmla="*/ 2701789 h 2725547"/>
                  <a:gd name="T40" fmla="*/ 56718 w 156210"/>
                  <a:gd name="T41" fmla="*/ 2676295 h 2725547"/>
                  <a:gd name="T42" fmla="*/ 44693 w 156210"/>
                  <a:gd name="T43" fmla="*/ 2654424 h 2725547"/>
                  <a:gd name="T44" fmla="*/ 58622 w 156210"/>
                  <a:gd name="T45" fmla="*/ 113332 h 2725547"/>
                  <a:gd name="T46" fmla="*/ 82956 w 156210"/>
                  <a:gd name="T47" fmla="*/ 72176 h 2725547"/>
                  <a:gd name="T48" fmla="*/ 107745 w 156210"/>
                  <a:gd name="T49" fmla="*/ 72395 h 2725547"/>
                  <a:gd name="T50" fmla="*/ 130874 w 156210"/>
                  <a:gd name="T51" fmla="*/ 114475 h 2725547"/>
                  <a:gd name="T52" fmla="*/ 144382 w 156210"/>
                  <a:gd name="T53" fmla="*/ 113205 h 2725547"/>
                  <a:gd name="T54" fmla="*/ 152439 w 156210"/>
                  <a:gd name="T55" fmla="*/ 102023 h 2725547"/>
                  <a:gd name="T56" fmla="*/ 108442 w 156210"/>
                  <a:gd name="T57" fmla="*/ 25412 h 2725547"/>
                  <a:gd name="T58" fmla="*/ 85266 w 156210"/>
                  <a:gd name="T59" fmla="*/ 31508 h 2725547"/>
                  <a:gd name="T60" fmla="*/ 41023 w 156210"/>
                  <a:gd name="T61" fmla="*/ 94276 h 2725547"/>
                  <a:gd name="T62" fmla="*/ 39287 w 156210"/>
                  <a:gd name="T63" fmla="*/ 108125 h 2725547"/>
                  <a:gd name="T64" fmla="*/ 51061 w 156210"/>
                  <a:gd name="T65" fmla="*/ 115364 h 27255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56210" h="2725547">
                    <a:moveTo>
                      <a:pt x="46862" y="2693797"/>
                    </a:moveTo>
                    <a:lnTo>
                      <a:pt x="68834" y="2694178"/>
                    </a:lnTo>
                    <a:lnTo>
                      <a:pt x="71201" y="2653527"/>
                    </a:lnTo>
                    <a:lnTo>
                      <a:pt x="110411" y="72365"/>
                    </a:lnTo>
                    <a:lnTo>
                      <a:pt x="98089" y="50503"/>
                    </a:lnTo>
                    <a:lnTo>
                      <a:pt x="85009" y="72146"/>
                    </a:lnTo>
                    <a:lnTo>
                      <a:pt x="58120" y="2675170"/>
                    </a:lnTo>
                    <a:lnTo>
                      <a:pt x="46862" y="2693797"/>
                    </a:lnTo>
                    <a:close/>
                  </a:path>
                  <a:path w="156210" h="2725547">
                    <a:moveTo>
                      <a:pt x="111125" y="25400"/>
                    </a:moveTo>
                    <a:lnTo>
                      <a:pt x="152781" y="95885"/>
                    </a:lnTo>
                    <a:lnTo>
                      <a:pt x="98806" y="0"/>
                    </a:lnTo>
                    <a:lnTo>
                      <a:pt x="42037" y="94234"/>
                    </a:lnTo>
                    <a:lnTo>
                      <a:pt x="85725" y="25019"/>
                    </a:lnTo>
                    <a:lnTo>
                      <a:pt x="87375" y="31496"/>
                    </a:lnTo>
                    <a:lnTo>
                      <a:pt x="109347" y="31877"/>
                    </a:lnTo>
                    <a:lnTo>
                      <a:pt x="111125" y="25400"/>
                    </a:lnTo>
                    <a:close/>
                  </a:path>
                  <a:path w="156210" h="2725547">
                    <a:moveTo>
                      <a:pt x="96138" y="2612263"/>
                    </a:moveTo>
                    <a:lnTo>
                      <a:pt x="92456" y="2618359"/>
                    </a:lnTo>
                    <a:lnTo>
                      <a:pt x="71201" y="2653527"/>
                    </a:lnTo>
                    <a:lnTo>
                      <a:pt x="68834" y="2694178"/>
                    </a:lnTo>
                    <a:lnTo>
                      <a:pt x="46862" y="2693797"/>
                    </a:lnTo>
                    <a:lnTo>
                      <a:pt x="70485" y="2700655"/>
                    </a:lnTo>
                    <a:lnTo>
                      <a:pt x="114300" y="2631440"/>
                    </a:lnTo>
                    <a:lnTo>
                      <a:pt x="117856" y="2625471"/>
                    </a:lnTo>
                    <a:lnTo>
                      <a:pt x="115950" y="2617597"/>
                    </a:lnTo>
                    <a:lnTo>
                      <a:pt x="109982" y="2614041"/>
                    </a:lnTo>
                    <a:lnTo>
                      <a:pt x="103886" y="2610358"/>
                    </a:lnTo>
                    <a:lnTo>
                      <a:pt x="96138" y="2612263"/>
                    </a:lnTo>
                    <a:close/>
                  </a:path>
                  <a:path w="156210" h="2725547">
                    <a:moveTo>
                      <a:pt x="45085" y="2700274"/>
                    </a:moveTo>
                    <a:lnTo>
                      <a:pt x="45798" y="2653308"/>
                    </a:lnTo>
                    <a:lnTo>
                      <a:pt x="25526" y="2617343"/>
                    </a:lnTo>
                    <a:lnTo>
                      <a:pt x="22098" y="2611120"/>
                    </a:lnTo>
                    <a:lnTo>
                      <a:pt x="14350" y="2608961"/>
                    </a:lnTo>
                    <a:lnTo>
                      <a:pt x="8254" y="2612517"/>
                    </a:lnTo>
                    <a:lnTo>
                      <a:pt x="2159" y="2615946"/>
                    </a:lnTo>
                    <a:lnTo>
                      <a:pt x="0" y="2623693"/>
                    </a:lnTo>
                    <a:lnTo>
                      <a:pt x="3428" y="2629789"/>
                    </a:lnTo>
                    <a:lnTo>
                      <a:pt x="57403" y="2725547"/>
                    </a:lnTo>
                    <a:lnTo>
                      <a:pt x="114300" y="2631440"/>
                    </a:lnTo>
                    <a:lnTo>
                      <a:pt x="70485" y="2700655"/>
                    </a:lnTo>
                    <a:lnTo>
                      <a:pt x="46862" y="2693797"/>
                    </a:lnTo>
                    <a:lnTo>
                      <a:pt x="58120" y="2675170"/>
                    </a:lnTo>
                    <a:lnTo>
                      <a:pt x="85009" y="72146"/>
                    </a:lnTo>
                    <a:lnTo>
                      <a:pt x="45798" y="2653308"/>
                    </a:lnTo>
                    <a:lnTo>
                      <a:pt x="45085" y="2700274"/>
                    </a:lnTo>
                    <a:close/>
                  </a:path>
                  <a:path w="156210" h="2725547">
                    <a:moveTo>
                      <a:pt x="60071" y="113284"/>
                    </a:moveTo>
                    <a:lnTo>
                      <a:pt x="63753" y="107315"/>
                    </a:lnTo>
                    <a:lnTo>
                      <a:pt x="85009" y="72146"/>
                    </a:lnTo>
                    <a:lnTo>
                      <a:pt x="98089" y="50503"/>
                    </a:lnTo>
                    <a:lnTo>
                      <a:pt x="110411" y="72365"/>
                    </a:lnTo>
                    <a:lnTo>
                      <a:pt x="130683" y="108331"/>
                    </a:lnTo>
                    <a:lnTo>
                      <a:pt x="134112" y="114427"/>
                    </a:lnTo>
                    <a:lnTo>
                      <a:pt x="141859" y="116586"/>
                    </a:lnTo>
                    <a:lnTo>
                      <a:pt x="147954" y="113157"/>
                    </a:lnTo>
                    <a:lnTo>
                      <a:pt x="154050" y="109728"/>
                    </a:lnTo>
                    <a:lnTo>
                      <a:pt x="156210" y="101981"/>
                    </a:lnTo>
                    <a:lnTo>
                      <a:pt x="152781" y="95885"/>
                    </a:lnTo>
                    <a:lnTo>
                      <a:pt x="111125" y="25400"/>
                    </a:lnTo>
                    <a:lnTo>
                      <a:pt x="109347" y="31877"/>
                    </a:lnTo>
                    <a:lnTo>
                      <a:pt x="87375" y="31496"/>
                    </a:lnTo>
                    <a:lnTo>
                      <a:pt x="85725" y="25019"/>
                    </a:lnTo>
                    <a:lnTo>
                      <a:pt x="42037" y="94234"/>
                    </a:lnTo>
                    <a:lnTo>
                      <a:pt x="38353" y="100203"/>
                    </a:lnTo>
                    <a:lnTo>
                      <a:pt x="40259" y="108077"/>
                    </a:lnTo>
                    <a:lnTo>
                      <a:pt x="46227" y="111633"/>
                    </a:lnTo>
                    <a:lnTo>
                      <a:pt x="52324" y="115316"/>
                    </a:lnTo>
                    <a:lnTo>
                      <a:pt x="60071" y="113284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" name="object 31"/>
              <p:cNvSpPr>
                <a:spLocks/>
              </p:cNvSpPr>
              <p:nvPr/>
            </p:nvSpPr>
            <p:spPr bwMode="auto">
              <a:xfrm>
                <a:off x="901700" y="5670550"/>
                <a:ext cx="5070475" cy="1588"/>
              </a:xfrm>
              <a:custGeom>
                <a:avLst/>
                <a:gdLst>
                  <a:gd name="T0" fmla="*/ 0 w 5070525"/>
                  <a:gd name="T1" fmla="*/ 0 h 1828"/>
                  <a:gd name="T2" fmla="*/ 5070225 w 5070525"/>
                  <a:gd name="T3" fmla="*/ 786 h 1828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5070525" h="1828">
                    <a:moveTo>
                      <a:pt x="0" y="0"/>
                    </a:moveTo>
                    <a:lnTo>
                      <a:pt x="5070525" y="1828"/>
                    </a:lnTo>
                  </a:path>
                </a:pathLst>
              </a:custGeom>
              <a:noFill/>
              <a:ln w="12699">
                <a:solidFill>
                  <a:srgbClr val="9FBE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" name="object 14"/>
              <p:cNvSpPr txBox="1">
                <a:spLocks noChangeArrowheads="1"/>
              </p:cNvSpPr>
              <p:nvPr/>
            </p:nvSpPr>
            <p:spPr bwMode="auto">
              <a:xfrm>
                <a:off x="6215063" y="1208088"/>
                <a:ext cx="2700178" cy="12715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27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ts val="1525"/>
                  </a:lnSpc>
                  <a:spcBef>
                    <a:spcPts val="75"/>
                  </a:spcBef>
                </a:pPr>
                <a:r>
                  <a:rPr lang="en-US" altLang="en-US" sz="2400" baseline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1.Safety</a:t>
                </a:r>
                <a:endParaRPr lang="en-US" altLang="en-US" sz="24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ts val="1675"/>
                  </a:lnSpc>
                  <a:spcBef>
                    <a:spcPts val="13"/>
                  </a:spcBef>
                </a:pPr>
                <a:r>
                  <a:rPr lang="en-US" altLang="en-US" sz="2400" baseline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2.Reliability and availability</a:t>
                </a:r>
                <a:endParaRPr lang="en-US" altLang="en-US" sz="24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ts val="1675"/>
                  </a:lnSpc>
                </a:pPr>
                <a:r>
                  <a:rPr lang="en-US" altLang="en-US" sz="2400" baseline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3.Health</a:t>
                </a:r>
                <a:endParaRPr lang="en-US" altLang="en-US" sz="24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ts val="1675"/>
                  </a:lnSpc>
                </a:pPr>
                <a:r>
                  <a:rPr lang="en-US" altLang="en-US" sz="2400" baseline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4.Environmental protection</a:t>
                </a:r>
                <a:endParaRPr lang="en-US" altLang="en-US" sz="24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ts val="1675"/>
                  </a:lnSpc>
                </a:pPr>
                <a:r>
                  <a:rPr lang="en-US" altLang="en-US" sz="2400" baseline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5.Technical compatibility</a:t>
                </a:r>
                <a:endParaRPr lang="en-US" altLang="en-US" sz="24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ts val="1688"/>
                  </a:lnSpc>
                </a:pPr>
                <a:r>
                  <a:rPr lang="en-US" altLang="en-US" sz="2400" baseline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6.Accessibility</a:t>
                </a:r>
                <a:endParaRPr lang="en-US" altLang="en-US" sz="24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0" name="object 13"/>
              <p:cNvSpPr txBox="1">
                <a:spLocks noChangeArrowheads="1"/>
              </p:cNvSpPr>
              <p:nvPr/>
            </p:nvSpPr>
            <p:spPr bwMode="auto">
              <a:xfrm>
                <a:off x="2610394" y="1916113"/>
                <a:ext cx="2248945" cy="471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90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en-US" altLang="en-US" sz="2400" b="0" baseline="3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Interoperability Directive</a:t>
                </a:r>
                <a:endParaRPr lang="en-US" altLang="en-US" sz="16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ts val="1925"/>
                  </a:lnSpc>
                  <a:spcBef>
                    <a:spcPts val="13"/>
                  </a:spcBef>
                </a:pPr>
                <a:r>
                  <a:rPr lang="en-US" altLang="en-US" sz="2400" b="0" baseline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6 Essential Requirements</a:t>
                </a:r>
                <a:endParaRPr lang="en-US" altLang="en-US" sz="16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1" name="object 12"/>
              <p:cNvSpPr txBox="1">
                <a:spLocks noChangeArrowheads="1"/>
              </p:cNvSpPr>
              <p:nvPr/>
            </p:nvSpPr>
            <p:spPr bwMode="auto">
              <a:xfrm>
                <a:off x="2987675" y="2614613"/>
                <a:ext cx="1743075" cy="528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90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en-US" altLang="en-US" sz="2400" b="0" baseline="30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Mandatory Rules</a:t>
                </a:r>
              </a:p>
              <a:p>
                <a:pPr algn="ctr"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en-US" altLang="en-US" sz="2400" b="0" baseline="30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TSIs + </a:t>
                </a:r>
                <a:r>
                  <a:rPr lang="sv-SE" altLang="en-US" sz="2400" b="0" baseline="30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</a:t>
                </a:r>
                <a:r>
                  <a:rPr lang="en-US" altLang="en-US" sz="2400" b="0" baseline="30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NTRs</a:t>
                </a:r>
              </a:p>
            </p:txBody>
          </p:sp>
          <p:sp>
            <p:nvSpPr>
              <p:cNvPr id="42" name="object 11"/>
              <p:cNvSpPr txBox="1">
                <a:spLocks noChangeArrowheads="1"/>
              </p:cNvSpPr>
              <p:nvPr/>
            </p:nvSpPr>
            <p:spPr bwMode="auto">
              <a:xfrm>
                <a:off x="6945313" y="2713038"/>
                <a:ext cx="1331912" cy="803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27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ts val="1938"/>
                  </a:lnSpc>
                  <a:spcBef>
                    <a:spcPts val="100"/>
                  </a:spcBef>
                </a:pPr>
                <a:r>
                  <a:rPr lang="en-US" altLang="en-US" sz="2700" u="sng" baseline="300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Mandatory</a:t>
                </a:r>
                <a:endParaRPr lang="en-US" altLang="en-US" sz="18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ts val="2163"/>
                  </a:lnSpc>
                  <a:spcBef>
                    <a:spcPts val="13"/>
                  </a:spcBef>
                </a:pPr>
                <a:r>
                  <a:rPr lang="en-US" altLang="en-US" sz="2700" baseline="200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Specified in</a:t>
                </a:r>
                <a:endParaRPr lang="en-US" altLang="en-US" sz="18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ts val="2163"/>
                  </a:lnSpc>
                </a:pPr>
                <a:r>
                  <a:rPr lang="en-US" altLang="en-US" sz="2700" baseline="200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TSIs / </a:t>
                </a:r>
                <a:r>
                  <a:rPr lang="sv-SE" altLang="en-US" sz="2700" baseline="200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</a:t>
                </a:r>
                <a:r>
                  <a:rPr lang="en-US" altLang="en-US" sz="2700" baseline="200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NTRs</a:t>
                </a:r>
                <a:endParaRPr lang="en-US" altLang="en-US" sz="18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3" name="object 10"/>
              <p:cNvSpPr txBox="1">
                <a:spLocks noChangeArrowheads="1"/>
              </p:cNvSpPr>
              <p:nvPr/>
            </p:nvSpPr>
            <p:spPr bwMode="auto">
              <a:xfrm>
                <a:off x="6710363" y="2973388"/>
                <a:ext cx="139700" cy="25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27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ts val="1938"/>
                  </a:lnSpc>
                  <a:spcBef>
                    <a:spcPts val="100"/>
                  </a:spcBef>
                </a:pPr>
                <a:r>
                  <a:rPr lang="en-US" altLang="en-US" sz="180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•</a:t>
                </a:r>
                <a:endParaRPr lang="en-US" altLang="en-US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object 9"/>
              <p:cNvSpPr txBox="1">
                <a:spLocks noChangeArrowheads="1"/>
              </p:cNvSpPr>
              <p:nvPr/>
            </p:nvSpPr>
            <p:spPr bwMode="auto">
              <a:xfrm>
                <a:off x="2757919" y="3316288"/>
                <a:ext cx="1872819" cy="528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90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en-US" altLang="en-US" sz="2400" b="0" baseline="3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Standards directly</a:t>
                </a:r>
              </a:p>
              <a:p>
                <a:pPr algn="ctr"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en-US" altLang="en-US" sz="2400" b="0" baseline="3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quoted in </a:t>
                </a:r>
                <a:r>
                  <a:rPr lang="en-US" altLang="en-US" sz="2400" b="0" baseline="3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TSIs,</a:t>
                </a:r>
              </a:p>
              <a:p>
                <a:pPr algn="ctr"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de-DE" altLang="en-US" sz="2400" b="0" baseline="3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Technical </a:t>
                </a:r>
                <a:r>
                  <a:rPr lang="de-DE" altLang="en-US" sz="2400" b="0" baseline="3000" dirty="0" err="1" smtClean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documents</a:t>
                </a:r>
                <a:endParaRPr lang="en-US" altLang="en-US" sz="2400" b="0" baseline="3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5" name="object 8"/>
              <p:cNvSpPr txBox="1">
                <a:spLocks noChangeArrowheads="1"/>
              </p:cNvSpPr>
              <p:nvPr/>
            </p:nvSpPr>
            <p:spPr bwMode="auto">
              <a:xfrm>
                <a:off x="1951038" y="4291013"/>
                <a:ext cx="3652837" cy="955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90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en-US" altLang="en-US" sz="2400" b="0" baseline="30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Harmonised</a:t>
                </a:r>
              </a:p>
              <a:p>
                <a:pPr algn="ctr"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en-US" altLang="en-US" sz="2400" b="0" baseline="30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EN Standards</a:t>
                </a:r>
              </a:p>
              <a:p>
                <a:pPr algn="ctr"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en-US" altLang="en-US" sz="2400" b="0" baseline="30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Other public standards and documents</a:t>
                </a:r>
              </a:p>
            </p:txBody>
          </p:sp>
          <p:sp>
            <p:nvSpPr>
              <p:cNvPr id="46" name="object 7"/>
              <p:cNvSpPr txBox="1"/>
              <p:nvPr/>
            </p:nvSpPr>
            <p:spPr>
              <a:xfrm>
                <a:off x="6972300" y="4402138"/>
                <a:ext cx="989013" cy="254000"/>
              </a:xfrm>
              <a:prstGeom prst="rect">
                <a:avLst/>
              </a:prstGeom>
            </p:spPr>
            <p:txBody>
              <a:bodyPr lIns="0" tIns="0" rIns="0" bIns="0"/>
              <a:lstStyle/>
              <a:p>
                <a:pPr marL="12700">
                  <a:lnSpc>
                    <a:spcPts val="1935"/>
                  </a:lnSpc>
                  <a:spcBef>
                    <a:spcPts val="96"/>
                  </a:spcBef>
                  <a:defRPr/>
                </a:pPr>
                <a:r>
                  <a:rPr sz="2700" u="heavy" spc="-79" baseline="3034" dirty="0">
                    <a:solidFill>
                      <a:srgbClr val="008000"/>
                    </a:solidFill>
                    <a:latin typeface="Calibri"/>
                    <a:cs typeface="Calibri"/>
                  </a:rPr>
                  <a:t>V</a:t>
                </a:r>
                <a:r>
                  <a:rPr sz="2700" u="heavy" baseline="3034" dirty="0">
                    <a:solidFill>
                      <a:srgbClr val="008000"/>
                    </a:solidFill>
                    <a:latin typeface="Calibri"/>
                    <a:cs typeface="Calibri"/>
                  </a:rPr>
                  <a:t>ol</a:t>
                </a:r>
                <a:r>
                  <a:rPr sz="2700" u="heavy" spc="9" baseline="3034" dirty="0">
                    <a:solidFill>
                      <a:srgbClr val="008000"/>
                    </a:solidFill>
                    <a:latin typeface="Calibri"/>
                    <a:cs typeface="Calibri"/>
                  </a:rPr>
                  <a:t>u</a:t>
                </a:r>
                <a:r>
                  <a:rPr sz="2700" u="heavy" spc="-19" baseline="3034" dirty="0">
                    <a:solidFill>
                      <a:srgbClr val="008000"/>
                    </a:solidFill>
                    <a:latin typeface="Calibri"/>
                    <a:cs typeface="Calibri"/>
                  </a:rPr>
                  <a:t>n</a:t>
                </a:r>
                <a:r>
                  <a:rPr sz="2700" u="heavy" spc="-9" baseline="3034" dirty="0">
                    <a:solidFill>
                      <a:srgbClr val="008000"/>
                    </a:solidFill>
                    <a:latin typeface="Calibri"/>
                    <a:cs typeface="Calibri"/>
                  </a:rPr>
                  <a:t>t</a:t>
                </a:r>
                <a:r>
                  <a:rPr sz="2700" u="heavy" baseline="3034" dirty="0">
                    <a:solidFill>
                      <a:srgbClr val="008000"/>
                    </a:solidFill>
                    <a:latin typeface="Calibri"/>
                    <a:cs typeface="Calibri"/>
                  </a:rPr>
                  <a:t>a</a:t>
                </a:r>
                <a:r>
                  <a:rPr sz="2700" u="heavy" spc="4" baseline="3034" dirty="0">
                    <a:solidFill>
                      <a:srgbClr val="008000"/>
                    </a:solidFill>
                    <a:latin typeface="Calibri"/>
                    <a:cs typeface="Calibri"/>
                  </a:rPr>
                  <a:t>r</a:t>
                </a:r>
                <a:r>
                  <a:rPr sz="2700" u="heavy" baseline="3034" dirty="0">
                    <a:solidFill>
                      <a:srgbClr val="008000"/>
                    </a:solidFill>
                    <a:latin typeface="Calibri"/>
                    <a:cs typeface="Calibri"/>
                  </a:rPr>
                  <a:t>y</a:t>
                </a:r>
                <a:endParaRPr sz="1800" dirty="0">
                  <a:latin typeface="Calibri"/>
                  <a:cs typeface="Calibri"/>
                </a:endParaRPr>
              </a:p>
            </p:txBody>
          </p:sp>
          <p:sp>
            <p:nvSpPr>
              <p:cNvPr id="47" name="object 6"/>
              <p:cNvSpPr txBox="1">
                <a:spLocks noChangeArrowheads="1"/>
              </p:cNvSpPr>
              <p:nvPr/>
            </p:nvSpPr>
            <p:spPr bwMode="auto">
              <a:xfrm>
                <a:off x="6710363" y="4649788"/>
                <a:ext cx="139700" cy="25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27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ts val="1938"/>
                  </a:lnSpc>
                  <a:spcBef>
                    <a:spcPts val="100"/>
                  </a:spcBef>
                </a:pPr>
                <a:r>
                  <a:rPr lang="en-US" altLang="en-US" sz="1800">
                    <a:solidFill>
                      <a:srgbClr val="008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•</a:t>
                </a:r>
                <a:endParaRPr lang="en-US" altLang="en-US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object 5"/>
              <p:cNvSpPr txBox="1">
                <a:spLocks noChangeArrowheads="1"/>
              </p:cNvSpPr>
              <p:nvPr/>
            </p:nvSpPr>
            <p:spPr bwMode="auto">
              <a:xfrm>
                <a:off x="6996113" y="4664075"/>
                <a:ext cx="1739900" cy="528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27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ts val="1938"/>
                  </a:lnSpc>
                  <a:spcBef>
                    <a:spcPts val="100"/>
                  </a:spcBef>
                </a:pPr>
                <a:r>
                  <a:rPr lang="en-US" altLang="en-US" sz="2700" baseline="3000">
                    <a:solidFill>
                      <a:srgbClr val="008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Applicant chooses</a:t>
                </a:r>
                <a:endParaRPr lang="en-US" altLang="en-US" sz="18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ts val="2163"/>
                  </a:lnSpc>
                  <a:spcBef>
                    <a:spcPts val="13"/>
                  </a:spcBef>
                </a:pPr>
                <a:r>
                  <a:rPr lang="en-US" altLang="en-US" sz="2700" baseline="2000">
                    <a:solidFill>
                      <a:srgbClr val="008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own specification</a:t>
                </a:r>
                <a:endParaRPr lang="en-US" altLang="en-US" sz="18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9" name="object 4"/>
              <p:cNvSpPr txBox="1">
                <a:spLocks noChangeArrowheads="1"/>
              </p:cNvSpPr>
              <p:nvPr/>
            </p:nvSpPr>
            <p:spPr bwMode="auto">
              <a:xfrm>
                <a:off x="2836863" y="5815013"/>
                <a:ext cx="1893887" cy="25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190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ts val="1725"/>
                  </a:lnSpc>
                  <a:spcBef>
                    <a:spcPts val="88"/>
                  </a:spcBef>
                </a:pPr>
                <a:r>
                  <a:rPr lang="en-US" altLang="en-US" sz="2400" b="0" baseline="30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Company standards</a:t>
                </a:r>
              </a:p>
            </p:txBody>
          </p:sp>
          <p:sp>
            <p:nvSpPr>
              <p:cNvPr id="50" name="object 2"/>
              <p:cNvSpPr txBox="1"/>
              <p:nvPr/>
            </p:nvSpPr>
            <p:spPr>
              <a:xfrm rot="16200000">
                <a:off x="-105568" y="3445669"/>
                <a:ext cx="1674812" cy="482600"/>
              </a:xfrm>
              <a:prstGeom prst="rect">
                <a:avLst/>
              </a:prstGeom>
            </p:spPr>
            <p:txBody>
              <a:bodyPr lIns="0" tIns="0" rIns="0" bIns="0"/>
              <a:lstStyle/>
              <a:p>
                <a:pPr marL="12700">
                  <a:lnSpc>
                    <a:spcPts val="2140"/>
                  </a:lnSpc>
                  <a:spcBef>
                    <a:spcPts val="107"/>
                  </a:spcBef>
                  <a:defRPr/>
                </a:pPr>
                <a:r>
                  <a:rPr sz="3000" baseline="2730" dirty="0">
                    <a:solidFill>
                      <a:srgbClr val="FF0000"/>
                    </a:solidFill>
                    <a:latin typeface="Calibri"/>
                    <a:cs typeface="Calibri"/>
                  </a:rPr>
                  <a:t>Level</a:t>
                </a:r>
                <a:r>
                  <a:rPr sz="3000" spc="4" baseline="2730" dirty="0">
                    <a:solidFill>
                      <a:srgbClr val="FF0000"/>
                    </a:solidFill>
                    <a:latin typeface="Calibri"/>
                    <a:cs typeface="Calibri"/>
                  </a:rPr>
                  <a:t> </a:t>
                </a:r>
                <a:r>
                  <a:rPr sz="3000" baseline="2730" dirty="0">
                    <a:solidFill>
                      <a:srgbClr val="FF0000"/>
                    </a:solidFill>
                    <a:latin typeface="Calibri"/>
                    <a:cs typeface="Calibri"/>
                  </a:rPr>
                  <a:t>of</a:t>
                </a:r>
                <a:r>
                  <a:rPr sz="3000" spc="-4" baseline="2730" dirty="0">
                    <a:solidFill>
                      <a:srgbClr val="FF0000"/>
                    </a:solidFill>
                    <a:latin typeface="Calibri"/>
                    <a:cs typeface="Calibri"/>
                  </a:rPr>
                  <a:t> </a:t>
                </a:r>
                <a:r>
                  <a:rPr sz="3000" baseline="2730" dirty="0">
                    <a:solidFill>
                      <a:srgbClr val="FF0000"/>
                    </a:solidFill>
                    <a:latin typeface="Calibri"/>
                    <a:cs typeface="Calibri"/>
                  </a:rPr>
                  <a:t>D</a:t>
                </a:r>
                <a:r>
                  <a:rPr sz="3000" spc="-9" baseline="2730" dirty="0">
                    <a:solidFill>
                      <a:srgbClr val="FF0000"/>
                    </a:solidFill>
                    <a:latin typeface="Calibri"/>
                    <a:cs typeface="Calibri"/>
                  </a:rPr>
                  <a:t>E</a:t>
                </a:r>
                <a:r>
                  <a:rPr sz="3000" baseline="2730" dirty="0">
                    <a:solidFill>
                      <a:srgbClr val="FF0000"/>
                    </a:solidFill>
                    <a:latin typeface="Calibri"/>
                    <a:cs typeface="Calibri"/>
                  </a:rPr>
                  <a:t>TA</a:t>
                </a:r>
                <a:r>
                  <a:rPr sz="3000" spc="4" baseline="2730" dirty="0">
                    <a:solidFill>
                      <a:srgbClr val="FF0000"/>
                    </a:solidFill>
                    <a:latin typeface="Calibri"/>
                    <a:cs typeface="Calibri"/>
                  </a:rPr>
                  <a:t>I</a:t>
                </a:r>
                <a:r>
                  <a:rPr sz="3000" baseline="2730" dirty="0">
                    <a:solidFill>
                      <a:srgbClr val="FF0000"/>
                    </a:solidFill>
                    <a:latin typeface="Calibri"/>
                    <a:cs typeface="Calibri"/>
                  </a:rPr>
                  <a:t>L</a:t>
                </a:r>
                <a:endParaRPr sz="2000" dirty="0">
                  <a:latin typeface="Calibri"/>
                  <a:cs typeface="Calibri"/>
                </a:endParaRPr>
              </a:p>
            </p:txBody>
          </p:sp>
          <p:sp>
            <p:nvSpPr>
              <p:cNvPr id="51" name="TextBox 33"/>
              <p:cNvSpPr txBox="1">
                <a:spLocks noChangeArrowheads="1"/>
              </p:cNvSpPr>
              <p:nvPr/>
            </p:nvSpPr>
            <p:spPr bwMode="auto">
              <a:xfrm>
                <a:off x="4789488" y="2779713"/>
                <a:ext cx="1341437" cy="307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defRPr/>
                </a:pPr>
                <a:r>
                  <a:rPr lang="sv-SE" altLang="en-US" dirty="0" smtClean="0">
                    <a:solidFill>
                      <a:srgbClr val="0070C0"/>
                    </a:solidFill>
                    <a:latin typeface="+mn-lt"/>
                  </a:rPr>
                  <a:t>(OTIF </a:t>
                </a:r>
                <a:r>
                  <a:rPr lang="sv-SE" altLang="en-US" dirty="0" err="1" smtClean="0">
                    <a:solidFill>
                      <a:srgbClr val="0070C0"/>
                    </a:solidFill>
                    <a:latin typeface="+mn-lt"/>
                  </a:rPr>
                  <a:t>Rules</a:t>
                </a:r>
                <a:r>
                  <a:rPr lang="sv-SE" altLang="en-US" dirty="0" smtClean="0">
                    <a:solidFill>
                      <a:srgbClr val="0070C0"/>
                    </a:solidFill>
                    <a:latin typeface="+mn-lt"/>
                  </a:rPr>
                  <a:t>)</a:t>
                </a:r>
                <a:endParaRPr lang="en-GB" altLang="en-US" dirty="0" smtClean="0">
                  <a:solidFill>
                    <a:srgbClr val="0070C0"/>
                  </a:solidFill>
                  <a:latin typeface="+mn-lt"/>
                </a:endParaRPr>
              </a:p>
            </p:txBody>
          </p:sp>
          <p:sp>
            <p:nvSpPr>
              <p:cNvPr id="52" name="TextBox 35"/>
              <p:cNvSpPr txBox="1">
                <a:spLocks noChangeArrowheads="1"/>
              </p:cNvSpPr>
              <p:nvPr/>
            </p:nvSpPr>
            <p:spPr bwMode="auto">
              <a:xfrm>
                <a:off x="5307013" y="3911600"/>
                <a:ext cx="504825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>
                  <a:defRPr/>
                </a:pPr>
                <a:r>
                  <a:rPr lang="sv-SE" altLang="en-US" dirty="0" err="1" smtClean="0">
                    <a:solidFill>
                      <a:srgbClr val="0070C0"/>
                    </a:solidFill>
                    <a:latin typeface="+mn-lt"/>
                  </a:rPr>
                  <a:t>EN’s</a:t>
                </a:r>
                <a:endParaRPr lang="sv-SE" altLang="en-US" dirty="0" smtClean="0">
                  <a:solidFill>
                    <a:srgbClr val="0070C0"/>
                  </a:solidFill>
                  <a:latin typeface="+mn-lt"/>
                </a:endParaRPr>
              </a:p>
              <a:p>
                <a:pPr algn="r">
                  <a:defRPr/>
                </a:pPr>
                <a:r>
                  <a:rPr lang="sv-SE" altLang="en-US" dirty="0" smtClean="0">
                    <a:solidFill>
                      <a:srgbClr val="0070C0"/>
                    </a:solidFill>
                    <a:latin typeface="+mn-lt"/>
                  </a:rPr>
                  <a:t>ISO</a:t>
                </a:r>
                <a:endParaRPr lang="en-GB" altLang="en-US" dirty="0" smtClean="0">
                  <a:solidFill>
                    <a:srgbClr val="0070C0"/>
                  </a:solidFill>
                  <a:latin typeface="+mn-lt"/>
                </a:endParaRPr>
              </a:p>
            </p:txBody>
          </p:sp>
          <p:sp>
            <p:nvSpPr>
              <p:cNvPr id="53" name="TextBox 36"/>
              <p:cNvSpPr txBox="1">
                <a:spLocks noChangeArrowheads="1"/>
              </p:cNvSpPr>
              <p:nvPr/>
            </p:nvSpPr>
            <p:spPr bwMode="auto">
              <a:xfrm>
                <a:off x="5319713" y="5372100"/>
                <a:ext cx="444500" cy="522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defRPr/>
                </a:pPr>
                <a:r>
                  <a:rPr lang="sv-SE" altLang="en-US" dirty="0" smtClean="0">
                    <a:solidFill>
                      <a:srgbClr val="0070C0"/>
                    </a:solidFill>
                    <a:latin typeface="+mn-lt"/>
                  </a:rPr>
                  <a:t>UIC</a:t>
                </a:r>
              </a:p>
              <a:p>
                <a:pPr>
                  <a:defRPr/>
                </a:pPr>
                <a:endParaRPr lang="en-GB" altLang="en-US" dirty="0" smtClean="0">
                  <a:solidFill>
                    <a:srgbClr val="0070C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1678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Standards vs. Legislation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859338" y="971550"/>
            <a:ext cx="3960812" cy="519430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AA71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ts val="600"/>
              </a:spcBef>
              <a:buClr>
                <a:srgbClr val="6699CC"/>
              </a:buClr>
              <a:buFont typeface="Calibri" pitchFamily="34" charset="0"/>
              <a:buChar char="›"/>
              <a:defRPr sz="2200" b="0" kern="120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5750" indent="-285750" algn="l" defTabSz="914400" rtl="0" eaLnBrk="1" latinLnBrk="0" hangingPunct="1">
              <a:spcBef>
                <a:spcPts val="600"/>
              </a:spcBef>
              <a:buClr>
                <a:srgbClr val="6699CC"/>
              </a:buClr>
              <a:buFont typeface="Calibri" pitchFamily="34" charset="0"/>
              <a:buChar char="›"/>
              <a:defRPr sz="2000" b="0" i="0" kern="1200" baseline="0">
                <a:ln>
                  <a:noFill/>
                </a:ln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2900" indent="-342900" algn="l" defTabSz="914400" rtl="0" eaLnBrk="1" latinLnBrk="0" hangingPunct="1">
              <a:spcBef>
                <a:spcPts val="0"/>
              </a:spcBef>
              <a:buClr>
                <a:srgbClr val="6699CC"/>
              </a:buClr>
              <a:buSzPct val="100000"/>
              <a:buFont typeface="Calibri" pitchFamily="34" charset="0"/>
              <a:buChar char="›"/>
              <a:tabLst>
                <a:tab pos="720000" algn="l"/>
              </a:tabLst>
              <a:defRPr sz="1800" kern="120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4738" indent="-355600" algn="l" defTabSz="914400" rtl="0" eaLnBrk="1" latinLnBrk="0" hangingPunct="1">
              <a:spcBef>
                <a:spcPts val="0"/>
              </a:spcBef>
              <a:buClr>
                <a:srgbClr val="6699CC"/>
              </a:buClr>
              <a:buFont typeface="Calibri" pitchFamily="34" charset="0"/>
              <a:buChar char="›"/>
              <a:tabLst>
                <a:tab pos="1080000" algn="l"/>
              </a:tabLst>
              <a:defRPr sz="1800" i="0" kern="1200">
                <a:ln>
                  <a:noFill/>
                </a:ln>
                <a:solidFill>
                  <a:srgbClr val="0C4DA2"/>
                </a:solidFill>
                <a:latin typeface="+mn-lt"/>
                <a:ea typeface="+mn-ea"/>
                <a:cs typeface="+mn-cs"/>
              </a:defRPr>
            </a:lvl4pPr>
            <a:lvl5pPr marL="1440000" indent="-360000" algn="l" defTabSz="914400" rtl="0" eaLnBrk="1" latinLnBrk="0" hangingPunct="1">
              <a:spcBef>
                <a:spcPts val="0"/>
              </a:spcBef>
              <a:buClr>
                <a:srgbClr val="6699CC"/>
              </a:buClr>
              <a:buFont typeface="Calibri" pitchFamily="34" charset="0"/>
              <a:buChar char="›"/>
              <a:tabLst>
                <a:tab pos="1438275" algn="l"/>
              </a:tabLst>
              <a:defRPr sz="1600" i="1" kern="1200">
                <a:ln>
                  <a:noFill/>
                </a:ln>
                <a:solidFill>
                  <a:srgbClr val="0C4DA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0" kern="1200">
                <a:ln w="0"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GB" altLang="en-US" sz="2400" b="1" u="sng" smtClean="0"/>
              <a:t>Standards :</a:t>
            </a:r>
          </a:p>
          <a:p>
            <a:pPr>
              <a:buClr>
                <a:schemeClr val="hlink"/>
              </a:buClr>
            </a:pPr>
            <a:r>
              <a:rPr lang="en-GB" altLang="en-US" sz="2400" b="1" smtClean="0">
                <a:solidFill>
                  <a:srgbClr val="00B050"/>
                </a:solidFill>
              </a:rPr>
              <a:t>Voluntary </a:t>
            </a:r>
            <a:r>
              <a:rPr lang="en-GB" altLang="en-US" sz="2000" smtClean="0">
                <a:solidFill>
                  <a:srgbClr val="00B050"/>
                </a:solidFill>
              </a:rPr>
              <a:t>(unless otherwise specified in legislation)</a:t>
            </a:r>
            <a:endParaRPr lang="en-GB" altLang="en-US" sz="1600" smtClean="0">
              <a:solidFill>
                <a:srgbClr val="AA7100"/>
              </a:solidFill>
            </a:endParaRPr>
          </a:p>
          <a:p>
            <a:pPr>
              <a:buClr>
                <a:schemeClr val="hlink"/>
              </a:buClr>
            </a:pPr>
            <a:r>
              <a:rPr lang="en-GB" altLang="en-US" sz="2400" smtClean="0"/>
              <a:t>Consensus of stakeholders</a:t>
            </a:r>
          </a:p>
          <a:p>
            <a:pPr>
              <a:buClr>
                <a:schemeClr val="hlink"/>
              </a:buClr>
            </a:pPr>
            <a:r>
              <a:rPr lang="en-GB" altLang="en-US" sz="2400" smtClean="0"/>
              <a:t>Developed by independent private organisations</a:t>
            </a:r>
          </a:p>
          <a:p>
            <a:pPr>
              <a:buClr>
                <a:schemeClr val="hlink"/>
              </a:buClr>
            </a:pPr>
            <a:r>
              <a:rPr lang="en-GB" altLang="en-US" sz="2400" smtClean="0"/>
              <a:t>Revised regularly </a:t>
            </a:r>
            <a:r>
              <a:rPr lang="en-GB" altLang="en-US" sz="1600" smtClean="0">
                <a:solidFill>
                  <a:srgbClr val="00B050"/>
                </a:solidFill>
              </a:rPr>
              <a:t>(</a:t>
            </a:r>
            <a:r>
              <a:rPr lang="en-GB" altLang="en-US" sz="1600" smtClean="0">
                <a:solidFill>
                  <a:srgbClr val="00B050"/>
                </a:solidFill>
                <a:cs typeface="Arial" panose="020B0604020202020204" pitchFamily="34" charset="0"/>
              </a:rPr>
              <a:t>~</a:t>
            </a:r>
            <a:r>
              <a:rPr lang="en-GB" altLang="en-US" sz="1600" smtClean="0">
                <a:solidFill>
                  <a:srgbClr val="00B050"/>
                </a:solidFill>
              </a:rPr>
              <a:t>every 5 years)</a:t>
            </a:r>
          </a:p>
          <a:p>
            <a:pPr>
              <a:buClr>
                <a:schemeClr val="hlink"/>
              </a:buClr>
            </a:pPr>
            <a:r>
              <a:rPr lang="en-GB" altLang="en-US" sz="2400" smtClean="0"/>
              <a:t>Provide usually technical specifications and test methods </a:t>
            </a:r>
            <a:r>
              <a:rPr lang="en-GB" altLang="en-US" sz="1600" smtClean="0">
                <a:solidFill>
                  <a:srgbClr val="00B050"/>
                </a:solidFill>
              </a:rPr>
              <a:t>(interoperability, safety, quality, management, etc.)</a:t>
            </a:r>
          </a:p>
          <a:p>
            <a:pPr>
              <a:buClr>
                <a:schemeClr val="hlink"/>
              </a:buClr>
            </a:pPr>
            <a:r>
              <a:rPr lang="en-GB" altLang="en-US" sz="2400" b="1" smtClean="0">
                <a:solidFill>
                  <a:srgbClr val="AA7100"/>
                </a:solidFill>
              </a:rPr>
              <a:t>Harmonisation tools </a:t>
            </a:r>
            <a:r>
              <a:rPr lang="en-GB" altLang="en-US" sz="2000" b="1" smtClean="0">
                <a:solidFill>
                  <a:srgbClr val="AA7100"/>
                </a:solidFill>
              </a:rPr>
              <a:t>(harmonised standards)</a:t>
            </a:r>
            <a:endParaRPr lang="en-GB" altLang="en-US" sz="1100" dirty="0" smtClean="0">
              <a:solidFill>
                <a:srgbClr val="AA7100"/>
              </a:solidFill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395288" y="1014413"/>
            <a:ext cx="4035425" cy="51831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ts val="600"/>
              </a:spcBef>
              <a:buClr>
                <a:srgbClr val="6699CC"/>
              </a:buClr>
              <a:buFont typeface="Calibri" pitchFamily="34" charset="0"/>
              <a:buChar char="›"/>
              <a:defRPr sz="2200" b="0" kern="120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-342900" algn="l" defTabSz="914400" rtl="0" eaLnBrk="1" latinLnBrk="0" hangingPunct="1">
              <a:spcBef>
                <a:spcPts val="600"/>
              </a:spcBef>
              <a:buClr>
                <a:srgbClr val="6699CC"/>
              </a:buClr>
              <a:buFont typeface="Calibri" pitchFamily="34" charset="0"/>
              <a:buChar char="›"/>
              <a:defRPr sz="2000" b="0" i="0" kern="1200">
                <a:ln>
                  <a:noFill/>
                </a:ln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2900" indent="-342900" algn="l" defTabSz="914400" rtl="0" eaLnBrk="1" latinLnBrk="0" hangingPunct="1">
              <a:spcBef>
                <a:spcPts val="0"/>
              </a:spcBef>
              <a:buClr>
                <a:srgbClr val="6699CC"/>
              </a:buClr>
              <a:buSzPct val="100000"/>
              <a:buFont typeface="Calibri" pitchFamily="34" charset="0"/>
              <a:buChar char="›"/>
              <a:tabLst>
                <a:tab pos="720000" algn="l"/>
              </a:tabLst>
              <a:defRPr sz="1800" kern="120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4738" indent="-355600" algn="l" defTabSz="914400" rtl="0" eaLnBrk="1" latinLnBrk="0" hangingPunct="1">
              <a:spcBef>
                <a:spcPts val="0"/>
              </a:spcBef>
              <a:buClr>
                <a:srgbClr val="6699CC"/>
              </a:buClr>
              <a:buFont typeface="Calibri" pitchFamily="34" charset="0"/>
              <a:buChar char="›"/>
              <a:tabLst>
                <a:tab pos="1080000" algn="l"/>
              </a:tabLst>
              <a:defRPr sz="1800" i="0" kern="1200">
                <a:ln>
                  <a:noFill/>
                </a:ln>
                <a:solidFill>
                  <a:srgbClr val="0C4DA2"/>
                </a:solidFill>
                <a:latin typeface="+mn-lt"/>
                <a:ea typeface="+mn-ea"/>
                <a:cs typeface="+mn-cs"/>
              </a:defRPr>
            </a:lvl4pPr>
            <a:lvl5pPr marL="1440000" indent="-360000" algn="l" defTabSz="914400" rtl="0" eaLnBrk="1" latinLnBrk="0" hangingPunct="1">
              <a:spcBef>
                <a:spcPts val="0"/>
              </a:spcBef>
              <a:buClr>
                <a:srgbClr val="6699CC"/>
              </a:buClr>
              <a:buFont typeface="Calibri" pitchFamily="34" charset="0"/>
              <a:buChar char="›"/>
              <a:tabLst>
                <a:tab pos="1438275" algn="l"/>
              </a:tabLst>
              <a:defRPr sz="1600" i="1" kern="1200">
                <a:ln>
                  <a:noFill/>
                </a:ln>
                <a:solidFill>
                  <a:srgbClr val="0C4DA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0" kern="1200">
                <a:ln w="0"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GB" altLang="en-US" sz="2400" b="1" u="sng" dirty="0" smtClean="0"/>
              <a:t>Legislation :</a:t>
            </a:r>
          </a:p>
          <a:p>
            <a:pPr>
              <a:lnSpc>
                <a:spcPct val="80000"/>
              </a:lnSpc>
              <a:buClr>
                <a:schemeClr val="hlink"/>
              </a:buClr>
            </a:pPr>
            <a:r>
              <a:rPr lang="en-GB" altLang="en-US" sz="2400" b="1" dirty="0" smtClean="0">
                <a:solidFill>
                  <a:srgbClr val="FF0000"/>
                </a:solidFill>
              </a:rPr>
              <a:t>Mandatory </a:t>
            </a:r>
          </a:p>
          <a:p>
            <a:pPr>
              <a:lnSpc>
                <a:spcPct val="80000"/>
              </a:lnSpc>
              <a:buClr>
                <a:schemeClr val="hlink"/>
              </a:buClr>
            </a:pPr>
            <a:r>
              <a:rPr lang="en-GB" altLang="en-US" sz="2400" dirty="0" smtClean="0"/>
              <a:t>Established by public authorities</a:t>
            </a:r>
          </a:p>
          <a:p>
            <a:pPr>
              <a:lnSpc>
                <a:spcPct val="80000"/>
              </a:lnSpc>
              <a:buClr>
                <a:schemeClr val="hlink"/>
              </a:buClr>
            </a:pPr>
            <a:r>
              <a:rPr lang="en-GB" altLang="en-US" sz="2400" dirty="0" smtClean="0"/>
              <a:t>Revised when legislators so decide</a:t>
            </a:r>
          </a:p>
          <a:p>
            <a:pPr>
              <a:lnSpc>
                <a:spcPct val="80000"/>
              </a:lnSpc>
              <a:buClr>
                <a:schemeClr val="hlink"/>
              </a:buClr>
            </a:pPr>
            <a:r>
              <a:rPr lang="en-GB" altLang="en-US" sz="2400" u="sng" dirty="0" smtClean="0"/>
              <a:t>May</a:t>
            </a:r>
            <a:r>
              <a:rPr lang="en-GB" altLang="en-US" sz="2400" dirty="0" smtClean="0"/>
              <a:t> refer to a change control process for annexes (e.g. CCS TSI, TAF/TAP TSI)</a:t>
            </a:r>
          </a:p>
          <a:p>
            <a:pPr>
              <a:lnSpc>
                <a:spcPct val="80000"/>
              </a:lnSpc>
              <a:buClr>
                <a:schemeClr val="hlink"/>
              </a:buClr>
            </a:pPr>
            <a:r>
              <a:rPr lang="en-GB" altLang="en-US" sz="2400" dirty="0" smtClean="0"/>
              <a:t>Gives requirements to protect public interests</a:t>
            </a:r>
          </a:p>
          <a:p>
            <a:pPr>
              <a:lnSpc>
                <a:spcPct val="80000"/>
              </a:lnSpc>
              <a:buClr>
                <a:schemeClr val="hlink"/>
              </a:buClr>
            </a:pPr>
            <a:r>
              <a:rPr lang="en-GB" altLang="en-US" sz="2400" dirty="0" smtClean="0"/>
              <a:t>Can make reference to </a:t>
            </a:r>
            <a:r>
              <a:rPr lang="en-GB" altLang="en-US" sz="2400" dirty="0" smtClean="0">
                <a:solidFill>
                  <a:srgbClr val="FF3300"/>
                </a:solidFill>
              </a:rPr>
              <a:t>standards</a:t>
            </a:r>
            <a:r>
              <a:rPr lang="en-GB" altLang="en-US" sz="2400" dirty="0" smtClean="0"/>
              <a:t> </a:t>
            </a:r>
            <a:r>
              <a:rPr lang="en-GB" altLang="en-US" sz="2000" dirty="0" smtClean="0">
                <a:solidFill>
                  <a:schemeClr val="tx2"/>
                </a:solidFill>
              </a:rPr>
              <a:t>(which then become mandatory)</a:t>
            </a:r>
          </a:p>
          <a:p>
            <a:pPr>
              <a:lnSpc>
                <a:spcPct val="80000"/>
              </a:lnSpc>
              <a:buClr>
                <a:schemeClr val="hlink"/>
              </a:buClr>
            </a:pPr>
            <a:r>
              <a:rPr lang="en-GB" altLang="en-US" sz="2400" b="1" dirty="0" smtClean="0">
                <a:solidFill>
                  <a:srgbClr val="AA7100"/>
                </a:solidFill>
              </a:rPr>
              <a:t>Harmonisation foundation</a:t>
            </a:r>
            <a:br>
              <a:rPr lang="en-GB" altLang="en-US" sz="2400" b="1" dirty="0" smtClean="0">
                <a:solidFill>
                  <a:srgbClr val="AA7100"/>
                </a:solidFill>
              </a:rPr>
            </a:br>
            <a:r>
              <a:rPr lang="en-GB" altLang="en-US" sz="2000" b="1" dirty="0" smtClean="0">
                <a:solidFill>
                  <a:srgbClr val="AA7100"/>
                </a:solidFill>
              </a:rPr>
              <a:t>(New Approach Directives, removal of barriers to trade) </a:t>
            </a:r>
          </a:p>
          <a:p>
            <a:pPr>
              <a:lnSpc>
                <a:spcPct val="80000"/>
              </a:lnSpc>
              <a:buClr>
                <a:schemeClr val="hlink"/>
              </a:buClr>
            </a:pPr>
            <a:endParaRPr lang="en-GB" altLang="en-US" sz="1800" dirty="0" smtClean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4716463" y="981075"/>
            <a:ext cx="0" cy="5400675"/>
          </a:xfrm>
          <a:prstGeom prst="line">
            <a:avLst/>
          </a:prstGeom>
          <a:noFill/>
          <a:ln w="28575">
            <a:solidFill>
              <a:srgbClr val="AA71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46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Telematics applications for passenger services (TAP TSI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9617-6250-4A4E-A789-B3C5DD9581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1532"/>
      </p:ext>
    </p:extLst>
  </p:cSld>
  <p:clrMapOvr>
    <a:masterClrMapping/>
  </p:clrMapOvr>
</p:sld>
</file>

<file path=ppt/theme/theme1.xml><?xml version="1.0" encoding="utf-8"?>
<a:theme xmlns:a="http://schemas.openxmlformats.org/drawingml/2006/main" name="Harmony (2)">
  <a:themeElements>
    <a:clrScheme name="ERA Harmony">
      <a:dk1>
        <a:srgbClr val="002034"/>
      </a:dk1>
      <a:lt1>
        <a:srgbClr val="FFFFFF"/>
      </a:lt1>
      <a:dk2>
        <a:srgbClr val="094595"/>
      </a:dk2>
      <a:lt2>
        <a:srgbClr val="D7D4D4"/>
      </a:lt2>
      <a:accent1>
        <a:srgbClr val="A0BFFF"/>
      </a:accent1>
      <a:accent2>
        <a:srgbClr val="719FDD"/>
      </a:accent2>
      <a:accent3>
        <a:srgbClr val="5D779C"/>
      </a:accent3>
      <a:accent4>
        <a:srgbClr val="985C9A"/>
      </a:accent4>
      <a:accent5>
        <a:srgbClr val="CE554C"/>
      </a:accent5>
      <a:accent6>
        <a:srgbClr val="FFD940"/>
      </a:accent6>
      <a:hlink>
        <a:srgbClr val="094595"/>
      </a:hlink>
      <a:folHlink>
        <a:srgbClr val="09459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lIns="91429" tIns="45715" rIns="91429" bIns="45715" anchor="ctr" anchorCtr="0"/>
      <a:lstStyle>
        <a:defPPr algn="ctr">
          <a:spcBef>
            <a:spcPts val="600"/>
          </a:spcBef>
          <a:defRPr sz="1600" b="1" dirty="0">
            <a:solidFill>
              <a:schemeClr val="tx2"/>
            </a:solidFill>
            <a:latin typeface="+mn-lt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Presentation1" id="{A4A18F00-0D92-496B-8B54-9193D3CD69C4}" vid="{D0294256-A4FA-4240-8F49-4A9C95522F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624</TotalTime>
  <Words>1094</Words>
  <Application>Microsoft Office PowerPoint</Application>
  <PresentationFormat>On-screen Show (4:3)</PresentationFormat>
  <Paragraphs>223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Harmony (2)</vt:lpstr>
      <vt:lpstr>PowerPoint Presentation</vt:lpstr>
      <vt:lpstr>Content of this presentation</vt:lpstr>
      <vt:lpstr>The “jargon” used in this presentation</vt:lpstr>
      <vt:lpstr>PowerPoint Presentation</vt:lpstr>
      <vt:lpstr>           European Rail Legislation for TAP TSI</vt:lpstr>
      <vt:lpstr>European Rail Legislation for TAP TSI</vt:lpstr>
      <vt:lpstr>The railway standardisation pyramid</vt:lpstr>
      <vt:lpstr>Standards vs. Legislation</vt:lpstr>
      <vt:lpstr>PowerPoint Presentation</vt:lpstr>
      <vt:lpstr>           Purpose of TAP TSI</vt:lpstr>
      <vt:lpstr>Technical Documents of TAP TSI</vt:lpstr>
      <vt:lpstr>Example: TAP TSI – timetable data exchange </vt:lpstr>
      <vt:lpstr>Connections with other modes of transport</vt:lpstr>
      <vt:lpstr>Transmodel and TAP TSI timetable</vt:lpstr>
      <vt:lpstr>Implementation of TAP TSI</vt:lpstr>
      <vt:lpstr>PowerPoint Presentation</vt:lpstr>
      <vt:lpstr>PowerPoint Presentation</vt:lpstr>
      <vt:lpstr>PowerPoint Presentation</vt:lpstr>
      <vt:lpstr> Example: TAP TSI - timetable data</vt:lpstr>
      <vt:lpstr>NeTEx-Structure - Example</vt:lpstr>
    </vt:vector>
  </TitlesOfParts>
  <Company>European Railway Agency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JUGELT Stefan (ERA)</dc:creator>
  <cp:lastModifiedBy>JUGELT Stefan (ERA)</cp:lastModifiedBy>
  <cp:revision>39</cp:revision>
  <dcterms:created xsi:type="dcterms:W3CDTF">2015-11-13T14:47:44Z</dcterms:created>
  <dcterms:modified xsi:type="dcterms:W3CDTF">2016-02-12T09:32:13Z</dcterms:modified>
</cp:coreProperties>
</file>