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entation.xml" ContentType="application/vnd.openxmlformats-officedocument.presentationml.presentation.main+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3.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3.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306" r:id="rId3"/>
    <p:sldId id="258" r:id="rId4"/>
    <p:sldId id="257" r:id="rId5"/>
    <p:sldId id="307" r:id="rId6"/>
    <p:sldId id="308" r:id="rId7"/>
    <p:sldId id="309" r:id="rId8"/>
    <p:sldId id="279" r:id="rId9"/>
    <p:sldId id="310" r:id="rId10"/>
    <p:sldId id="284" r:id="rId11"/>
    <p:sldId id="285" r:id="rId12"/>
    <p:sldId id="311" r:id="rId13"/>
    <p:sldId id="312" r:id="rId14"/>
    <p:sldId id="293" r:id="rId15"/>
    <p:sldId id="294" r:id="rId16"/>
    <p:sldId id="276" r:id="rId17"/>
    <p:sldId id="296" r:id="rId18"/>
    <p:sldId id="321" r:id="rId19"/>
    <p:sldId id="297" r:id="rId20"/>
    <p:sldId id="313" r:id="rId21"/>
    <p:sldId id="314" r:id="rId22"/>
    <p:sldId id="283" r:id="rId23"/>
    <p:sldId id="315" r:id="rId24"/>
    <p:sldId id="286" r:id="rId25"/>
    <p:sldId id="316" r:id="rId26"/>
    <p:sldId id="317" r:id="rId27"/>
    <p:sldId id="282" r:id="rId28"/>
    <p:sldId id="281" r:id="rId29"/>
    <p:sldId id="318" r:id="rId30"/>
    <p:sldId id="319" r:id="rId31"/>
    <p:sldId id="278" r:id="rId32"/>
    <p:sldId id="299" r:id="rId33"/>
    <p:sldId id="300" r:id="rId34"/>
    <p:sldId id="301" r:id="rId35"/>
    <p:sldId id="303" r:id="rId36"/>
    <p:sldId id="302" r:id="rId37"/>
    <p:sldId id="320" r:id="rId38"/>
    <p:sldId id="289" r:id="rId39"/>
    <p:sldId id="291" r:id="rId40"/>
    <p:sldId id="292" r:id="rId41"/>
    <p:sldId id="277" r:id="rId42"/>
    <p:sldId id="290" r:id="rId43"/>
    <p:sldId id="295" r:id="rId44"/>
    <p:sldId id="30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1100"/>
    <a:srgbClr val="000000"/>
    <a:srgbClr val="0432FF"/>
    <a:srgbClr val="945200"/>
    <a:srgbClr val="AB7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63" autoAdjust="0"/>
    <p:restoredTop sz="86420"/>
  </p:normalViewPr>
  <p:slideViewPr>
    <p:cSldViewPr snapToGrid="0">
      <p:cViewPr>
        <p:scale>
          <a:sx n="180" d="100"/>
          <a:sy n="180" d="100"/>
        </p:scale>
        <p:origin x="1008" y="416"/>
      </p:cViewPr>
      <p:guideLst/>
    </p:cSldViewPr>
  </p:slideViewPr>
  <p:outlineViewPr>
    <p:cViewPr>
      <p:scale>
        <a:sx n="33" d="100"/>
        <a:sy n="33" d="100"/>
      </p:scale>
      <p:origin x="0" y="-5912"/>
    </p:cViewPr>
  </p:outlineViewPr>
  <p:notesTextViewPr>
    <p:cViewPr>
      <p:scale>
        <a:sx n="120" d="100"/>
        <a:sy n="120" d="100"/>
      </p:scale>
      <p:origin x="0" y="0"/>
    </p:cViewPr>
  </p:notesTextViewPr>
  <p:sorterViewPr>
    <p:cViewPr>
      <p:scale>
        <a:sx n="66" d="100"/>
        <a:sy n="66" d="100"/>
      </p:scale>
      <p:origin x="0" y="0"/>
    </p:cViewPr>
  </p:sorterViewPr>
  <p:notesViewPr>
    <p:cSldViewPr snapToGrid="0">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3.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2B4D-DF00-F148-9305-5903338B0D26}" type="datetimeFigureOut">
              <a:rPr lang="en-GB" smtClean="0"/>
              <a:t>02/09/2019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4DD66B-86D8-9740-B3F9-BC575C4CD9FE}" type="slidenum">
              <a:rPr lang="en-GB" smtClean="0"/>
              <a:t>‹#›</a:t>
            </a:fld>
            <a:endParaRPr lang="en-GB"/>
          </a:p>
        </p:txBody>
      </p:sp>
    </p:spTree>
    <p:extLst>
      <p:ext uri="{BB962C8B-B14F-4D97-AF65-F5344CB8AC3E}">
        <p14:creationId xmlns:p14="http://schemas.microsoft.com/office/powerpoint/2010/main" val="731032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BODDS programme requires TXC data, but there was a perception that TXC data was too complicated and that there were too many ways of writing the same data.</a:t>
            </a:r>
          </a:p>
        </p:txBody>
      </p:sp>
      <p:sp>
        <p:nvSpPr>
          <p:cNvPr id="4" name="Slide Number Placeholder 3"/>
          <p:cNvSpPr>
            <a:spLocks noGrp="1"/>
          </p:cNvSpPr>
          <p:nvPr>
            <p:ph type="sldNum" sz="quarter" idx="5"/>
          </p:nvPr>
        </p:nvSpPr>
        <p:spPr/>
        <p:txBody>
          <a:bodyPr/>
          <a:lstStyle/>
          <a:p>
            <a:fld id="{554DD66B-86D8-9740-B3F9-BC575C4CD9FE}" type="slidenum">
              <a:rPr lang="en-GB" smtClean="0"/>
              <a:t>4</a:t>
            </a:fld>
            <a:endParaRPr lang="en-GB"/>
          </a:p>
        </p:txBody>
      </p:sp>
    </p:spTree>
    <p:extLst>
      <p:ext uri="{BB962C8B-B14F-4D97-AF65-F5344CB8AC3E}">
        <p14:creationId xmlns:p14="http://schemas.microsoft.com/office/powerpoint/2010/main" val="46891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isn’t clear from the question what respondents are disagreeing with (the optional nature, or the recommendation to include them) but from comments it becomes clear that those who disagree feel very strongly that tracks should be mandatory.</a:t>
            </a:r>
          </a:p>
          <a:p>
            <a:r>
              <a:rPr lang="en-GB" dirty="0"/>
              <a:t>There was a suggestion that BODDS should provide the ability to define the tracks and add them to the TXC files.</a:t>
            </a:r>
          </a:p>
        </p:txBody>
      </p:sp>
      <p:sp>
        <p:nvSpPr>
          <p:cNvPr id="4" name="Slide Number Placeholder 3"/>
          <p:cNvSpPr>
            <a:spLocks noGrp="1"/>
          </p:cNvSpPr>
          <p:nvPr>
            <p:ph type="sldNum" sz="quarter" idx="5"/>
          </p:nvPr>
        </p:nvSpPr>
        <p:spPr/>
        <p:txBody>
          <a:bodyPr/>
          <a:lstStyle/>
          <a:p>
            <a:fld id="{554DD66B-86D8-9740-B3F9-BC575C4CD9FE}" type="slidenum">
              <a:rPr lang="en-GB" smtClean="0"/>
              <a:t>23</a:t>
            </a:fld>
            <a:endParaRPr lang="en-GB"/>
          </a:p>
        </p:txBody>
      </p:sp>
    </p:spTree>
    <p:extLst>
      <p:ext uri="{BB962C8B-B14F-4D97-AF65-F5344CB8AC3E}">
        <p14:creationId xmlns:p14="http://schemas.microsoft.com/office/powerpoint/2010/main" val="164230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Making Routes mandatory at this stage is a minor thing, but it enables the provision of track data later. If track data was wanted, but Routes were not present, then this becomes a bigger change.</a:t>
            </a:r>
          </a:p>
        </p:txBody>
      </p:sp>
      <p:sp>
        <p:nvSpPr>
          <p:cNvPr id="4" name="Slide Number Placeholder 3"/>
          <p:cNvSpPr>
            <a:spLocks noGrp="1"/>
          </p:cNvSpPr>
          <p:nvPr>
            <p:ph type="sldNum" sz="quarter" idx="5"/>
          </p:nvPr>
        </p:nvSpPr>
        <p:spPr/>
        <p:txBody>
          <a:bodyPr/>
          <a:lstStyle/>
          <a:p>
            <a:fld id="{554DD66B-86D8-9740-B3F9-BC575C4CD9FE}" type="slidenum">
              <a:rPr lang="en-GB" smtClean="0"/>
              <a:t>24</a:t>
            </a:fld>
            <a:endParaRPr lang="en-GB"/>
          </a:p>
        </p:txBody>
      </p:sp>
    </p:spTree>
    <p:extLst>
      <p:ext uri="{BB962C8B-B14F-4D97-AF65-F5344CB8AC3E}">
        <p14:creationId xmlns:p14="http://schemas.microsoft.com/office/powerpoint/2010/main" val="1961018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While policy in this area needs to be determined by DfT, the profile nevertheless needs to have guidance around how these are coded &amp; used in the meantime.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 am persuaded (albeit reluctantly) by the arguments put forward in the comments sections (not least regarding the level of work that an operator needs to put in to maintain them) that having a single set of dates is simpler and less prone to errors like overlapping date ranges. This despite some 62% of respondents saying that they agreed with the proposal to have both working and holiday dates in the TXC.</a:t>
            </a:r>
            <a:endParaRPr lang="en-GB" dirty="0">
              <a:effectLst/>
            </a:endParaRPr>
          </a:p>
        </p:txBody>
      </p:sp>
      <p:sp>
        <p:nvSpPr>
          <p:cNvPr id="4" name="Slide Number Placeholder 3"/>
          <p:cNvSpPr>
            <a:spLocks noGrp="1"/>
          </p:cNvSpPr>
          <p:nvPr>
            <p:ph type="sldNum" sz="quarter" idx="5"/>
          </p:nvPr>
        </p:nvSpPr>
        <p:spPr/>
        <p:txBody>
          <a:bodyPr/>
          <a:lstStyle/>
          <a:p>
            <a:fld id="{554DD66B-86D8-9740-B3F9-BC575C4CD9FE}" type="slidenum">
              <a:rPr lang="en-GB" smtClean="0"/>
              <a:t>27</a:t>
            </a:fld>
            <a:endParaRPr lang="en-GB"/>
          </a:p>
        </p:txBody>
      </p:sp>
    </p:spTree>
    <p:extLst>
      <p:ext uri="{BB962C8B-B14F-4D97-AF65-F5344CB8AC3E}">
        <p14:creationId xmlns:p14="http://schemas.microsoft.com/office/powerpoint/2010/main" val="1298132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4DD66B-86D8-9740-B3F9-BC575C4CD9FE}" type="slidenum">
              <a:rPr lang="en-GB" smtClean="0"/>
              <a:t>28</a:t>
            </a:fld>
            <a:endParaRPr lang="en-GB"/>
          </a:p>
        </p:txBody>
      </p:sp>
    </p:spTree>
    <p:extLst>
      <p:ext uri="{BB962C8B-B14F-4D97-AF65-F5344CB8AC3E}">
        <p14:creationId xmlns:p14="http://schemas.microsoft.com/office/powerpoint/2010/main" val="2017618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Weaker support for avoiding “not” enumerations possibly because limitations of schema not understood / conveyed in survey</a:t>
            </a:r>
          </a:p>
          <a:p>
            <a:r>
              <a:rPr lang="en-GB" dirty="0"/>
              <a:t>Level of disagreement with </a:t>
            </a:r>
            <a:r>
              <a:rPr lang="en-GB" dirty="0" err="1"/>
              <a:t>PeriodicDayType</a:t>
            </a:r>
            <a:r>
              <a:rPr lang="en-GB" dirty="0"/>
              <a:t> proposal was surprising. “3</a:t>
            </a:r>
            <a:r>
              <a:rPr lang="en-GB" baseline="30000" dirty="0"/>
              <a:t>rd</a:t>
            </a:r>
            <a:r>
              <a:rPr lang="en-GB" dirty="0"/>
              <a:t> Thursday” is a common construction, esp. in rural services, and dates will expire quickly whereas “3</a:t>
            </a:r>
            <a:r>
              <a:rPr lang="en-GB" baseline="30000" dirty="0"/>
              <a:t>rd</a:t>
            </a:r>
            <a:r>
              <a:rPr lang="en-GB" dirty="0"/>
              <a:t> Thursday” is persistent.</a:t>
            </a:r>
          </a:p>
          <a:p>
            <a:endParaRPr lang="en-GB" dirty="0"/>
          </a:p>
          <a:p>
            <a:r>
              <a:rPr lang="en-GB" dirty="0"/>
              <a:t>A number of comments highlight a lack of understanding of the schema or of XML vs text. For example, in XML you cannot have a time &gt; 23:59, it is not compliant. Equally, bank holidays as enumerations are date agnostic – it is up to the consuming system to determine when they are. Hence a moved bank holiday (May Day in 2020) is still catered for because the holiday is still May Day. If it were removed and replaced by a “VE Day” holiday then using explicit declarations is again better than groups, because that would be the only way to exclude the holiday. And a defined group cannot add a new holiday into it.</a:t>
            </a:r>
          </a:p>
          <a:p>
            <a:endParaRPr lang="en-GB" dirty="0"/>
          </a:p>
          <a:p>
            <a:r>
              <a:rPr lang="en-GB" dirty="0"/>
              <a:t>None of these proposals remove the ability to a) define a new holiday; or b) create specific date range exclusions such as Christmas. </a:t>
            </a:r>
          </a:p>
        </p:txBody>
      </p:sp>
      <p:sp>
        <p:nvSpPr>
          <p:cNvPr id="4" name="Slide Number Placeholder 3"/>
          <p:cNvSpPr>
            <a:spLocks noGrp="1"/>
          </p:cNvSpPr>
          <p:nvPr>
            <p:ph type="sldNum" sz="quarter" idx="5"/>
          </p:nvPr>
        </p:nvSpPr>
        <p:spPr/>
        <p:txBody>
          <a:bodyPr/>
          <a:lstStyle/>
          <a:p>
            <a:fld id="{554DD66B-86D8-9740-B3F9-BC575C4CD9FE}" type="slidenum">
              <a:rPr lang="en-GB" smtClean="0"/>
              <a:t>30</a:t>
            </a:fld>
            <a:endParaRPr lang="en-GB"/>
          </a:p>
        </p:txBody>
      </p:sp>
    </p:spTree>
    <p:extLst>
      <p:ext uri="{BB962C8B-B14F-4D97-AF65-F5344CB8AC3E}">
        <p14:creationId xmlns:p14="http://schemas.microsoft.com/office/powerpoint/2010/main" val="2067233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4DD66B-86D8-9740-B3F9-BC575C4CD9FE}" type="slidenum">
              <a:rPr lang="en-GB" smtClean="0"/>
              <a:t>32</a:t>
            </a:fld>
            <a:endParaRPr lang="en-GB"/>
          </a:p>
        </p:txBody>
      </p:sp>
    </p:spTree>
    <p:extLst>
      <p:ext uri="{BB962C8B-B14F-4D97-AF65-F5344CB8AC3E}">
        <p14:creationId xmlns:p14="http://schemas.microsoft.com/office/powerpoint/2010/main" val="983762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4DD66B-86D8-9740-B3F9-BC575C4CD9FE}" type="slidenum">
              <a:rPr lang="en-GB" smtClean="0"/>
              <a:t>33</a:t>
            </a:fld>
            <a:endParaRPr lang="en-GB"/>
          </a:p>
        </p:txBody>
      </p:sp>
    </p:spTree>
    <p:extLst>
      <p:ext uri="{BB962C8B-B14F-4D97-AF65-F5344CB8AC3E}">
        <p14:creationId xmlns:p14="http://schemas.microsoft.com/office/powerpoint/2010/main" val="2695440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principle is to try and tidy up and clarify the way that TXC is completed, rather than aim for a fundamental shift in meaning.</a:t>
            </a:r>
          </a:p>
        </p:txBody>
      </p:sp>
      <p:sp>
        <p:nvSpPr>
          <p:cNvPr id="4" name="Slide Number Placeholder 3"/>
          <p:cNvSpPr>
            <a:spLocks noGrp="1"/>
          </p:cNvSpPr>
          <p:nvPr>
            <p:ph type="sldNum" sz="quarter" idx="5"/>
          </p:nvPr>
        </p:nvSpPr>
        <p:spPr/>
        <p:txBody>
          <a:bodyPr/>
          <a:lstStyle/>
          <a:p>
            <a:fld id="{554DD66B-86D8-9740-B3F9-BC575C4CD9FE}" type="slidenum">
              <a:rPr lang="en-GB" smtClean="0"/>
              <a:t>37</a:t>
            </a:fld>
            <a:endParaRPr lang="en-GB"/>
          </a:p>
        </p:txBody>
      </p:sp>
    </p:spTree>
    <p:extLst>
      <p:ext uri="{BB962C8B-B14F-4D97-AF65-F5344CB8AC3E}">
        <p14:creationId xmlns:p14="http://schemas.microsoft.com/office/powerpoint/2010/main" val="130163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Sequence numbers can also be applied to </a:t>
            </a:r>
            <a:r>
              <a:rPr lang="en-GB" dirty="0" err="1"/>
              <a:t>VehicleJourney</a:t>
            </a:r>
            <a:r>
              <a:rPr lang="en-GB" dirty="0"/>
              <a:t> elements in order to constrain how trips are ordered within a timetable bed.</a:t>
            </a:r>
          </a:p>
        </p:txBody>
      </p:sp>
      <p:sp>
        <p:nvSpPr>
          <p:cNvPr id="4" name="Slide Number Placeholder 3"/>
          <p:cNvSpPr>
            <a:spLocks noGrp="1"/>
          </p:cNvSpPr>
          <p:nvPr>
            <p:ph type="sldNum" sz="quarter" idx="5"/>
          </p:nvPr>
        </p:nvSpPr>
        <p:spPr/>
        <p:txBody>
          <a:bodyPr/>
          <a:lstStyle/>
          <a:p>
            <a:fld id="{554DD66B-86D8-9740-B3F9-BC575C4CD9FE}" type="slidenum">
              <a:rPr lang="en-GB" smtClean="0"/>
              <a:t>41</a:t>
            </a:fld>
            <a:endParaRPr lang="en-GB"/>
          </a:p>
        </p:txBody>
      </p:sp>
    </p:spTree>
    <p:extLst>
      <p:ext uri="{BB962C8B-B14F-4D97-AF65-F5344CB8AC3E}">
        <p14:creationId xmlns:p14="http://schemas.microsoft.com/office/powerpoint/2010/main" val="1727612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stop gap solution. Operators should always publish correct data, but you can guarantee that, at some point, someone won’t.</a:t>
            </a:r>
          </a:p>
        </p:txBody>
      </p:sp>
      <p:sp>
        <p:nvSpPr>
          <p:cNvPr id="4" name="Slide Number Placeholder 3"/>
          <p:cNvSpPr>
            <a:spLocks noGrp="1"/>
          </p:cNvSpPr>
          <p:nvPr>
            <p:ph type="sldNum" sz="quarter" idx="5"/>
          </p:nvPr>
        </p:nvSpPr>
        <p:spPr/>
        <p:txBody>
          <a:bodyPr/>
          <a:lstStyle/>
          <a:p>
            <a:fld id="{554DD66B-86D8-9740-B3F9-BC575C4CD9FE}" type="slidenum">
              <a:rPr lang="en-GB" smtClean="0"/>
              <a:t>43</a:t>
            </a:fld>
            <a:endParaRPr lang="en-GB"/>
          </a:p>
        </p:txBody>
      </p:sp>
    </p:spTree>
    <p:extLst>
      <p:ext uri="{BB962C8B-B14F-4D97-AF65-F5344CB8AC3E}">
        <p14:creationId xmlns:p14="http://schemas.microsoft.com/office/powerpoint/2010/main" val="1039601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principle is to try and tidy up and clarify the way that TXC is completed, rather than aim for a fundamental shift in meaning.</a:t>
            </a:r>
          </a:p>
        </p:txBody>
      </p:sp>
      <p:sp>
        <p:nvSpPr>
          <p:cNvPr id="4" name="Slide Number Placeholder 3"/>
          <p:cNvSpPr>
            <a:spLocks noGrp="1"/>
          </p:cNvSpPr>
          <p:nvPr>
            <p:ph type="sldNum" sz="quarter" idx="5"/>
          </p:nvPr>
        </p:nvSpPr>
        <p:spPr/>
        <p:txBody>
          <a:bodyPr/>
          <a:lstStyle/>
          <a:p>
            <a:fld id="{554DD66B-86D8-9740-B3F9-BC575C4CD9FE}" type="slidenum">
              <a:rPr lang="en-GB" smtClean="0"/>
              <a:t>8</a:t>
            </a:fld>
            <a:endParaRPr lang="en-GB"/>
          </a:p>
        </p:txBody>
      </p:sp>
    </p:spTree>
    <p:extLst>
      <p:ext uri="{BB962C8B-B14F-4D97-AF65-F5344CB8AC3E}">
        <p14:creationId xmlns:p14="http://schemas.microsoft.com/office/powerpoint/2010/main" val="137505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 the last recommendation on NOC, it is not fair to ask TIL to be responsible for maintaining and continually updating all of the operators. A revised front end is essential to allow this to happen (perhaps with </a:t>
            </a:r>
            <a:r>
              <a:rPr lang="en-GB" dirty="0" err="1"/>
              <a:t>DfT</a:t>
            </a:r>
            <a:r>
              <a:rPr lang="en-GB" dirty="0"/>
              <a:t> financial assistance as it will be a key part of the PTI data). </a:t>
            </a:r>
          </a:p>
          <a:p>
            <a:r>
              <a:rPr lang="en-GB" dirty="0"/>
              <a:t>At the same time, status (e.g. “active”, “deleted”) and versioning (date modified, etc) is essential to track changes and revert, if required, to a previous state. Finally, a “tidy up” is long overdue.</a:t>
            </a:r>
          </a:p>
        </p:txBody>
      </p:sp>
      <p:sp>
        <p:nvSpPr>
          <p:cNvPr id="4" name="Slide Number Placeholder 3"/>
          <p:cNvSpPr>
            <a:spLocks noGrp="1"/>
          </p:cNvSpPr>
          <p:nvPr>
            <p:ph type="sldNum" sz="quarter" idx="5"/>
          </p:nvPr>
        </p:nvSpPr>
        <p:spPr/>
        <p:txBody>
          <a:bodyPr/>
          <a:lstStyle/>
          <a:p>
            <a:fld id="{554DD66B-86D8-9740-B3F9-BC575C4CD9FE}" type="slidenum">
              <a:rPr lang="en-GB" smtClean="0"/>
              <a:t>9</a:t>
            </a:fld>
            <a:endParaRPr lang="en-GB"/>
          </a:p>
        </p:txBody>
      </p:sp>
    </p:spTree>
    <p:extLst>
      <p:ext uri="{BB962C8B-B14F-4D97-AF65-F5344CB8AC3E}">
        <p14:creationId xmlns:p14="http://schemas.microsoft.com/office/powerpoint/2010/main" val="4289226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latin typeface="Courier New" panose="02070309020205020404" pitchFamily="49" charset="0"/>
                <a:cs typeface="Courier New" panose="02070309020205020404" pitchFamily="49" charset="0"/>
              </a:rPr>
              <a:t>OperatorShortName</a:t>
            </a:r>
            <a:r>
              <a:rPr lang="en-GB" dirty="0"/>
              <a:t> is mandated by the schema, but it only permits a maximum of 24 characters. “Nottingham City Transport”, for example, is 25. There aren’t many other naming possibilities – </a:t>
            </a:r>
            <a:r>
              <a:rPr lang="en-GB" dirty="0" err="1">
                <a:latin typeface="Arial" panose="020B0604020202020204" pitchFamily="34" charset="0"/>
                <a:cs typeface="Arial" panose="020B0604020202020204" pitchFamily="34" charset="0"/>
              </a:rPr>
              <a:t>OperatorNameOnLicence</a:t>
            </a:r>
            <a:r>
              <a:rPr lang="en-GB" dirty="0"/>
              <a:t> should really be used for the legal name. For NCT this is “Nottingham City Transport Ltd” but other companies will be quite different. Other option is “Trading Name”. Again, this is a good fit here, but isn’t always the case. Ideally, names are for reference purposes only and all meaningful names are given via the NOC and perhaps in combination with </a:t>
            </a:r>
            <a:r>
              <a:rPr lang="en-GB" dirty="0" err="1"/>
              <a:t>LicenceNumber</a:t>
            </a:r>
            <a:r>
              <a:rPr lang="en-GB" dirty="0"/>
              <a:t>. This also means that, to an extent, an operator may have to “make up” a short name. The schema technically allows the </a:t>
            </a:r>
            <a:r>
              <a:rPr lang="en-GB" dirty="0" err="1"/>
              <a:t>OperatorShortName</a:t>
            </a:r>
            <a:r>
              <a:rPr lang="en-GB" dirty="0"/>
              <a:t> to be unpopulated (blank), but this is not recommended.</a:t>
            </a:r>
          </a:p>
        </p:txBody>
      </p:sp>
      <p:sp>
        <p:nvSpPr>
          <p:cNvPr id="4" name="Slide Number Placeholder 3"/>
          <p:cNvSpPr>
            <a:spLocks noGrp="1"/>
          </p:cNvSpPr>
          <p:nvPr>
            <p:ph type="sldNum" sz="quarter" idx="5"/>
          </p:nvPr>
        </p:nvSpPr>
        <p:spPr/>
        <p:txBody>
          <a:bodyPr/>
          <a:lstStyle/>
          <a:p>
            <a:fld id="{554DD66B-86D8-9740-B3F9-BC575C4CD9FE}" type="slidenum">
              <a:rPr lang="en-GB" smtClean="0"/>
              <a:t>10</a:t>
            </a:fld>
            <a:endParaRPr lang="en-GB"/>
          </a:p>
        </p:txBody>
      </p:sp>
    </p:spTree>
    <p:extLst>
      <p:ext uri="{BB962C8B-B14F-4D97-AF65-F5344CB8AC3E}">
        <p14:creationId xmlns:p14="http://schemas.microsoft.com/office/powerpoint/2010/main" val="2744312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4DD66B-86D8-9740-B3F9-BC575C4CD9FE}" type="slidenum">
              <a:rPr lang="en-GB" smtClean="0"/>
              <a:t>11</a:t>
            </a:fld>
            <a:endParaRPr lang="en-GB"/>
          </a:p>
        </p:txBody>
      </p:sp>
    </p:spTree>
    <p:extLst>
      <p:ext uri="{BB962C8B-B14F-4D97-AF65-F5344CB8AC3E}">
        <p14:creationId xmlns:p14="http://schemas.microsoft.com/office/powerpoint/2010/main" val="808792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4DD66B-86D8-9740-B3F9-BC575C4CD9FE}" type="slidenum">
              <a:rPr lang="en-GB" smtClean="0"/>
              <a:t>17</a:t>
            </a:fld>
            <a:endParaRPr lang="en-GB"/>
          </a:p>
        </p:txBody>
      </p:sp>
    </p:spTree>
    <p:extLst>
      <p:ext uri="{BB962C8B-B14F-4D97-AF65-F5344CB8AC3E}">
        <p14:creationId xmlns:p14="http://schemas.microsoft.com/office/powerpoint/2010/main" val="642486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4DD66B-86D8-9740-B3F9-BC575C4CD9FE}" type="slidenum">
              <a:rPr lang="en-GB" smtClean="0"/>
              <a:t>19</a:t>
            </a:fld>
            <a:endParaRPr lang="en-GB"/>
          </a:p>
        </p:txBody>
      </p:sp>
    </p:spTree>
    <p:extLst>
      <p:ext uri="{BB962C8B-B14F-4D97-AF65-F5344CB8AC3E}">
        <p14:creationId xmlns:p14="http://schemas.microsoft.com/office/powerpoint/2010/main" val="3465867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Bubble (1)– Some authorities were specifically named as being “bad” at keeping data up to date or responding in a timely manner</a:t>
            </a:r>
          </a:p>
          <a:p>
            <a:r>
              <a:rPr lang="en-GB" dirty="0"/>
              <a:t>Equal split regarding stops from operators, although heavily weighted towards acceptance by operators and rejection by authorities.</a:t>
            </a:r>
          </a:p>
          <a:p>
            <a:r>
              <a:rPr lang="en-GB" dirty="0"/>
              <a:t>Comment about “stop details no longer relevant to current operations” came from a Scottish operator.</a:t>
            </a:r>
          </a:p>
        </p:txBody>
      </p:sp>
      <p:sp>
        <p:nvSpPr>
          <p:cNvPr id="4" name="Slide Number Placeholder 3"/>
          <p:cNvSpPr>
            <a:spLocks noGrp="1"/>
          </p:cNvSpPr>
          <p:nvPr>
            <p:ph type="sldNum" sz="quarter" idx="5"/>
          </p:nvPr>
        </p:nvSpPr>
        <p:spPr/>
        <p:txBody>
          <a:bodyPr/>
          <a:lstStyle/>
          <a:p>
            <a:fld id="{554DD66B-86D8-9740-B3F9-BC575C4CD9FE}" type="slidenum">
              <a:rPr lang="en-GB" smtClean="0"/>
              <a:t>21</a:t>
            </a:fld>
            <a:endParaRPr lang="en-GB"/>
          </a:p>
        </p:txBody>
      </p:sp>
    </p:spTree>
    <p:extLst>
      <p:ext uri="{BB962C8B-B14F-4D97-AF65-F5344CB8AC3E}">
        <p14:creationId xmlns:p14="http://schemas.microsoft.com/office/powerpoint/2010/main" val="2582345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very clear need to improve the quality of NaPTAN in many places, and there is also a clear need to establish a robust process for requesting and getting stop codes. It may well be best if DfT place some SLAs on local authorities using the powers in the Act.</a:t>
            </a:r>
          </a:p>
          <a:p>
            <a:endParaRPr lang="en-GB" dirty="0"/>
          </a:p>
          <a:p>
            <a:r>
              <a:rPr lang="en-GB" dirty="0"/>
              <a:t>The proposals don’t specifically mention creating stops locally for “private” services. These are generally school services, and even though they are private it is helpful to students to be able to access data on services to their schools. We should therefore encourage the adding of NaPTAN points that are private, but using the (2.4) “</a:t>
            </a:r>
            <a:r>
              <a:rPr lang="en-GB" dirty="0" err="1"/>
              <a:t>PublicUse</a:t>
            </a:r>
            <a:r>
              <a:rPr lang="en-GB" dirty="0"/>
              <a:t>” flag to denote them as private stops.</a:t>
            </a:r>
          </a:p>
        </p:txBody>
      </p:sp>
      <p:sp>
        <p:nvSpPr>
          <p:cNvPr id="4" name="Slide Number Placeholder 3"/>
          <p:cNvSpPr>
            <a:spLocks noGrp="1"/>
          </p:cNvSpPr>
          <p:nvPr>
            <p:ph type="sldNum" sz="quarter" idx="5"/>
          </p:nvPr>
        </p:nvSpPr>
        <p:spPr/>
        <p:txBody>
          <a:bodyPr/>
          <a:lstStyle/>
          <a:p>
            <a:fld id="{554DD66B-86D8-9740-B3F9-BC575C4CD9FE}" type="slidenum">
              <a:rPr lang="en-GB" smtClean="0"/>
              <a:t>22</a:t>
            </a:fld>
            <a:endParaRPr lang="en-GB"/>
          </a:p>
        </p:txBody>
      </p:sp>
    </p:spTree>
    <p:extLst>
      <p:ext uri="{BB962C8B-B14F-4D97-AF65-F5344CB8AC3E}">
        <p14:creationId xmlns:p14="http://schemas.microsoft.com/office/powerpoint/2010/main" val="546049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Shape 73"/>
        <p:cNvGrpSpPr/>
        <p:nvPr/>
      </p:nvGrpSpPr>
      <p:grpSpPr>
        <a:xfrm>
          <a:off x="0" y="0"/>
          <a:ext cx="0" cy="0"/>
          <a:chOff x="0" y="0"/>
          <a:chExt cx="0" cy="0"/>
        </a:xfrm>
      </p:grpSpPr>
      <p:sp>
        <p:nvSpPr>
          <p:cNvPr id="75" name="Shape 75"/>
          <p:cNvSpPr txBox="1">
            <a:spLocks noGrp="1"/>
          </p:cNvSpPr>
          <p:nvPr>
            <p:ph type="sldNum" idx="12"/>
          </p:nvPr>
        </p:nvSpPr>
        <p:spPr>
          <a:xfrm>
            <a:off x="285750" y="6475074"/>
            <a:ext cx="1450374" cy="326400"/>
          </a:xfrm>
          <a:prstGeom prst="rect">
            <a:avLst/>
          </a:prstGeom>
          <a:noFill/>
          <a:ln>
            <a:noFill/>
          </a:ln>
        </p:spPr>
        <p:txBody>
          <a:bodyPr spcFirstLastPara="1" wrap="square" lIns="72850" tIns="36425" rIns="72850" bIns="36425" anchor="ctr" anchorCtr="0">
            <a:noAutofit/>
          </a:bodyPr>
          <a:lstStyle>
            <a:lvl1pPr marL="0" marR="0" lvl="0" indent="0" algn="r" rtl="0">
              <a:spcBef>
                <a:spcPts val="0"/>
              </a:spcBef>
              <a:buNone/>
              <a:defRPr sz="1200" b="0" i="0" u="none" strike="noStrike" cap="none">
                <a:solidFill>
                  <a:srgbClr val="7F7F7F"/>
                </a:solidFill>
                <a:latin typeface="Arial"/>
                <a:ea typeface="Arial"/>
                <a:cs typeface="Arial"/>
                <a:sym typeface="Arial"/>
              </a:defRPr>
            </a:lvl1pPr>
            <a:lvl2pPr marL="0" marR="0" lvl="1" indent="0" algn="r" rtl="0">
              <a:spcBef>
                <a:spcPts val="0"/>
              </a:spcBef>
              <a:buNone/>
              <a:defRPr sz="1200" b="0" i="0" u="none" strike="noStrike" cap="none">
                <a:solidFill>
                  <a:srgbClr val="7F7F7F"/>
                </a:solidFill>
                <a:latin typeface="Arial"/>
                <a:ea typeface="Arial"/>
                <a:cs typeface="Arial"/>
                <a:sym typeface="Arial"/>
              </a:defRPr>
            </a:lvl2pPr>
            <a:lvl3pPr marL="0" marR="0" lvl="2" indent="0" algn="r" rtl="0">
              <a:spcBef>
                <a:spcPts val="0"/>
              </a:spcBef>
              <a:buNone/>
              <a:defRPr sz="1200" b="0" i="0" u="none" strike="noStrike" cap="none">
                <a:solidFill>
                  <a:srgbClr val="7F7F7F"/>
                </a:solidFill>
                <a:latin typeface="Arial"/>
                <a:ea typeface="Arial"/>
                <a:cs typeface="Arial"/>
                <a:sym typeface="Arial"/>
              </a:defRPr>
            </a:lvl3pPr>
            <a:lvl4pPr marL="0" marR="0" lvl="3" indent="0" algn="r" rtl="0">
              <a:spcBef>
                <a:spcPts val="0"/>
              </a:spcBef>
              <a:buNone/>
              <a:defRPr sz="1200" b="0" i="0" u="none" strike="noStrike" cap="none">
                <a:solidFill>
                  <a:srgbClr val="7F7F7F"/>
                </a:solidFill>
                <a:latin typeface="Arial"/>
                <a:ea typeface="Arial"/>
                <a:cs typeface="Arial"/>
                <a:sym typeface="Arial"/>
              </a:defRPr>
            </a:lvl4pPr>
            <a:lvl5pPr marL="0" marR="0" lvl="4" indent="0" algn="r" rtl="0">
              <a:spcBef>
                <a:spcPts val="0"/>
              </a:spcBef>
              <a:buNone/>
              <a:defRPr sz="1200" b="0" i="0" u="none" strike="noStrike" cap="none">
                <a:solidFill>
                  <a:srgbClr val="7F7F7F"/>
                </a:solidFill>
                <a:latin typeface="Arial"/>
                <a:ea typeface="Arial"/>
                <a:cs typeface="Arial"/>
                <a:sym typeface="Arial"/>
              </a:defRPr>
            </a:lvl5pPr>
            <a:lvl6pPr marL="0" marR="0" lvl="5" indent="0" algn="r" rtl="0">
              <a:spcBef>
                <a:spcPts val="0"/>
              </a:spcBef>
              <a:buNone/>
              <a:defRPr sz="1200" b="0" i="0" u="none" strike="noStrike" cap="none">
                <a:solidFill>
                  <a:srgbClr val="7F7F7F"/>
                </a:solidFill>
                <a:latin typeface="Arial"/>
                <a:ea typeface="Arial"/>
                <a:cs typeface="Arial"/>
                <a:sym typeface="Arial"/>
              </a:defRPr>
            </a:lvl6pPr>
            <a:lvl7pPr marL="0" marR="0" lvl="6" indent="0" algn="r" rtl="0">
              <a:spcBef>
                <a:spcPts val="0"/>
              </a:spcBef>
              <a:buNone/>
              <a:defRPr sz="1200" b="0" i="0" u="none" strike="noStrike" cap="none">
                <a:solidFill>
                  <a:srgbClr val="7F7F7F"/>
                </a:solidFill>
                <a:latin typeface="Arial"/>
                <a:ea typeface="Arial"/>
                <a:cs typeface="Arial"/>
                <a:sym typeface="Arial"/>
              </a:defRPr>
            </a:lvl7pPr>
            <a:lvl8pPr marL="0" marR="0" lvl="7" indent="0" algn="r" rtl="0">
              <a:spcBef>
                <a:spcPts val="0"/>
              </a:spcBef>
              <a:buNone/>
              <a:defRPr sz="1200" b="0" i="0" u="none" strike="noStrike" cap="none">
                <a:solidFill>
                  <a:srgbClr val="7F7F7F"/>
                </a:solidFill>
                <a:latin typeface="Arial"/>
                <a:ea typeface="Arial"/>
                <a:cs typeface="Arial"/>
                <a:sym typeface="Arial"/>
              </a:defRPr>
            </a:lvl8pPr>
            <a:lvl9pPr marL="0" marR="0" lvl="8" indent="0" algn="r" rtl="0">
              <a:spcBef>
                <a:spcPts val="0"/>
              </a:spcBef>
              <a:buNone/>
              <a:defRPr sz="1200" b="0" i="0" u="none" strike="noStrike" cap="none">
                <a:solidFill>
                  <a:srgbClr val="7F7F7F"/>
                </a:solidFill>
                <a:latin typeface="Arial"/>
                <a:ea typeface="Arial"/>
                <a:cs typeface="Arial"/>
                <a:sym typeface="Arial"/>
              </a:defRPr>
            </a:lvl9pPr>
          </a:lstStyle>
          <a:p>
            <a:r>
              <a:rPr lang="en-GB" dirty="0"/>
              <a:t>2 September 2019</a:t>
            </a:r>
          </a:p>
        </p:txBody>
      </p:sp>
      <p:sp>
        <p:nvSpPr>
          <p:cNvPr id="76" name="Shape 76"/>
          <p:cNvSpPr txBox="1">
            <a:spLocks noGrp="1"/>
          </p:cNvSpPr>
          <p:nvPr>
            <p:ph type="title"/>
          </p:nvPr>
        </p:nvSpPr>
        <p:spPr>
          <a:xfrm>
            <a:off x="285750" y="1334664"/>
            <a:ext cx="11677501" cy="846387"/>
          </a:xfrm>
          <a:prstGeom prst="rect">
            <a:avLst/>
          </a:prstGeom>
          <a:noFill/>
          <a:ln>
            <a:noFill/>
          </a:ln>
        </p:spPr>
        <p:txBody>
          <a:bodyPr spcFirstLastPara="1" wrap="square" lIns="72850" tIns="72850" rIns="72850" bIns="72850" anchor="ctr" anchorCtr="0"/>
          <a:lstStyle>
            <a:lvl1pPr marR="0" lvl="0" algn="r" rtl="0">
              <a:lnSpc>
                <a:spcPct val="90000"/>
              </a:lnSpc>
              <a:spcBef>
                <a:spcPts val="0"/>
              </a:spcBef>
              <a:spcAft>
                <a:spcPts val="0"/>
              </a:spcAft>
              <a:buClr>
                <a:schemeClr val="accent1"/>
              </a:buClr>
              <a:buSzPts val="1900"/>
              <a:buFont typeface="Arial"/>
              <a:buNone/>
              <a:defRPr sz="3600" b="0" i="0" u="none" strike="noStrike" cap="none">
                <a:solidFill>
                  <a:schemeClr val="accent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r>
              <a:rPr lang="en-US"/>
              <a:t>Click to edit Master title style</a:t>
            </a:r>
            <a:endParaRPr/>
          </a:p>
        </p:txBody>
      </p:sp>
      <p:sp>
        <p:nvSpPr>
          <p:cNvPr id="3" name="Picture Placeholder 2">
            <a:extLst>
              <a:ext uri="{FF2B5EF4-FFF2-40B4-BE49-F238E27FC236}">
                <a16:creationId xmlns:a16="http://schemas.microsoft.com/office/drawing/2014/main" id="{D7C429B0-4FFF-2C44-AE90-08DA33AD8D44}"/>
              </a:ext>
            </a:extLst>
          </p:cNvPr>
          <p:cNvSpPr>
            <a:spLocks noGrp="1"/>
          </p:cNvSpPr>
          <p:nvPr>
            <p:ph type="pic" sz="quarter" idx="13"/>
          </p:nvPr>
        </p:nvSpPr>
        <p:spPr>
          <a:xfrm>
            <a:off x="285750" y="3108026"/>
            <a:ext cx="11677650" cy="3062588"/>
          </a:xfrm>
          <a:prstGeom prst="rect">
            <a:avLst/>
          </a:prstGeom>
        </p:spPr>
        <p:txBody>
          <a:bodyPr/>
          <a:lstStyle/>
          <a:p>
            <a:r>
              <a:rPr lang="en-US"/>
              <a:t>Click icon to add picture</a:t>
            </a:r>
            <a:endParaRPr lang="en-GB"/>
          </a:p>
        </p:txBody>
      </p:sp>
      <p:sp>
        <p:nvSpPr>
          <p:cNvPr id="15" name="Shape 49">
            <a:extLst>
              <a:ext uri="{FF2B5EF4-FFF2-40B4-BE49-F238E27FC236}">
                <a16:creationId xmlns:a16="http://schemas.microsoft.com/office/drawing/2014/main" id="{D8C833E8-2A69-4C40-8109-39897BFEECDB}"/>
              </a:ext>
            </a:extLst>
          </p:cNvPr>
          <p:cNvSpPr txBox="1">
            <a:spLocks noGrp="1"/>
          </p:cNvSpPr>
          <p:nvPr>
            <p:ph type="subTitle" idx="1"/>
          </p:nvPr>
        </p:nvSpPr>
        <p:spPr>
          <a:xfrm>
            <a:off x="285750" y="2264138"/>
            <a:ext cx="11678250" cy="760800"/>
          </a:xfrm>
          <a:prstGeom prst="rect">
            <a:avLst/>
          </a:prstGeom>
          <a:noFill/>
          <a:ln>
            <a:noFill/>
          </a:ln>
        </p:spPr>
        <p:txBody>
          <a:bodyPr spcFirstLastPara="1" wrap="square" lIns="72850" tIns="72850" rIns="72850" bIns="72850" anchor="t" anchorCtr="0"/>
          <a:lstStyle>
            <a:lvl1pPr marR="0" lvl="0" algn="r" rtl="0">
              <a:lnSpc>
                <a:spcPct val="90000"/>
              </a:lnSpc>
              <a:spcBef>
                <a:spcPts val="1200"/>
              </a:spcBef>
              <a:spcAft>
                <a:spcPts val="0"/>
              </a:spcAft>
              <a:buClr>
                <a:schemeClr val="accent3"/>
              </a:buClr>
              <a:buSzPts val="2200"/>
              <a:buFont typeface="Arial"/>
              <a:buNone/>
              <a:defRPr sz="2800" b="0" i="0" u="none" strike="noStrike" cap="none">
                <a:solidFill>
                  <a:schemeClr val="accent3"/>
                </a:solidFill>
                <a:latin typeface="Arial"/>
                <a:ea typeface="Arial"/>
                <a:cs typeface="Arial"/>
                <a:sym typeface="Arial"/>
              </a:defRPr>
            </a:lvl1pPr>
            <a:lvl2pPr marR="0" lvl="1" algn="ctr" rtl="0">
              <a:lnSpc>
                <a:spcPct val="90000"/>
              </a:lnSpc>
              <a:spcBef>
                <a:spcPts val="533"/>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3pPr>
            <a:lvl4pPr marR="0" lvl="3" algn="ctr" rtl="0">
              <a:lnSpc>
                <a:spcPct val="90000"/>
              </a:lnSpc>
              <a:spcBef>
                <a:spcPts val="533"/>
              </a:spcBef>
              <a:spcAft>
                <a:spcPts val="0"/>
              </a:spcAft>
              <a:buClr>
                <a:schemeClr val="dk1"/>
              </a:buClr>
              <a:buSzPts val="1300"/>
              <a:buFont typeface="Arial"/>
              <a:buNone/>
              <a:defRPr sz="1733" b="0" i="0" u="none" strike="noStrike" cap="none">
                <a:solidFill>
                  <a:schemeClr val="dk1"/>
                </a:solidFill>
                <a:latin typeface="Arial"/>
                <a:ea typeface="Arial"/>
                <a:cs typeface="Arial"/>
                <a:sym typeface="Arial"/>
              </a:defRPr>
            </a:lvl4pPr>
            <a:lvl5pPr marR="0" lvl="4" algn="ctr" rtl="0">
              <a:lnSpc>
                <a:spcPct val="90000"/>
              </a:lnSpc>
              <a:spcBef>
                <a:spcPts val="533"/>
              </a:spcBef>
              <a:spcAft>
                <a:spcPts val="0"/>
              </a:spcAft>
              <a:buClr>
                <a:schemeClr val="dk1"/>
              </a:buClr>
              <a:buSzPts val="1300"/>
              <a:buFont typeface="Arial"/>
              <a:buNone/>
              <a:defRPr sz="1733" b="0" i="0" u="none" strike="noStrike" cap="none">
                <a:solidFill>
                  <a:schemeClr val="dk1"/>
                </a:solidFill>
                <a:latin typeface="Arial"/>
                <a:ea typeface="Arial"/>
                <a:cs typeface="Arial"/>
                <a:sym typeface="Arial"/>
              </a:defRPr>
            </a:lvl5pPr>
            <a:lvl6pPr marR="0" lvl="5" algn="ctr" rtl="0">
              <a:lnSpc>
                <a:spcPct val="90000"/>
              </a:lnSpc>
              <a:spcBef>
                <a:spcPts val="533"/>
              </a:spcBef>
              <a:spcAft>
                <a:spcPts val="0"/>
              </a:spcAft>
              <a:buClr>
                <a:schemeClr val="dk1"/>
              </a:buClr>
              <a:buSzPts val="1300"/>
              <a:buFont typeface="Arial"/>
              <a:buNone/>
              <a:defRPr sz="1733" b="0" i="0" u="none" strike="noStrike" cap="none">
                <a:solidFill>
                  <a:schemeClr val="dk1"/>
                </a:solidFill>
                <a:latin typeface="Arial"/>
                <a:ea typeface="Arial"/>
                <a:cs typeface="Arial"/>
                <a:sym typeface="Arial"/>
              </a:defRPr>
            </a:lvl6pPr>
            <a:lvl7pPr marR="0" lvl="6" algn="ctr" rtl="0">
              <a:lnSpc>
                <a:spcPct val="90000"/>
              </a:lnSpc>
              <a:spcBef>
                <a:spcPts val="533"/>
              </a:spcBef>
              <a:spcAft>
                <a:spcPts val="0"/>
              </a:spcAft>
              <a:buClr>
                <a:schemeClr val="dk1"/>
              </a:buClr>
              <a:buSzPts val="1300"/>
              <a:buFont typeface="Arial"/>
              <a:buNone/>
              <a:defRPr sz="1733" b="0" i="0" u="none" strike="noStrike" cap="none">
                <a:solidFill>
                  <a:schemeClr val="dk1"/>
                </a:solidFill>
                <a:latin typeface="Arial"/>
                <a:ea typeface="Arial"/>
                <a:cs typeface="Arial"/>
                <a:sym typeface="Arial"/>
              </a:defRPr>
            </a:lvl7pPr>
            <a:lvl8pPr marR="0" lvl="7" algn="ctr" rtl="0">
              <a:lnSpc>
                <a:spcPct val="90000"/>
              </a:lnSpc>
              <a:spcBef>
                <a:spcPts val="533"/>
              </a:spcBef>
              <a:spcAft>
                <a:spcPts val="0"/>
              </a:spcAft>
              <a:buClr>
                <a:schemeClr val="dk1"/>
              </a:buClr>
              <a:buSzPts val="1300"/>
              <a:buFont typeface="Arial"/>
              <a:buNone/>
              <a:defRPr sz="1733" b="0" i="0" u="none" strike="noStrike" cap="none">
                <a:solidFill>
                  <a:schemeClr val="dk1"/>
                </a:solidFill>
                <a:latin typeface="Arial"/>
                <a:ea typeface="Arial"/>
                <a:cs typeface="Arial"/>
                <a:sym typeface="Arial"/>
              </a:defRPr>
            </a:lvl8pPr>
            <a:lvl9pPr marR="0" lvl="8" algn="ctr" rtl="0">
              <a:lnSpc>
                <a:spcPct val="90000"/>
              </a:lnSpc>
              <a:spcBef>
                <a:spcPts val="533"/>
              </a:spcBef>
              <a:spcAft>
                <a:spcPts val="0"/>
              </a:spcAft>
              <a:buClr>
                <a:schemeClr val="dk1"/>
              </a:buClr>
              <a:buSzPts val="1300"/>
              <a:buFont typeface="Arial"/>
              <a:buNone/>
              <a:defRPr sz="1733" b="0" i="0" u="none" strike="noStrike" cap="none">
                <a:solidFill>
                  <a:schemeClr val="dk1"/>
                </a:solidFill>
                <a:latin typeface="Arial"/>
                <a:ea typeface="Arial"/>
                <a:cs typeface="Arial"/>
                <a:sym typeface="Arial"/>
              </a:defRPr>
            </a:lvl9pPr>
          </a:lstStyle>
          <a:p>
            <a:r>
              <a:rPr lang="en-US"/>
              <a:t>Click to edit Master subtitle style</a:t>
            </a:r>
            <a:endParaRPr/>
          </a:p>
        </p:txBody>
      </p:sp>
    </p:spTree>
    <p:extLst>
      <p:ext uri="{BB962C8B-B14F-4D97-AF65-F5344CB8AC3E}">
        <p14:creationId xmlns:p14="http://schemas.microsoft.com/office/powerpoint/2010/main" val="515028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Graphic">
    <p:spTree>
      <p:nvGrpSpPr>
        <p:cNvPr id="1" name="Shape 73"/>
        <p:cNvGrpSpPr/>
        <p:nvPr/>
      </p:nvGrpSpPr>
      <p:grpSpPr>
        <a:xfrm>
          <a:off x="0" y="0"/>
          <a:ext cx="0" cy="0"/>
          <a:chOff x="0" y="0"/>
          <a:chExt cx="0" cy="0"/>
        </a:xfrm>
      </p:grpSpPr>
      <p:sp>
        <p:nvSpPr>
          <p:cNvPr id="76" name="Shape 76"/>
          <p:cNvSpPr txBox="1">
            <a:spLocks noGrp="1"/>
          </p:cNvSpPr>
          <p:nvPr>
            <p:ph type="title"/>
          </p:nvPr>
        </p:nvSpPr>
        <p:spPr>
          <a:xfrm>
            <a:off x="285750" y="1334664"/>
            <a:ext cx="11677501" cy="846387"/>
          </a:xfrm>
          <a:prstGeom prst="rect">
            <a:avLst/>
          </a:prstGeom>
          <a:noFill/>
          <a:ln>
            <a:noFill/>
          </a:ln>
        </p:spPr>
        <p:txBody>
          <a:bodyPr spcFirstLastPara="1" wrap="square" lIns="72850" tIns="72850" rIns="72850" bIns="72850" anchor="ctr" anchorCtr="0"/>
          <a:lstStyle>
            <a:lvl1pPr marR="0" lvl="0" algn="r" rtl="0">
              <a:lnSpc>
                <a:spcPct val="90000"/>
              </a:lnSpc>
              <a:spcBef>
                <a:spcPts val="0"/>
              </a:spcBef>
              <a:spcAft>
                <a:spcPts val="0"/>
              </a:spcAft>
              <a:buClr>
                <a:schemeClr val="accent1"/>
              </a:buClr>
              <a:buSzPts val="1900"/>
              <a:buFont typeface="Arial"/>
              <a:buNone/>
              <a:defRPr sz="3600" b="0" i="0" u="none" strike="noStrike" cap="none">
                <a:solidFill>
                  <a:schemeClr val="accent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r>
              <a:rPr lang="en-US"/>
              <a:t>Click to edit Master title style</a:t>
            </a:r>
            <a:endParaRPr/>
          </a:p>
        </p:txBody>
      </p:sp>
      <p:sp>
        <p:nvSpPr>
          <p:cNvPr id="15" name="Shape 49">
            <a:extLst>
              <a:ext uri="{FF2B5EF4-FFF2-40B4-BE49-F238E27FC236}">
                <a16:creationId xmlns:a16="http://schemas.microsoft.com/office/drawing/2014/main" id="{D8C833E8-2A69-4C40-8109-39897BFEECDB}"/>
              </a:ext>
            </a:extLst>
          </p:cNvPr>
          <p:cNvSpPr txBox="1">
            <a:spLocks noGrp="1"/>
          </p:cNvSpPr>
          <p:nvPr>
            <p:ph type="subTitle" idx="1"/>
          </p:nvPr>
        </p:nvSpPr>
        <p:spPr>
          <a:xfrm>
            <a:off x="285750" y="2264138"/>
            <a:ext cx="11678250" cy="760800"/>
          </a:xfrm>
          <a:prstGeom prst="rect">
            <a:avLst/>
          </a:prstGeom>
          <a:noFill/>
          <a:ln>
            <a:noFill/>
          </a:ln>
        </p:spPr>
        <p:txBody>
          <a:bodyPr spcFirstLastPara="1" wrap="square" lIns="72850" tIns="72850" rIns="72850" bIns="72850" anchor="t" anchorCtr="0"/>
          <a:lstStyle>
            <a:lvl1pPr marR="0" lvl="0" algn="r" rtl="0">
              <a:lnSpc>
                <a:spcPct val="90000"/>
              </a:lnSpc>
              <a:spcBef>
                <a:spcPts val="1200"/>
              </a:spcBef>
              <a:spcAft>
                <a:spcPts val="0"/>
              </a:spcAft>
              <a:buClr>
                <a:schemeClr val="accent3"/>
              </a:buClr>
              <a:buSzPts val="2200"/>
              <a:buFont typeface="Arial"/>
              <a:buNone/>
              <a:defRPr sz="2800" b="0" i="0" u="none" strike="noStrike" cap="none">
                <a:solidFill>
                  <a:schemeClr val="accent3"/>
                </a:solidFill>
                <a:latin typeface="Arial"/>
                <a:ea typeface="Arial"/>
                <a:cs typeface="Arial"/>
                <a:sym typeface="Arial"/>
              </a:defRPr>
            </a:lvl1pPr>
            <a:lvl2pPr marR="0" lvl="1" algn="ctr" rtl="0">
              <a:lnSpc>
                <a:spcPct val="90000"/>
              </a:lnSpc>
              <a:spcBef>
                <a:spcPts val="533"/>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3pPr>
            <a:lvl4pPr marR="0" lvl="3" algn="ctr" rtl="0">
              <a:lnSpc>
                <a:spcPct val="90000"/>
              </a:lnSpc>
              <a:spcBef>
                <a:spcPts val="533"/>
              </a:spcBef>
              <a:spcAft>
                <a:spcPts val="0"/>
              </a:spcAft>
              <a:buClr>
                <a:schemeClr val="dk1"/>
              </a:buClr>
              <a:buSzPts val="1300"/>
              <a:buFont typeface="Arial"/>
              <a:buNone/>
              <a:defRPr sz="1733" b="0" i="0" u="none" strike="noStrike" cap="none">
                <a:solidFill>
                  <a:schemeClr val="dk1"/>
                </a:solidFill>
                <a:latin typeface="Arial"/>
                <a:ea typeface="Arial"/>
                <a:cs typeface="Arial"/>
                <a:sym typeface="Arial"/>
              </a:defRPr>
            </a:lvl4pPr>
            <a:lvl5pPr marR="0" lvl="4" algn="ctr" rtl="0">
              <a:lnSpc>
                <a:spcPct val="90000"/>
              </a:lnSpc>
              <a:spcBef>
                <a:spcPts val="533"/>
              </a:spcBef>
              <a:spcAft>
                <a:spcPts val="0"/>
              </a:spcAft>
              <a:buClr>
                <a:schemeClr val="dk1"/>
              </a:buClr>
              <a:buSzPts val="1300"/>
              <a:buFont typeface="Arial"/>
              <a:buNone/>
              <a:defRPr sz="1733" b="0" i="0" u="none" strike="noStrike" cap="none">
                <a:solidFill>
                  <a:schemeClr val="dk1"/>
                </a:solidFill>
                <a:latin typeface="Arial"/>
                <a:ea typeface="Arial"/>
                <a:cs typeface="Arial"/>
                <a:sym typeface="Arial"/>
              </a:defRPr>
            </a:lvl5pPr>
            <a:lvl6pPr marR="0" lvl="5" algn="ctr" rtl="0">
              <a:lnSpc>
                <a:spcPct val="90000"/>
              </a:lnSpc>
              <a:spcBef>
                <a:spcPts val="533"/>
              </a:spcBef>
              <a:spcAft>
                <a:spcPts val="0"/>
              </a:spcAft>
              <a:buClr>
                <a:schemeClr val="dk1"/>
              </a:buClr>
              <a:buSzPts val="1300"/>
              <a:buFont typeface="Arial"/>
              <a:buNone/>
              <a:defRPr sz="1733" b="0" i="0" u="none" strike="noStrike" cap="none">
                <a:solidFill>
                  <a:schemeClr val="dk1"/>
                </a:solidFill>
                <a:latin typeface="Arial"/>
                <a:ea typeface="Arial"/>
                <a:cs typeface="Arial"/>
                <a:sym typeface="Arial"/>
              </a:defRPr>
            </a:lvl6pPr>
            <a:lvl7pPr marR="0" lvl="6" algn="ctr" rtl="0">
              <a:lnSpc>
                <a:spcPct val="90000"/>
              </a:lnSpc>
              <a:spcBef>
                <a:spcPts val="533"/>
              </a:spcBef>
              <a:spcAft>
                <a:spcPts val="0"/>
              </a:spcAft>
              <a:buClr>
                <a:schemeClr val="dk1"/>
              </a:buClr>
              <a:buSzPts val="1300"/>
              <a:buFont typeface="Arial"/>
              <a:buNone/>
              <a:defRPr sz="1733" b="0" i="0" u="none" strike="noStrike" cap="none">
                <a:solidFill>
                  <a:schemeClr val="dk1"/>
                </a:solidFill>
                <a:latin typeface="Arial"/>
                <a:ea typeface="Arial"/>
                <a:cs typeface="Arial"/>
                <a:sym typeface="Arial"/>
              </a:defRPr>
            </a:lvl7pPr>
            <a:lvl8pPr marR="0" lvl="7" algn="ctr" rtl="0">
              <a:lnSpc>
                <a:spcPct val="90000"/>
              </a:lnSpc>
              <a:spcBef>
                <a:spcPts val="533"/>
              </a:spcBef>
              <a:spcAft>
                <a:spcPts val="0"/>
              </a:spcAft>
              <a:buClr>
                <a:schemeClr val="dk1"/>
              </a:buClr>
              <a:buSzPts val="1300"/>
              <a:buFont typeface="Arial"/>
              <a:buNone/>
              <a:defRPr sz="1733" b="0" i="0" u="none" strike="noStrike" cap="none">
                <a:solidFill>
                  <a:schemeClr val="dk1"/>
                </a:solidFill>
                <a:latin typeface="Arial"/>
                <a:ea typeface="Arial"/>
                <a:cs typeface="Arial"/>
                <a:sym typeface="Arial"/>
              </a:defRPr>
            </a:lvl8pPr>
            <a:lvl9pPr marR="0" lvl="8" algn="ctr" rtl="0">
              <a:lnSpc>
                <a:spcPct val="90000"/>
              </a:lnSpc>
              <a:spcBef>
                <a:spcPts val="533"/>
              </a:spcBef>
              <a:spcAft>
                <a:spcPts val="0"/>
              </a:spcAft>
              <a:buClr>
                <a:schemeClr val="dk1"/>
              </a:buClr>
              <a:buSzPts val="1300"/>
              <a:buFont typeface="Arial"/>
              <a:buNone/>
              <a:defRPr sz="1733" b="0" i="0" u="none" strike="noStrike" cap="none">
                <a:solidFill>
                  <a:schemeClr val="dk1"/>
                </a:solidFill>
                <a:latin typeface="Arial"/>
                <a:ea typeface="Arial"/>
                <a:cs typeface="Arial"/>
                <a:sym typeface="Arial"/>
              </a:defRPr>
            </a:lvl9pPr>
          </a:lstStyle>
          <a:p>
            <a:r>
              <a:rPr lang="en-US"/>
              <a:t>Click to edit Master subtitle style</a:t>
            </a:r>
            <a:endParaRPr/>
          </a:p>
        </p:txBody>
      </p:sp>
      <p:sp>
        <p:nvSpPr>
          <p:cNvPr id="10" name="Shape 63">
            <a:extLst>
              <a:ext uri="{FF2B5EF4-FFF2-40B4-BE49-F238E27FC236}">
                <a16:creationId xmlns:a16="http://schemas.microsoft.com/office/drawing/2014/main" id="{174CA5BE-5CAC-6C49-87D5-FD4A8AD9DF38}"/>
              </a:ext>
            </a:extLst>
          </p:cNvPr>
          <p:cNvSpPr/>
          <p:nvPr userDrawn="1"/>
        </p:nvSpPr>
        <p:spPr>
          <a:xfrm>
            <a:off x="285750" y="3108025"/>
            <a:ext cx="11677501" cy="3057998"/>
          </a:xfrm>
          <a:custGeom>
            <a:avLst/>
            <a:gdLst/>
            <a:ahLst/>
            <a:cxnLst/>
            <a:rect l="0" t="0" r="0" b="0"/>
            <a:pathLst>
              <a:path w="120000" h="120000" extrusionOk="0">
                <a:moveTo>
                  <a:pt x="84922" y="0"/>
                </a:moveTo>
                <a:lnTo>
                  <a:pt x="85043" y="0"/>
                </a:lnTo>
                <a:lnTo>
                  <a:pt x="88116" y="0"/>
                </a:lnTo>
                <a:lnTo>
                  <a:pt x="101043" y="0"/>
                </a:lnTo>
                <a:lnTo>
                  <a:pt x="104116" y="0"/>
                </a:lnTo>
                <a:lnTo>
                  <a:pt x="104237" y="0"/>
                </a:lnTo>
                <a:lnTo>
                  <a:pt x="104752" y="53"/>
                </a:lnTo>
                <a:cubicBezTo>
                  <a:pt x="106590" y="395"/>
                  <a:pt x="107111" y="3312"/>
                  <a:pt x="107917" y="6453"/>
                </a:cubicBezTo>
                <a:lnTo>
                  <a:pt x="119500" y="49580"/>
                </a:lnTo>
                <a:cubicBezTo>
                  <a:pt x="120213" y="52473"/>
                  <a:pt x="120157" y="55395"/>
                  <a:pt x="119368" y="59248"/>
                </a:cubicBezTo>
                <a:lnTo>
                  <a:pt x="108024" y="112317"/>
                </a:lnTo>
                <a:cubicBezTo>
                  <a:pt x="107218" y="116119"/>
                  <a:pt x="106593" y="119521"/>
                  <a:pt x="104755" y="119935"/>
                </a:cubicBezTo>
                <a:lnTo>
                  <a:pt x="104240" y="120000"/>
                </a:lnTo>
                <a:lnTo>
                  <a:pt x="104119" y="120000"/>
                </a:lnTo>
                <a:lnTo>
                  <a:pt x="101046" y="120000"/>
                </a:lnTo>
                <a:lnTo>
                  <a:pt x="88119" y="120000"/>
                </a:lnTo>
                <a:lnTo>
                  <a:pt x="85046" y="120000"/>
                </a:lnTo>
                <a:lnTo>
                  <a:pt x="84926" y="120000"/>
                </a:lnTo>
                <a:cubicBezTo>
                  <a:pt x="84820" y="119977"/>
                  <a:pt x="84589" y="119994"/>
                  <a:pt x="84358" y="119893"/>
                </a:cubicBezTo>
                <a:cubicBezTo>
                  <a:pt x="82473" y="119369"/>
                  <a:pt x="80855" y="113585"/>
                  <a:pt x="82226" y="106914"/>
                </a:cubicBezTo>
                <a:lnTo>
                  <a:pt x="93418" y="54566"/>
                </a:lnTo>
                <a:lnTo>
                  <a:pt x="82135" y="12557"/>
                </a:lnTo>
                <a:cubicBezTo>
                  <a:pt x="80892" y="6921"/>
                  <a:pt x="82470" y="520"/>
                  <a:pt x="84355" y="88"/>
                </a:cubicBezTo>
                <a:cubicBezTo>
                  <a:pt x="84586" y="4"/>
                  <a:pt x="84817" y="18"/>
                  <a:pt x="84922" y="0"/>
                </a:cubicBezTo>
                <a:close/>
                <a:moveTo>
                  <a:pt x="44076" y="0"/>
                </a:moveTo>
                <a:lnTo>
                  <a:pt x="44197" y="0"/>
                </a:lnTo>
                <a:lnTo>
                  <a:pt x="47270" y="0"/>
                </a:lnTo>
                <a:lnTo>
                  <a:pt x="60197" y="0"/>
                </a:lnTo>
                <a:lnTo>
                  <a:pt x="63270" y="0"/>
                </a:lnTo>
                <a:lnTo>
                  <a:pt x="63390" y="0"/>
                </a:lnTo>
                <a:lnTo>
                  <a:pt x="63906" y="53"/>
                </a:lnTo>
                <a:cubicBezTo>
                  <a:pt x="65744" y="395"/>
                  <a:pt x="66265" y="3312"/>
                  <a:pt x="67071" y="6453"/>
                </a:cubicBezTo>
                <a:lnTo>
                  <a:pt x="78654" y="49580"/>
                </a:lnTo>
                <a:cubicBezTo>
                  <a:pt x="79367" y="52473"/>
                  <a:pt x="79310" y="55395"/>
                  <a:pt x="78521" y="59248"/>
                </a:cubicBezTo>
                <a:lnTo>
                  <a:pt x="67177" y="112317"/>
                </a:lnTo>
                <a:cubicBezTo>
                  <a:pt x="66372" y="116119"/>
                  <a:pt x="65747" y="119521"/>
                  <a:pt x="63909" y="119935"/>
                </a:cubicBezTo>
                <a:lnTo>
                  <a:pt x="63393" y="120000"/>
                </a:lnTo>
                <a:lnTo>
                  <a:pt x="63273" y="120000"/>
                </a:lnTo>
                <a:lnTo>
                  <a:pt x="60200" y="120000"/>
                </a:lnTo>
                <a:lnTo>
                  <a:pt x="47273" y="120000"/>
                </a:lnTo>
                <a:lnTo>
                  <a:pt x="44200" y="120000"/>
                </a:lnTo>
                <a:lnTo>
                  <a:pt x="44079" y="120000"/>
                </a:lnTo>
                <a:cubicBezTo>
                  <a:pt x="43974" y="119977"/>
                  <a:pt x="43743" y="119994"/>
                  <a:pt x="43512" y="119893"/>
                </a:cubicBezTo>
                <a:cubicBezTo>
                  <a:pt x="41627" y="119369"/>
                  <a:pt x="40009" y="113585"/>
                  <a:pt x="41380" y="106914"/>
                </a:cubicBezTo>
                <a:lnTo>
                  <a:pt x="52572" y="54566"/>
                </a:lnTo>
                <a:lnTo>
                  <a:pt x="41289" y="12557"/>
                </a:lnTo>
                <a:cubicBezTo>
                  <a:pt x="40046" y="6921"/>
                  <a:pt x="41623" y="520"/>
                  <a:pt x="43508" y="88"/>
                </a:cubicBezTo>
                <a:cubicBezTo>
                  <a:pt x="43739" y="4"/>
                  <a:pt x="43970" y="18"/>
                  <a:pt x="44076" y="0"/>
                </a:cubicBezTo>
                <a:close/>
                <a:moveTo>
                  <a:pt x="3230" y="0"/>
                </a:moveTo>
                <a:lnTo>
                  <a:pt x="3350" y="0"/>
                </a:lnTo>
                <a:lnTo>
                  <a:pt x="6423" y="0"/>
                </a:lnTo>
                <a:lnTo>
                  <a:pt x="19350" y="0"/>
                </a:lnTo>
                <a:lnTo>
                  <a:pt x="22423" y="0"/>
                </a:lnTo>
                <a:lnTo>
                  <a:pt x="22544" y="0"/>
                </a:lnTo>
                <a:lnTo>
                  <a:pt x="23059" y="53"/>
                </a:lnTo>
                <a:cubicBezTo>
                  <a:pt x="24897" y="395"/>
                  <a:pt x="25418" y="3312"/>
                  <a:pt x="26224" y="6453"/>
                </a:cubicBezTo>
                <a:lnTo>
                  <a:pt x="37807" y="49580"/>
                </a:lnTo>
                <a:cubicBezTo>
                  <a:pt x="38520" y="52473"/>
                  <a:pt x="38464" y="55395"/>
                  <a:pt x="37675" y="59248"/>
                </a:cubicBezTo>
                <a:lnTo>
                  <a:pt x="26331" y="112317"/>
                </a:lnTo>
                <a:cubicBezTo>
                  <a:pt x="25525" y="116119"/>
                  <a:pt x="24900" y="119521"/>
                  <a:pt x="23062" y="119935"/>
                </a:cubicBezTo>
                <a:lnTo>
                  <a:pt x="22547" y="120000"/>
                </a:lnTo>
                <a:lnTo>
                  <a:pt x="22426" y="120000"/>
                </a:lnTo>
                <a:lnTo>
                  <a:pt x="19353" y="120000"/>
                </a:lnTo>
                <a:lnTo>
                  <a:pt x="6426" y="120000"/>
                </a:lnTo>
                <a:lnTo>
                  <a:pt x="3353" y="120000"/>
                </a:lnTo>
                <a:lnTo>
                  <a:pt x="3233" y="120000"/>
                </a:lnTo>
                <a:cubicBezTo>
                  <a:pt x="3127" y="119977"/>
                  <a:pt x="2896" y="119994"/>
                  <a:pt x="2665" y="119893"/>
                </a:cubicBezTo>
                <a:cubicBezTo>
                  <a:pt x="780" y="119369"/>
                  <a:pt x="-837" y="113585"/>
                  <a:pt x="533" y="106914"/>
                </a:cubicBezTo>
                <a:lnTo>
                  <a:pt x="11725" y="54566"/>
                </a:lnTo>
                <a:lnTo>
                  <a:pt x="442" y="12557"/>
                </a:lnTo>
                <a:cubicBezTo>
                  <a:pt x="-800" y="6921"/>
                  <a:pt x="777" y="520"/>
                  <a:pt x="2662" y="88"/>
                </a:cubicBezTo>
                <a:cubicBezTo>
                  <a:pt x="2893" y="4"/>
                  <a:pt x="3124" y="18"/>
                  <a:pt x="3230" y="0"/>
                </a:cubicBezTo>
                <a:close/>
              </a:path>
            </a:pathLst>
          </a:custGeom>
          <a:noFill/>
          <a:ln w="12700" cap="flat" cmpd="sng">
            <a:solidFill>
              <a:schemeClr val="dk2"/>
            </a:solidFill>
            <a:prstDash val="solid"/>
            <a:miter lim="800000"/>
            <a:headEnd type="none" w="med" len="med"/>
            <a:tailEnd type="none" w="med" len="med"/>
          </a:ln>
        </p:spPr>
        <p:txBody>
          <a:bodyPr spcFirstLastPara="1" wrap="square" lIns="97133" tIns="48567" rIns="97133" bIns="48567"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6" name="Shape 75">
            <a:extLst>
              <a:ext uri="{FF2B5EF4-FFF2-40B4-BE49-F238E27FC236}">
                <a16:creationId xmlns:a16="http://schemas.microsoft.com/office/drawing/2014/main" id="{33417790-0031-4B4B-AE0F-D103A9F042A4}"/>
              </a:ext>
            </a:extLst>
          </p:cNvPr>
          <p:cNvSpPr txBox="1">
            <a:spLocks noGrp="1"/>
          </p:cNvSpPr>
          <p:nvPr>
            <p:ph type="sldNum" idx="12"/>
          </p:nvPr>
        </p:nvSpPr>
        <p:spPr>
          <a:xfrm>
            <a:off x="285750" y="6475074"/>
            <a:ext cx="1450374" cy="326400"/>
          </a:xfrm>
          <a:prstGeom prst="rect">
            <a:avLst/>
          </a:prstGeom>
          <a:noFill/>
          <a:ln>
            <a:noFill/>
          </a:ln>
        </p:spPr>
        <p:txBody>
          <a:bodyPr spcFirstLastPara="1" wrap="square" lIns="72850" tIns="36425" rIns="72850" bIns="36425" anchor="ctr" anchorCtr="0">
            <a:noAutofit/>
          </a:bodyPr>
          <a:lstStyle>
            <a:lvl1pPr marL="0" marR="0" lvl="0" indent="0" algn="r" rtl="0">
              <a:spcBef>
                <a:spcPts val="0"/>
              </a:spcBef>
              <a:buNone/>
              <a:defRPr sz="1200" b="0" i="0" u="none" strike="noStrike" cap="none">
                <a:solidFill>
                  <a:srgbClr val="7F7F7F"/>
                </a:solidFill>
                <a:latin typeface="Arial"/>
                <a:ea typeface="Arial"/>
                <a:cs typeface="Arial"/>
                <a:sym typeface="Arial"/>
              </a:defRPr>
            </a:lvl1pPr>
            <a:lvl2pPr marL="0" marR="0" lvl="1" indent="0" algn="r" rtl="0">
              <a:spcBef>
                <a:spcPts val="0"/>
              </a:spcBef>
              <a:buNone/>
              <a:defRPr sz="1200" b="0" i="0" u="none" strike="noStrike" cap="none">
                <a:solidFill>
                  <a:srgbClr val="7F7F7F"/>
                </a:solidFill>
                <a:latin typeface="Arial"/>
                <a:ea typeface="Arial"/>
                <a:cs typeface="Arial"/>
                <a:sym typeface="Arial"/>
              </a:defRPr>
            </a:lvl2pPr>
            <a:lvl3pPr marL="0" marR="0" lvl="2" indent="0" algn="r" rtl="0">
              <a:spcBef>
                <a:spcPts val="0"/>
              </a:spcBef>
              <a:buNone/>
              <a:defRPr sz="1200" b="0" i="0" u="none" strike="noStrike" cap="none">
                <a:solidFill>
                  <a:srgbClr val="7F7F7F"/>
                </a:solidFill>
                <a:latin typeface="Arial"/>
                <a:ea typeface="Arial"/>
                <a:cs typeface="Arial"/>
                <a:sym typeface="Arial"/>
              </a:defRPr>
            </a:lvl3pPr>
            <a:lvl4pPr marL="0" marR="0" lvl="3" indent="0" algn="r" rtl="0">
              <a:spcBef>
                <a:spcPts val="0"/>
              </a:spcBef>
              <a:buNone/>
              <a:defRPr sz="1200" b="0" i="0" u="none" strike="noStrike" cap="none">
                <a:solidFill>
                  <a:srgbClr val="7F7F7F"/>
                </a:solidFill>
                <a:latin typeface="Arial"/>
                <a:ea typeface="Arial"/>
                <a:cs typeface="Arial"/>
                <a:sym typeface="Arial"/>
              </a:defRPr>
            </a:lvl4pPr>
            <a:lvl5pPr marL="0" marR="0" lvl="4" indent="0" algn="r" rtl="0">
              <a:spcBef>
                <a:spcPts val="0"/>
              </a:spcBef>
              <a:buNone/>
              <a:defRPr sz="1200" b="0" i="0" u="none" strike="noStrike" cap="none">
                <a:solidFill>
                  <a:srgbClr val="7F7F7F"/>
                </a:solidFill>
                <a:latin typeface="Arial"/>
                <a:ea typeface="Arial"/>
                <a:cs typeface="Arial"/>
                <a:sym typeface="Arial"/>
              </a:defRPr>
            </a:lvl5pPr>
            <a:lvl6pPr marL="0" marR="0" lvl="5" indent="0" algn="r" rtl="0">
              <a:spcBef>
                <a:spcPts val="0"/>
              </a:spcBef>
              <a:buNone/>
              <a:defRPr sz="1200" b="0" i="0" u="none" strike="noStrike" cap="none">
                <a:solidFill>
                  <a:srgbClr val="7F7F7F"/>
                </a:solidFill>
                <a:latin typeface="Arial"/>
                <a:ea typeface="Arial"/>
                <a:cs typeface="Arial"/>
                <a:sym typeface="Arial"/>
              </a:defRPr>
            </a:lvl6pPr>
            <a:lvl7pPr marL="0" marR="0" lvl="6" indent="0" algn="r" rtl="0">
              <a:spcBef>
                <a:spcPts val="0"/>
              </a:spcBef>
              <a:buNone/>
              <a:defRPr sz="1200" b="0" i="0" u="none" strike="noStrike" cap="none">
                <a:solidFill>
                  <a:srgbClr val="7F7F7F"/>
                </a:solidFill>
                <a:latin typeface="Arial"/>
                <a:ea typeface="Arial"/>
                <a:cs typeface="Arial"/>
                <a:sym typeface="Arial"/>
              </a:defRPr>
            </a:lvl7pPr>
            <a:lvl8pPr marL="0" marR="0" lvl="7" indent="0" algn="r" rtl="0">
              <a:spcBef>
                <a:spcPts val="0"/>
              </a:spcBef>
              <a:buNone/>
              <a:defRPr sz="1200" b="0" i="0" u="none" strike="noStrike" cap="none">
                <a:solidFill>
                  <a:srgbClr val="7F7F7F"/>
                </a:solidFill>
                <a:latin typeface="Arial"/>
                <a:ea typeface="Arial"/>
                <a:cs typeface="Arial"/>
                <a:sym typeface="Arial"/>
              </a:defRPr>
            </a:lvl8pPr>
            <a:lvl9pPr marL="0" marR="0" lvl="8" indent="0" algn="r" rtl="0">
              <a:spcBef>
                <a:spcPts val="0"/>
              </a:spcBef>
              <a:buNone/>
              <a:defRPr sz="1200" b="0" i="0" u="none" strike="noStrike" cap="none">
                <a:solidFill>
                  <a:srgbClr val="7F7F7F"/>
                </a:solidFill>
                <a:latin typeface="Arial"/>
                <a:ea typeface="Arial"/>
                <a:cs typeface="Arial"/>
                <a:sym typeface="Arial"/>
              </a:defRPr>
            </a:lvl9pPr>
          </a:lstStyle>
          <a:p>
            <a:r>
              <a:rPr lang="en-GB" dirty="0"/>
              <a:t>2 September 2019</a:t>
            </a:r>
          </a:p>
        </p:txBody>
      </p:sp>
    </p:spTree>
    <p:extLst>
      <p:ext uri="{BB962C8B-B14F-4D97-AF65-F5344CB8AC3E}">
        <p14:creationId xmlns:p14="http://schemas.microsoft.com/office/powerpoint/2010/main" val="1322492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out Content">
    <p:spTree>
      <p:nvGrpSpPr>
        <p:cNvPr id="1" name="Shape 73"/>
        <p:cNvGrpSpPr/>
        <p:nvPr/>
      </p:nvGrpSpPr>
      <p:grpSpPr>
        <a:xfrm>
          <a:off x="0" y="0"/>
          <a:ext cx="0" cy="0"/>
          <a:chOff x="0" y="0"/>
          <a:chExt cx="0" cy="0"/>
        </a:xfrm>
      </p:grpSpPr>
      <p:sp>
        <p:nvSpPr>
          <p:cNvPr id="74" name="Shape 74"/>
          <p:cNvSpPr txBox="1">
            <a:spLocks noGrp="1"/>
          </p:cNvSpPr>
          <p:nvPr>
            <p:ph type="dt" idx="10"/>
          </p:nvPr>
        </p:nvSpPr>
        <p:spPr>
          <a:xfrm>
            <a:off x="11389251" y="6451737"/>
            <a:ext cx="574000" cy="331200"/>
          </a:xfrm>
          <a:prstGeom prst="rect">
            <a:avLst/>
          </a:prstGeom>
          <a:noFill/>
          <a:ln>
            <a:noFill/>
          </a:ln>
        </p:spPr>
        <p:txBody>
          <a:bodyPr spcFirstLastPara="1" wrap="square" lIns="72850" tIns="72850" rIns="72850" bIns="72850" anchor="b" anchorCtr="0"/>
          <a:lstStyle>
            <a:lvl1pPr marR="0" lvl="0" algn="l" rtl="0">
              <a:spcBef>
                <a:spcPts val="0"/>
              </a:spcBef>
              <a:spcAft>
                <a:spcPts val="0"/>
              </a:spcAft>
              <a:buSzPts val="1100"/>
              <a:buNone/>
              <a:defRPr sz="533" b="0" i="0" u="none" strike="noStrike" cap="none">
                <a:solidFill>
                  <a:schemeClr val="lt1"/>
                </a:solidFill>
                <a:latin typeface="Arial"/>
                <a:ea typeface="Arial"/>
                <a:cs typeface="Arial"/>
                <a:sym typeface="Arial"/>
              </a:defRPr>
            </a:lvl1pPr>
            <a:lvl2pPr marR="0" lvl="1" algn="l" rtl="0">
              <a:spcBef>
                <a:spcPts val="0"/>
              </a:spcBef>
              <a:spcAft>
                <a:spcPts val="0"/>
              </a:spcAft>
              <a:buSzPts val="1100"/>
              <a:buNone/>
              <a:defRPr sz="1867"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867"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867"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867"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867"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867"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867"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867"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sldNum" idx="12"/>
          </p:nvPr>
        </p:nvSpPr>
        <p:spPr>
          <a:xfrm>
            <a:off x="11389252" y="6456388"/>
            <a:ext cx="574800" cy="326400"/>
          </a:xfrm>
          <a:prstGeom prst="rect">
            <a:avLst/>
          </a:prstGeom>
          <a:noFill/>
          <a:ln>
            <a:noFill/>
          </a:ln>
        </p:spPr>
        <p:txBody>
          <a:bodyPr spcFirstLastPara="1" wrap="square" lIns="72850" tIns="36425" rIns="72850" bIns="36425" anchor="ctr" anchorCtr="0">
            <a:noAutofit/>
          </a:bodyPr>
          <a:lstStyle>
            <a:lvl1pPr marL="0" marR="0" lvl="0" indent="0" algn="r" rtl="0">
              <a:spcBef>
                <a:spcPts val="0"/>
              </a:spcBef>
              <a:buNone/>
              <a:defRPr sz="1200" b="0" i="0" u="none" strike="noStrike" cap="none">
                <a:solidFill>
                  <a:srgbClr val="7F7F7F"/>
                </a:solidFill>
                <a:latin typeface="Arial"/>
                <a:ea typeface="Arial"/>
                <a:cs typeface="Arial"/>
                <a:sym typeface="Arial"/>
              </a:defRPr>
            </a:lvl1pPr>
            <a:lvl2pPr marL="0" marR="0" lvl="1" indent="0" algn="r" rtl="0">
              <a:spcBef>
                <a:spcPts val="0"/>
              </a:spcBef>
              <a:buNone/>
              <a:defRPr sz="1200" b="0" i="0" u="none" strike="noStrike" cap="none">
                <a:solidFill>
                  <a:srgbClr val="7F7F7F"/>
                </a:solidFill>
                <a:latin typeface="Arial"/>
                <a:ea typeface="Arial"/>
                <a:cs typeface="Arial"/>
                <a:sym typeface="Arial"/>
              </a:defRPr>
            </a:lvl2pPr>
            <a:lvl3pPr marL="0" marR="0" lvl="2" indent="0" algn="r" rtl="0">
              <a:spcBef>
                <a:spcPts val="0"/>
              </a:spcBef>
              <a:buNone/>
              <a:defRPr sz="1200" b="0" i="0" u="none" strike="noStrike" cap="none">
                <a:solidFill>
                  <a:srgbClr val="7F7F7F"/>
                </a:solidFill>
                <a:latin typeface="Arial"/>
                <a:ea typeface="Arial"/>
                <a:cs typeface="Arial"/>
                <a:sym typeface="Arial"/>
              </a:defRPr>
            </a:lvl3pPr>
            <a:lvl4pPr marL="0" marR="0" lvl="3" indent="0" algn="r" rtl="0">
              <a:spcBef>
                <a:spcPts val="0"/>
              </a:spcBef>
              <a:buNone/>
              <a:defRPr sz="1200" b="0" i="0" u="none" strike="noStrike" cap="none">
                <a:solidFill>
                  <a:srgbClr val="7F7F7F"/>
                </a:solidFill>
                <a:latin typeface="Arial"/>
                <a:ea typeface="Arial"/>
                <a:cs typeface="Arial"/>
                <a:sym typeface="Arial"/>
              </a:defRPr>
            </a:lvl4pPr>
            <a:lvl5pPr marL="0" marR="0" lvl="4" indent="0" algn="r" rtl="0">
              <a:spcBef>
                <a:spcPts val="0"/>
              </a:spcBef>
              <a:buNone/>
              <a:defRPr sz="1200" b="0" i="0" u="none" strike="noStrike" cap="none">
                <a:solidFill>
                  <a:srgbClr val="7F7F7F"/>
                </a:solidFill>
                <a:latin typeface="Arial"/>
                <a:ea typeface="Arial"/>
                <a:cs typeface="Arial"/>
                <a:sym typeface="Arial"/>
              </a:defRPr>
            </a:lvl5pPr>
            <a:lvl6pPr marL="0" marR="0" lvl="5" indent="0" algn="r" rtl="0">
              <a:spcBef>
                <a:spcPts val="0"/>
              </a:spcBef>
              <a:buNone/>
              <a:defRPr sz="1200" b="0" i="0" u="none" strike="noStrike" cap="none">
                <a:solidFill>
                  <a:srgbClr val="7F7F7F"/>
                </a:solidFill>
                <a:latin typeface="Arial"/>
                <a:ea typeface="Arial"/>
                <a:cs typeface="Arial"/>
                <a:sym typeface="Arial"/>
              </a:defRPr>
            </a:lvl6pPr>
            <a:lvl7pPr marL="0" marR="0" lvl="6" indent="0" algn="r" rtl="0">
              <a:spcBef>
                <a:spcPts val="0"/>
              </a:spcBef>
              <a:buNone/>
              <a:defRPr sz="1200" b="0" i="0" u="none" strike="noStrike" cap="none">
                <a:solidFill>
                  <a:srgbClr val="7F7F7F"/>
                </a:solidFill>
                <a:latin typeface="Arial"/>
                <a:ea typeface="Arial"/>
                <a:cs typeface="Arial"/>
                <a:sym typeface="Arial"/>
              </a:defRPr>
            </a:lvl7pPr>
            <a:lvl8pPr marL="0" marR="0" lvl="7" indent="0" algn="r" rtl="0">
              <a:spcBef>
                <a:spcPts val="0"/>
              </a:spcBef>
              <a:buNone/>
              <a:defRPr sz="1200" b="0" i="0" u="none" strike="noStrike" cap="none">
                <a:solidFill>
                  <a:srgbClr val="7F7F7F"/>
                </a:solidFill>
                <a:latin typeface="Arial"/>
                <a:ea typeface="Arial"/>
                <a:cs typeface="Arial"/>
                <a:sym typeface="Arial"/>
              </a:defRPr>
            </a:lvl8pPr>
            <a:lvl9pPr marL="0" marR="0" lvl="8" indent="0" algn="r" rtl="0">
              <a:spcBef>
                <a:spcPts val="0"/>
              </a:spcBef>
              <a:buNone/>
              <a:defRPr sz="1200" b="0" i="0" u="none" strike="noStrike" cap="none">
                <a:solidFill>
                  <a:srgbClr val="7F7F7F"/>
                </a:solidFill>
                <a:latin typeface="Arial"/>
                <a:ea typeface="Arial"/>
                <a:cs typeface="Arial"/>
                <a:sym typeface="Arial"/>
              </a:defRPr>
            </a:lvl9pPr>
          </a:lstStyle>
          <a:p>
            <a:fld id="{00000000-1234-1234-1234-123412341234}" type="slidenum">
              <a:rPr lang="en-GB" smtClean="0"/>
              <a:pPr/>
              <a:t>‹#›</a:t>
            </a:fld>
            <a:endParaRPr lang="en-GB"/>
          </a:p>
        </p:txBody>
      </p:sp>
      <p:sp>
        <p:nvSpPr>
          <p:cNvPr id="76" name="Shape 76"/>
          <p:cNvSpPr txBox="1">
            <a:spLocks noGrp="1"/>
          </p:cNvSpPr>
          <p:nvPr>
            <p:ph type="title"/>
          </p:nvPr>
        </p:nvSpPr>
        <p:spPr>
          <a:xfrm>
            <a:off x="1911927" y="166256"/>
            <a:ext cx="10052167" cy="846387"/>
          </a:xfrm>
          <a:prstGeom prst="rect">
            <a:avLst/>
          </a:prstGeom>
          <a:noFill/>
          <a:ln>
            <a:noFill/>
          </a:ln>
        </p:spPr>
        <p:txBody>
          <a:bodyPr spcFirstLastPara="1" wrap="square" lIns="72850" tIns="72850" rIns="72850" bIns="72850" anchor="ctr" anchorCtr="0"/>
          <a:lstStyle>
            <a:lvl1pPr marR="0" lvl="0" algn="l" rtl="0">
              <a:lnSpc>
                <a:spcPct val="90000"/>
              </a:lnSpc>
              <a:spcBef>
                <a:spcPts val="0"/>
              </a:spcBef>
              <a:spcAft>
                <a:spcPts val="0"/>
              </a:spcAft>
              <a:buClr>
                <a:schemeClr val="accent1"/>
              </a:buClr>
              <a:buSzPts val="1900"/>
              <a:buFont typeface="Arial"/>
              <a:buNone/>
              <a:defRPr sz="2533" b="0" i="0" u="none" strike="noStrike" cap="none">
                <a:solidFill>
                  <a:schemeClr val="accent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r>
              <a:rPr lang="en-US"/>
              <a:t>Click to edit Master title style</a:t>
            </a:r>
            <a:endParaRPr/>
          </a:p>
        </p:txBody>
      </p:sp>
      <p:cxnSp>
        <p:nvCxnSpPr>
          <p:cNvPr id="77" name="Shape 77"/>
          <p:cNvCxnSpPr/>
          <p:nvPr/>
        </p:nvCxnSpPr>
        <p:spPr>
          <a:xfrm>
            <a:off x="0" y="6368649"/>
            <a:ext cx="12192000" cy="0"/>
          </a:xfrm>
          <a:prstGeom prst="straightConnector1">
            <a:avLst/>
          </a:prstGeom>
          <a:noFill/>
          <a:ln w="19050" cap="flat" cmpd="sng">
            <a:solidFill>
              <a:schemeClr val="accent1"/>
            </a:solidFill>
            <a:prstDash val="solid"/>
            <a:miter lim="800000"/>
            <a:headEnd type="none" w="med" len="med"/>
            <a:tailEnd type="none" w="med" len="med"/>
          </a:ln>
        </p:spPr>
      </p:cxnSp>
      <p:cxnSp>
        <p:nvCxnSpPr>
          <p:cNvPr id="78" name="Shape 78"/>
          <p:cNvCxnSpPr/>
          <p:nvPr/>
        </p:nvCxnSpPr>
        <p:spPr>
          <a:xfrm>
            <a:off x="0" y="1136627"/>
            <a:ext cx="12192000" cy="0"/>
          </a:xfrm>
          <a:prstGeom prst="straightConnector1">
            <a:avLst/>
          </a:prstGeom>
          <a:noFill/>
          <a:ln w="19050" cap="flat" cmpd="sng">
            <a:solidFill>
              <a:schemeClr val="accent1"/>
            </a:solidFill>
            <a:prstDash val="solid"/>
            <a:miter lim="800000"/>
            <a:headEnd type="none" w="med" len="med"/>
            <a:tailEnd type="none" w="med" len="med"/>
          </a:ln>
        </p:spPr>
      </p:cxnSp>
      <p:sp>
        <p:nvSpPr>
          <p:cNvPr id="80" name="Shape 80"/>
          <p:cNvSpPr/>
          <p:nvPr/>
        </p:nvSpPr>
        <p:spPr>
          <a:xfrm>
            <a:off x="10027863" y="6415705"/>
            <a:ext cx="1251600" cy="414800"/>
          </a:xfrm>
          <a:custGeom>
            <a:avLst/>
            <a:gdLst/>
            <a:ahLst/>
            <a:cxnLst/>
            <a:rect l="0" t="0" r="0" b="0"/>
            <a:pathLst>
              <a:path w="120000" h="120000" extrusionOk="0">
                <a:moveTo>
                  <a:pt x="80587" y="0"/>
                </a:moveTo>
                <a:lnTo>
                  <a:pt x="102227" y="0"/>
                </a:lnTo>
                <a:lnTo>
                  <a:pt x="102809" y="53"/>
                </a:lnTo>
                <a:cubicBezTo>
                  <a:pt x="104881" y="395"/>
                  <a:pt x="105468" y="3312"/>
                  <a:pt x="106377" y="6453"/>
                </a:cubicBezTo>
                <a:lnTo>
                  <a:pt x="119437" y="49580"/>
                </a:lnTo>
                <a:cubicBezTo>
                  <a:pt x="120240" y="52473"/>
                  <a:pt x="120177" y="55395"/>
                  <a:pt x="119287" y="59248"/>
                </a:cubicBezTo>
                <a:lnTo>
                  <a:pt x="106497" y="112317"/>
                </a:lnTo>
                <a:cubicBezTo>
                  <a:pt x="105589" y="116119"/>
                  <a:pt x="104884" y="119520"/>
                  <a:pt x="102812" y="119935"/>
                </a:cubicBezTo>
                <a:lnTo>
                  <a:pt x="102231" y="120000"/>
                </a:lnTo>
                <a:lnTo>
                  <a:pt x="80590" y="120000"/>
                </a:lnTo>
                <a:cubicBezTo>
                  <a:pt x="80471" y="119977"/>
                  <a:pt x="80211" y="119994"/>
                  <a:pt x="79951" y="119893"/>
                </a:cubicBezTo>
                <a:cubicBezTo>
                  <a:pt x="77825" y="119369"/>
                  <a:pt x="76001" y="113585"/>
                  <a:pt x="77547" y="106913"/>
                </a:cubicBezTo>
                <a:lnTo>
                  <a:pt x="90166" y="54567"/>
                </a:lnTo>
                <a:lnTo>
                  <a:pt x="77444" y="12557"/>
                </a:lnTo>
                <a:cubicBezTo>
                  <a:pt x="76043" y="6921"/>
                  <a:pt x="77821" y="520"/>
                  <a:pt x="79947" y="88"/>
                </a:cubicBezTo>
                <a:cubicBezTo>
                  <a:pt x="80207" y="4"/>
                  <a:pt x="80468" y="18"/>
                  <a:pt x="80587" y="0"/>
                </a:cubicBezTo>
                <a:close/>
                <a:moveTo>
                  <a:pt x="41125" y="0"/>
                </a:moveTo>
                <a:lnTo>
                  <a:pt x="62765" y="0"/>
                </a:lnTo>
                <a:lnTo>
                  <a:pt x="63346" y="53"/>
                </a:lnTo>
                <a:cubicBezTo>
                  <a:pt x="65419" y="395"/>
                  <a:pt x="66006" y="3312"/>
                  <a:pt x="66915" y="6453"/>
                </a:cubicBezTo>
                <a:lnTo>
                  <a:pt x="79974" y="49580"/>
                </a:lnTo>
                <a:cubicBezTo>
                  <a:pt x="80778" y="52473"/>
                  <a:pt x="80715" y="55395"/>
                  <a:pt x="79825" y="59248"/>
                </a:cubicBezTo>
                <a:lnTo>
                  <a:pt x="67035" y="112317"/>
                </a:lnTo>
                <a:cubicBezTo>
                  <a:pt x="66127" y="116119"/>
                  <a:pt x="65422" y="119520"/>
                  <a:pt x="63350" y="119935"/>
                </a:cubicBezTo>
                <a:lnTo>
                  <a:pt x="62769" y="120000"/>
                </a:lnTo>
                <a:lnTo>
                  <a:pt x="41128" y="120000"/>
                </a:lnTo>
                <a:cubicBezTo>
                  <a:pt x="41009" y="119977"/>
                  <a:pt x="40749" y="119994"/>
                  <a:pt x="40488" y="119893"/>
                </a:cubicBezTo>
                <a:cubicBezTo>
                  <a:pt x="38363" y="119369"/>
                  <a:pt x="36539" y="113585"/>
                  <a:pt x="38084" y="106913"/>
                </a:cubicBezTo>
                <a:lnTo>
                  <a:pt x="50704" y="54567"/>
                </a:lnTo>
                <a:lnTo>
                  <a:pt x="37982" y="12557"/>
                </a:lnTo>
                <a:cubicBezTo>
                  <a:pt x="36580" y="6921"/>
                  <a:pt x="38359" y="520"/>
                  <a:pt x="40485" y="88"/>
                </a:cubicBezTo>
                <a:cubicBezTo>
                  <a:pt x="40745" y="4"/>
                  <a:pt x="41006" y="18"/>
                  <a:pt x="41125" y="0"/>
                </a:cubicBezTo>
                <a:close/>
                <a:moveTo>
                  <a:pt x="3641" y="0"/>
                </a:moveTo>
                <a:lnTo>
                  <a:pt x="25282" y="0"/>
                </a:lnTo>
                <a:lnTo>
                  <a:pt x="25863" y="53"/>
                </a:lnTo>
                <a:cubicBezTo>
                  <a:pt x="27935" y="395"/>
                  <a:pt x="28523" y="3312"/>
                  <a:pt x="29431" y="6453"/>
                </a:cubicBezTo>
                <a:lnTo>
                  <a:pt x="42491" y="49580"/>
                </a:lnTo>
                <a:cubicBezTo>
                  <a:pt x="43295" y="52473"/>
                  <a:pt x="43231" y="55395"/>
                  <a:pt x="42342" y="59248"/>
                </a:cubicBezTo>
                <a:lnTo>
                  <a:pt x="29552" y="112317"/>
                </a:lnTo>
                <a:cubicBezTo>
                  <a:pt x="28643" y="116119"/>
                  <a:pt x="27939" y="119520"/>
                  <a:pt x="25867" y="119935"/>
                </a:cubicBezTo>
                <a:lnTo>
                  <a:pt x="25285" y="120000"/>
                </a:lnTo>
                <a:lnTo>
                  <a:pt x="3645" y="120000"/>
                </a:lnTo>
                <a:cubicBezTo>
                  <a:pt x="3526" y="119977"/>
                  <a:pt x="3265" y="119994"/>
                  <a:pt x="3005" y="119893"/>
                </a:cubicBezTo>
                <a:cubicBezTo>
                  <a:pt x="880" y="119369"/>
                  <a:pt x="-943" y="113585"/>
                  <a:pt x="601" y="106913"/>
                </a:cubicBezTo>
                <a:lnTo>
                  <a:pt x="13220" y="54567"/>
                </a:lnTo>
                <a:lnTo>
                  <a:pt x="499" y="12557"/>
                </a:lnTo>
                <a:cubicBezTo>
                  <a:pt x="-902" y="6921"/>
                  <a:pt x="876" y="520"/>
                  <a:pt x="3001" y="88"/>
                </a:cubicBezTo>
                <a:cubicBezTo>
                  <a:pt x="3262" y="4"/>
                  <a:pt x="3522" y="18"/>
                  <a:pt x="3641" y="0"/>
                </a:cubicBezTo>
                <a:close/>
              </a:path>
            </a:pathLst>
          </a:custGeom>
          <a:noFill/>
          <a:ln w="12700" cap="flat" cmpd="sng">
            <a:solidFill>
              <a:schemeClr val="accent1"/>
            </a:solidFill>
            <a:prstDash val="solid"/>
            <a:miter lim="800000"/>
            <a:headEnd type="none" w="med" len="med"/>
            <a:tailEnd type="none" w="med" len="med"/>
          </a:ln>
        </p:spPr>
        <p:txBody>
          <a:bodyPr spcFirstLastPara="1" wrap="square" lIns="97133" tIns="48567" rIns="97133" bIns="48567"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11" name="Shape 128">
            <a:extLst>
              <a:ext uri="{FF2B5EF4-FFF2-40B4-BE49-F238E27FC236}">
                <a16:creationId xmlns:a16="http://schemas.microsoft.com/office/drawing/2014/main" id="{ED857891-283D-A84C-998D-6DB26B2B341E}"/>
              </a:ext>
            </a:extLst>
          </p:cNvPr>
          <p:cNvSpPr txBox="1">
            <a:spLocks noGrp="1"/>
          </p:cNvSpPr>
          <p:nvPr>
            <p:ph type="ftr" idx="11"/>
          </p:nvPr>
        </p:nvSpPr>
        <p:spPr>
          <a:xfrm>
            <a:off x="2995700" y="6451739"/>
            <a:ext cx="6200800" cy="331200"/>
          </a:xfrm>
          <a:prstGeom prst="rect">
            <a:avLst/>
          </a:prstGeom>
          <a:noFill/>
          <a:ln>
            <a:noFill/>
          </a:ln>
        </p:spPr>
        <p:txBody>
          <a:bodyPr spcFirstLastPara="1" wrap="square" lIns="72850" tIns="72850" rIns="72850" bIns="72850" anchor="ctr" anchorCtr="0"/>
          <a:lstStyle>
            <a:lvl1pPr marR="0" lvl="0" algn="ctr" rtl="0">
              <a:spcBef>
                <a:spcPts val="0"/>
              </a:spcBef>
              <a:spcAft>
                <a:spcPts val="0"/>
              </a:spcAft>
              <a:buSzPts val="1100"/>
              <a:buNone/>
              <a:defRPr sz="1200" b="0" i="0" u="none" strike="noStrike" cap="none">
                <a:solidFill>
                  <a:srgbClr val="7F7F7F"/>
                </a:solidFill>
                <a:latin typeface="Arial"/>
                <a:ea typeface="Arial"/>
                <a:cs typeface="Arial"/>
                <a:sym typeface="Arial"/>
              </a:defRPr>
            </a:lvl1pPr>
            <a:lvl2pPr marR="0" lvl="1" algn="l" rtl="0">
              <a:spcBef>
                <a:spcPts val="0"/>
              </a:spcBef>
              <a:spcAft>
                <a:spcPts val="0"/>
              </a:spcAft>
              <a:buSzPts val="1100"/>
              <a:buNone/>
              <a:defRPr sz="1867"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867"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867"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867"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867"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867"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867"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867" b="0" i="0" u="none" strike="noStrike" cap="none">
                <a:solidFill>
                  <a:schemeClr val="dk1"/>
                </a:solidFill>
                <a:latin typeface="Arial"/>
                <a:ea typeface="Arial"/>
                <a:cs typeface="Arial"/>
                <a:sym typeface="Arial"/>
              </a:defRPr>
            </a:lvl9pPr>
          </a:lstStyle>
          <a:p>
            <a:r>
              <a:rPr lang="en-GB" dirty="0"/>
              <a:t>Meeting title</a:t>
            </a:r>
          </a:p>
        </p:txBody>
      </p:sp>
      <p:sp>
        <p:nvSpPr>
          <p:cNvPr id="10" name="Shape 75">
            <a:extLst>
              <a:ext uri="{FF2B5EF4-FFF2-40B4-BE49-F238E27FC236}">
                <a16:creationId xmlns:a16="http://schemas.microsoft.com/office/drawing/2014/main" id="{8934B414-5C13-8446-BB19-C9AA26442ED3}"/>
              </a:ext>
            </a:extLst>
          </p:cNvPr>
          <p:cNvSpPr txBox="1">
            <a:spLocks/>
          </p:cNvSpPr>
          <p:nvPr userDrawn="1"/>
        </p:nvSpPr>
        <p:spPr>
          <a:xfrm>
            <a:off x="285750" y="6475074"/>
            <a:ext cx="1450374" cy="326400"/>
          </a:xfrm>
          <a:prstGeom prst="rect">
            <a:avLst/>
          </a:prstGeom>
          <a:noFill/>
          <a:ln>
            <a:noFill/>
          </a:ln>
        </p:spPr>
        <p:txBody>
          <a:bodyPr spcFirstLastPara="1" wrap="square" lIns="72850" tIns="36425" rIns="72850" bIns="36425" anchor="ctr"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9pPr>
          </a:lstStyle>
          <a:p>
            <a:r>
              <a:rPr lang="en-GB"/>
              <a:t>2 September 2019</a:t>
            </a:r>
            <a:endParaRPr lang="en-GB" dirty="0"/>
          </a:p>
        </p:txBody>
      </p:sp>
    </p:spTree>
    <p:extLst>
      <p:ext uri="{BB962C8B-B14F-4D97-AF65-F5344CB8AC3E}">
        <p14:creationId xmlns:p14="http://schemas.microsoft.com/office/powerpoint/2010/main" val="1544459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Shape 73"/>
        <p:cNvGrpSpPr/>
        <p:nvPr/>
      </p:nvGrpSpPr>
      <p:grpSpPr>
        <a:xfrm>
          <a:off x="0" y="0"/>
          <a:ext cx="0" cy="0"/>
          <a:chOff x="0" y="0"/>
          <a:chExt cx="0" cy="0"/>
        </a:xfrm>
      </p:grpSpPr>
      <p:sp>
        <p:nvSpPr>
          <p:cNvPr id="74" name="Shape 74"/>
          <p:cNvSpPr txBox="1">
            <a:spLocks noGrp="1"/>
          </p:cNvSpPr>
          <p:nvPr>
            <p:ph type="dt" idx="10"/>
          </p:nvPr>
        </p:nvSpPr>
        <p:spPr>
          <a:xfrm>
            <a:off x="11389251" y="6451737"/>
            <a:ext cx="574000" cy="331200"/>
          </a:xfrm>
          <a:prstGeom prst="rect">
            <a:avLst/>
          </a:prstGeom>
          <a:noFill/>
          <a:ln>
            <a:noFill/>
          </a:ln>
        </p:spPr>
        <p:txBody>
          <a:bodyPr spcFirstLastPara="1" wrap="square" lIns="72850" tIns="72850" rIns="72850" bIns="72850" anchor="b" anchorCtr="0"/>
          <a:lstStyle>
            <a:lvl1pPr marR="0" lvl="0" algn="l" rtl="0">
              <a:spcBef>
                <a:spcPts val="0"/>
              </a:spcBef>
              <a:spcAft>
                <a:spcPts val="0"/>
              </a:spcAft>
              <a:buSzPts val="1100"/>
              <a:buNone/>
              <a:defRPr sz="533" b="0" i="0" u="none" strike="noStrike" cap="none">
                <a:solidFill>
                  <a:schemeClr val="lt1"/>
                </a:solidFill>
                <a:latin typeface="Arial"/>
                <a:ea typeface="Arial"/>
                <a:cs typeface="Arial"/>
                <a:sym typeface="Arial"/>
              </a:defRPr>
            </a:lvl1pPr>
            <a:lvl2pPr marR="0" lvl="1" algn="l" rtl="0">
              <a:spcBef>
                <a:spcPts val="0"/>
              </a:spcBef>
              <a:spcAft>
                <a:spcPts val="0"/>
              </a:spcAft>
              <a:buSzPts val="1100"/>
              <a:buNone/>
              <a:defRPr sz="1867"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867"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867"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867"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867"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867"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867"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867"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sldNum" idx="12"/>
          </p:nvPr>
        </p:nvSpPr>
        <p:spPr>
          <a:xfrm>
            <a:off x="11389252" y="6456388"/>
            <a:ext cx="574800" cy="326400"/>
          </a:xfrm>
          <a:prstGeom prst="rect">
            <a:avLst/>
          </a:prstGeom>
          <a:noFill/>
          <a:ln>
            <a:noFill/>
          </a:ln>
        </p:spPr>
        <p:txBody>
          <a:bodyPr spcFirstLastPara="1" wrap="square" lIns="72850" tIns="36425" rIns="72850" bIns="36425" anchor="ctr" anchorCtr="0">
            <a:noAutofit/>
          </a:bodyPr>
          <a:lstStyle>
            <a:lvl1pPr marL="0" marR="0" lvl="0" indent="0" algn="r" rtl="0">
              <a:spcBef>
                <a:spcPts val="0"/>
              </a:spcBef>
              <a:buNone/>
              <a:defRPr sz="1200" b="0" i="0" u="none" strike="noStrike" cap="none">
                <a:solidFill>
                  <a:srgbClr val="7F7F7F"/>
                </a:solidFill>
                <a:latin typeface="Arial"/>
                <a:ea typeface="Arial"/>
                <a:cs typeface="Arial"/>
                <a:sym typeface="Arial"/>
              </a:defRPr>
            </a:lvl1pPr>
            <a:lvl2pPr marL="0" marR="0" lvl="1" indent="0" algn="r" rtl="0">
              <a:spcBef>
                <a:spcPts val="0"/>
              </a:spcBef>
              <a:buNone/>
              <a:defRPr sz="1200" b="0" i="0" u="none" strike="noStrike" cap="none">
                <a:solidFill>
                  <a:srgbClr val="7F7F7F"/>
                </a:solidFill>
                <a:latin typeface="Arial"/>
                <a:ea typeface="Arial"/>
                <a:cs typeface="Arial"/>
                <a:sym typeface="Arial"/>
              </a:defRPr>
            </a:lvl2pPr>
            <a:lvl3pPr marL="0" marR="0" lvl="2" indent="0" algn="r" rtl="0">
              <a:spcBef>
                <a:spcPts val="0"/>
              </a:spcBef>
              <a:buNone/>
              <a:defRPr sz="1200" b="0" i="0" u="none" strike="noStrike" cap="none">
                <a:solidFill>
                  <a:srgbClr val="7F7F7F"/>
                </a:solidFill>
                <a:latin typeface="Arial"/>
                <a:ea typeface="Arial"/>
                <a:cs typeface="Arial"/>
                <a:sym typeface="Arial"/>
              </a:defRPr>
            </a:lvl3pPr>
            <a:lvl4pPr marL="0" marR="0" lvl="3" indent="0" algn="r" rtl="0">
              <a:spcBef>
                <a:spcPts val="0"/>
              </a:spcBef>
              <a:buNone/>
              <a:defRPr sz="1200" b="0" i="0" u="none" strike="noStrike" cap="none">
                <a:solidFill>
                  <a:srgbClr val="7F7F7F"/>
                </a:solidFill>
                <a:latin typeface="Arial"/>
                <a:ea typeface="Arial"/>
                <a:cs typeface="Arial"/>
                <a:sym typeface="Arial"/>
              </a:defRPr>
            </a:lvl4pPr>
            <a:lvl5pPr marL="0" marR="0" lvl="4" indent="0" algn="r" rtl="0">
              <a:spcBef>
                <a:spcPts val="0"/>
              </a:spcBef>
              <a:buNone/>
              <a:defRPr sz="1200" b="0" i="0" u="none" strike="noStrike" cap="none">
                <a:solidFill>
                  <a:srgbClr val="7F7F7F"/>
                </a:solidFill>
                <a:latin typeface="Arial"/>
                <a:ea typeface="Arial"/>
                <a:cs typeface="Arial"/>
                <a:sym typeface="Arial"/>
              </a:defRPr>
            </a:lvl5pPr>
            <a:lvl6pPr marL="0" marR="0" lvl="5" indent="0" algn="r" rtl="0">
              <a:spcBef>
                <a:spcPts val="0"/>
              </a:spcBef>
              <a:buNone/>
              <a:defRPr sz="1200" b="0" i="0" u="none" strike="noStrike" cap="none">
                <a:solidFill>
                  <a:srgbClr val="7F7F7F"/>
                </a:solidFill>
                <a:latin typeface="Arial"/>
                <a:ea typeface="Arial"/>
                <a:cs typeface="Arial"/>
                <a:sym typeface="Arial"/>
              </a:defRPr>
            </a:lvl6pPr>
            <a:lvl7pPr marL="0" marR="0" lvl="6" indent="0" algn="r" rtl="0">
              <a:spcBef>
                <a:spcPts val="0"/>
              </a:spcBef>
              <a:buNone/>
              <a:defRPr sz="1200" b="0" i="0" u="none" strike="noStrike" cap="none">
                <a:solidFill>
                  <a:srgbClr val="7F7F7F"/>
                </a:solidFill>
                <a:latin typeface="Arial"/>
                <a:ea typeface="Arial"/>
                <a:cs typeface="Arial"/>
                <a:sym typeface="Arial"/>
              </a:defRPr>
            </a:lvl7pPr>
            <a:lvl8pPr marL="0" marR="0" lvl="7" indent="0" algn="r" rtl="0">
              <a:spcBef>
                <a:spcPts val="0"/>
              </a:spcBef>
              <a:buNone/>
              <a:defRPr sz="1200" b="0" i="0" u="none" strike="noStrike" cap="none">
                <a:solidFill>
                  <a:srgbClr val="7F7F7F"/>
                </a:solidFill>
                <a:latin typeface="Arial"/>
                <a:ea typeface="Arial"/>
                <a:cs typeface="Arial"/>
                <a:sym typeface="Arial"/>
              </a:defRPr>
            </a:lvl8pPr>
            <a:lvl9pPr marL="0" marR="0" lvl="8" indent="0" algn="r" rtl="0">
              <a:spcBef>
                <a:spcPts val="0"/>
              </a:spcBef>
              <a:buNone/>
              <a:defRPr sz="1200" b="0" i="0" u="none" strike="noStrike" cap="none">
                <a:solidFill>
                  <a:srgbClr val="7F7F7F"/>
                </a:solidFill>
                <a:latin typeface="Arial"/>
                <a:ea typeface="Arial"/>
                <a:cs typeface="Arial"/>
                <a:sym typeface="Arial"/>
              </a:defRPr>
            </a:lvl9pPr>
          </a:lstStyle>
          <a:p>
            <a:fld id="{00000000-1234-1234-1234-123412341234}" type="slidenum">
              <a:rPr lang="en-GB" smtClean="0"/>
              <a:pPr/>
              <a:t>‹#›</a:t>
            </a:fld>
            <a:endParaRPr lang="en-GB"/>
          </a:p>
        </p:txBody>
      </p:sp>
      <p:sp>
        <p:nvSpPr>
          <p:cNvPr id="76" name="Shape 76"/>
          <p:cNvSpPr txBox="1">
            <a:spLocks noGrp="1"/>
          </p:cNvSpPr>
          <p:nvPr>
            <p:ph type="title"/>
          </p:nvPr>
        </p:nvSpPr>
        <p:spPr>
          <a:xfrm>
            <a:off x="1911927" y="166256"/>
            <a:ext cx="10052167" cy="846387"/>
          </a:xfrm>
          <a:prstGeom prst="rect">
            <a:avLst/>
          </a:prstGeom>
          <a:noFill/>
          <a:ln>
            <a:noFill/>
          </a:ln>
        </p:spPr>
        <p:txBody>
          <a:bodyPr spcFirstLastPara="1" wrap="square" lIns="72850" tIns="72850" rIns="72850" bIns="72850" anchor="ctr" anchorCtr="0"/>
          <a:lstStyle>
            <a:lvl1pPr marR="0" lvl="0" algn="l" rtl="0">
              <a:lnSpc>
                <a:spcPct val="90000"/>
              </a:lnSpc>
              <a:spcBef>
                <a:spcPts val="0"/>
              </a:spcBef>
              <a:spcAft>
                <a:spcPts val="0"/>
              </a:spcAft>
              <a:buClr>
                <a:schemeClr val="accent1"/>
              </a:buClr>
              <a:buSzPts val="1900"/>
              <a:buFont typeface="Arial"/>
              <a:buNone/>
              <a:defRPr sz="2533" b="0" i="0" u="none" strike="noStrike" cap="none">
                <a:solidFill>
                  <a:schemeClr val="accent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r>
              <a:rPr lang="en-US"/>
              <a:t>Click to edit Master title style</a:t>
            </a:r>
            <a:endParaRPr/>
          </a:p>
        </p:txBody>
      </p:sp>
      <p:cxnSp>
        <p:nvCxnSpPr>
          <p:cNvPr id="77" name="Shape 77"/>
          <p:cNvCxnSpPr/>
          <p:nvPr/>
        </p:nvCxnSpPr>
        <p:spPr>
          <a:xfrm>
            <a:off x="0" y="6368649"/>
            <a:ext cx="12192000" cy="0"/>
          </a:xfrm>
          <a:prstGeom prst="straightConnector1">
            <a:avLst/>
          </a:prstGeom>
          <a:noFill/>
          <a:ln w="19050" cap="flat" cmpd="sng">
            <a:solidFill>
              <a:schemeClr val="accent1"/>
            </a:solidFill>
            <a:prstDash val="solid"/>
            <a:miter lim="800000"/>
            <a:headEnd type="none" w="med" len="med"/>
            <a:tailEnd type="none" w="med" len="med"/>
          </a:ln>
        </p:spPr>
      </p:cxnSp>
      <p:cxnSp>
        <p:nvCxnSpPr>
          <p:cNvPr id="78" name="Shape 78"/>
          <p:cNvCxnSpPr/>
          <p:nvPr/>
        </p:nvCxnSpPr>
        <p:spPr>
          <a:xfrm>
            <a:off x="0" y="1136627"/>
            <a:ext cx="12192000" cy="0"/>
          </a:xfrm>
          <a:prstGeom prst="straightConnector1">
            <a:avLst/>
          </a:prstGeom>
          <a:noFill/>
          <a:ln w="19050" cap="flat" cmpd="sng">
            <a:solidFill>
              <a:schemeClr val="accent1"/>
            </a:solidFill>
            <a:prstDash val="solid"/>
            <a:miter lim="800000"/>
            <a:headEnd type="none" w="med" len="med"/>
            <a:tailEnd type="none" w="med" len="med"/>
          </a:ln>
        </p:spPr>
      </p:cxnSp>
      <p:sp>
        <p:nvSpPr>
          <p:cNvPr id="80" name="Shape 80"/>
          <p:cNvSpPr/>
          <p:nvPr/>
        </p:nvSpPr>
        <p:spPr>
          <a:xfrm>
            <a:off x="10027863" y="6415705"/>
            <a:ext cx="1251600" cy="414800"/>
          </a:xfrm>
          <a:custGeom>
            <a:avLst/>
            <a:gdLst/>
            <a:ahLst/>
            <a:cxnLst/>
            <a:rect l="0" t="0" r="0" b="0"/>
            <a:pathLst>
              <a:path w="120000" h="120000" extrusionOk="0">
                <a:moveTo>
                  <a:pt x="80587" y="0"/>
                </a:moveTo>
                <a:lnTo>
                  <a:pt x="102227" y="0"/>
                </a:lnTo>
                <a:lnTo>
                  <a:pt x="102809" y="53"/>
                </a:lnTo>
                <a:cubicBezTo>
                  <a:pt x="104881" y="395"/>
                  <a:pt x="105468" y="3312"/>
                  <a:pt x="106377" y="6453"/>
                </a:cubicBezTo>
                <a:lnTo>
                  <a:pt x="119437" y="49580"/>
                </a:lnTo>
                <a:cubicBezTo>
                  <a:pt x="120240" y="52473"/>
                  <a:pt x="120177" y="55395"/>
                  <a:pt x="119287" y="59248"/>
                </a:cubicBezTo>
                <a:lnTo>
                  <a:pt x="106497" y="112317"/>
                </a:lnTo>
                <a:cubicBezTo>
                  <a:pt x="105589" y="116119"/>
                  <a:pt x="104884" y="119520"/>
                  <a:pt x="102812" y="119935"/>
                </a:cubicBezTo>
                <a:lnTo>
                  <a:pt x="102231" y="120000"/>
                </a:lnTo>
                <a:lnTo>
                  <a:pt x="80590" y="120000"/>
                </a:lnTo>
                <a:cubicBezTo>
                  <a:pt x="80471" y="119977"/>
                  <a:pt x="80211" y="119994"/>
                  <a:pt x="79951" y="119893"/>
                </a:cubicBezTo>
                <a:cubicBezTo>
                  <a:pt x="77825" y="119369"/>
                  <a:pt x="76001" y="113585"/>
                  <a:pt x="77547" y="106913"/>
                </a:cubicBezTo>
                <a:lnTo>
                  <a:pt x="90166" y="54567"/>
                </a:lnTo>
                <a:lnTo>
                  <a:pt x="77444" y="12557"/>
                </a:lnTo>
                <a:cubicBezTo>
                  <a:pt x="76043" y="6921"/>
                  <a:pt x="77821" y="520"/>
                  <a:pt x="79947" y="88"/>
                </a:cubicBezTo>
                <a:cubicBezTo>
                  <a:pt x="80207" y="4"/>
                  <a:pt x="80468" y="18"/>
                  <a:pt x="80587" y="0"/>
                </a:cubicBezTo>
                <a:close/>
                <a:moveTo>
                  <a:pt x="41125" y="0"/>
                </a:moveTo>
                <a:lnTo>
                  <a:pt x="62765" y="0"/>
                </a:lnTo>
                <a:lnTo>
                  <a:pt x="63346" y="53"/>
                </a:lnTo>
                <a:cubicBezTo>
                  <a:pt x="65419" y="395"/>
                  <a:pt x="66006" y="3312"/>
                  <a:pt x="66915" y="6453"/>
                </a:cubicBezTo>
                <a:lnTo>
                  <a:pt x="79974" y="49580"/>
                </a:lnTo>
                <a:cubicBezTo>
                  <a:pt x="80778" y="52473"/>
                  <a:pt x="80715" y="55395"/>
                  <a:pt x="79825" y="59248"/>
                </a:cubicBezTo>
                <a:lnTo>
                  <a:pt x="67035" y="112317"/>
                </a:lnTo>
                <a:cubicBezTo>
                  <a:pt x="66127" y="116119"/>
                  <a:pt x="65422" y="119520"/>
                  <a:pt x="63350" y="119935"/>
                </a:cubicBezTo>
                <a:lnTo>
                  <a:pt x="62769" y="120000"/>
                </a:lnTo>
                <a:lnTo>
                  <a:pt x="41128" y="120000"/>
                </a:lnTo>
                <a:cubicBezTo>
                  <a:pt x="41009" y="119977"/>
                  <a:pt x="40749" y="119994"/>
                  <a:pt x="40488" y="119893"/>
                </a:cubicBezTo>
                <a:cubicBezTo>
                  <a:pt x="38363" y="119369"/>
                  <a:pt x="36539" y="113585"/>
                  <a:pt x="38084" y="106913"/>
                </a:cubicBezTo>
                <a:lnTo>
                  <a:pt x="50704" y="54567"/>
                </a:lnTo>
                <a:lnTo>
                  <a:pt x="37982" y="12557"/>
                </a:lnTo>
                <a:cubicBezTo>
                  <a:pt x="36580" y="6921"/>
                  <a:pt x="38359" y="520"/>
                  <a:pt x="40485" y="88"/>
                </a:cubicBezTo>
                <a:cubicBezTo>
                  <a:pt x="40745" y="4"/>
                  <a:pt x="41006" y="18"/>
                  <a:pt x="41125" y="0"/>
                </a:cubicBezTo>
                <a:close/>
                <a:moveTo>
                  <a:pt x="3641" y="0"/>
                </a:moveTo>
                <a:lnTo>
                  <a:pt x="25282" y="0"/>
                </a:lnTo>
                <a:lnTo>
                  <a:pt x="25863" y="53"/>
                </a:lnTo>
                <a:cubicBezTo>
                  <a:pt x="27935" y="395"/>
                  <a:pt x="28523" y="3312"/>
                  <a:pt x="29431" y="6453"/>
                </a:cubicBezTo>
                <a:lnTo>
                  <a:pt x="42491" y="49580"/>
                </a:lnTo>
                <a:cubicBezTo>
                  <a:pt x="43295" y="52473"/>
                  <a:pt x="43231" y="55395"/>
                  <a:pt x="42342" y="59248"/>
                </a:cubicBezTo>
                <a:lnTo>
                  <a:pt x="29552" y="112317"/>
                </a:lnTo>
                <a:cubicBezTo>
                  <a:pt x="28643" y="116119"/>
                  <a:pt x="27939" y="119520"/>
                  <a:pt x="25867" y="119935"/>
                </a:cubicBezTo>
                <a:lnTo>
                  <a:pt x="25285" y="120000"/>
                </a:lnTo>
                <a:lnTo>
                  <a:pt x="3645" y="120000"/>
                </a:lnTo>
                <a:cubicBezTo>
                  <a:pt x="3526" y="119977"/>
                  <a:pt x="3265" y="119994"/>
                  <a:pt x="3005" y="119893"/>
                </a:cubicBezTo>
                <a:cubicBezTo>
                  <a:pt x="880" y="119369"/>
                  <a:pt x="-943" y="113585"/>
                  <a:pt x="601" y="106913"/>
                </a:cubicBezTo>
                <a:lnTo>
                  <a:pt x="13220" y="54567"/>
                </a:lnTo>
                <a:lnTo>
                  <a:pt x="499" y="12557"/>
                </a:lnTo>
                <a:cubicBezTo>
                  <a:pt x="-902" y="6921"/>
                  <a:pt x="876" y="520"/>
                  <a:pt x="3001" y="88"/>
                </a:cubicBezTo>
                <a:cubicBezTo>
                  <a:pt x="3262" y="4"/>
                  <a:pt x="3522" y="18"/>
                  <a:pt x="3641" y="0"/>
                </a:cubicBezTo>
                <a:close/>
              </a:path>
            </a:pathLst>
          </a:custGeom>
          <a:noFill/>
          <a:ln w="12700" cap="flat" cmpd="sng">
            <a:solidFill>
              <a:schemeClr val="accent1"/>
            </a:solidFill>
            <a:prstDash val="solid"/>
            <a:miter lim="800000"/>
            <a:headEnd type="none" w="med" len="med"/>
            <a:tailEnd type="none" w="med" len="med"/>
          </a:ln>
        </p:spPr>
        <p:txBody>
          <a:bodyPr spcFirstLastPara="1" wrap="square" lIns="97133" tIns="48567" rIns="97133" bIns="48567"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11" name="Shape 128">
            <a:extLst>
              <a:ext uri="{FF2B5EF4-FFF2-40B4-BE49-F238E27FC236}">
                <a16:creationId xmlns:a16="http://schemas.microsoft.com/office/drawing/2014/main" id="{ED857891-283D-A84C-998D-6DB26B2B341E}"/>
              </a:ext>
            </a:extLst>
          </p:cNvPr>
          <p:cNvSpPr txBox="1">
            <a:spLocks noGrp="1"/>
          </p:cNvSpPr>
          <p:nvPr>
            <p:ph type="ftr" idx="11"/>
          </p:nvPr>
        </p:nvSpPr>
        <p:spPr>
          <a:xfrm>
            <a:off x="2995700" y="6451739"/>
            <a:ext cx="6200800" cy="331200"/>
          </a:xfrm>
          <a:prstGeom prst="rect">
            <a:avLst/>
          </a:prstGeom>
          <a:noFill/>
          <a:ln>
            <a:noFill/>
          </a:ln>
        </p:spPr>
        <p:txBody>
          <a:bodyPr spcFirstLastPara="1" wrap="square" lIns="72850" tIns="72850" rIns="72850" bIns="72850" anchor="ctr" anchorCtr="0"/>
          <a:lstStyle>
            <a:lvl1pPr marR="0" lvl="0" algn="ctr" rtl="0">
              <a:spcBef>
                <a:spcPts val="0"/>
              </a:spcBef>
              <a:spcAft>
                <a:spcPts val="0"/>
              </a:spcAft>
              <a:buSzPts val="1100"/>
              <a:buNone/>
              <a:defRPr sz="1200" b="0" i="0" u="none" strike="noStrike" cap="none">
                <a:solidFill>
                  <a:srgbClr val="7F7F7F"/>
                </a:solidFill>
                <a:latin typeface="Arial"/>
                <a:ea typeface="Arial"/>
                <a:cs typeface="Arial"/>
                <a:sym typeface="Arial"/>
              </a:defRPr>
            </a:lvl1pPr>
            <a:lvl2pPr marR="0" lvl="1" algn="l" rtl="0">
              <a:spcBef>
                <a:spcPts val="0"/>
              </a:spcBef>
              <a:spcAft>
                <a:spcPts val="0"/>
              </a:spcAft>
              <a:buSzPts val="1100"/>
              <a:buNone/>
              <a:defRPr sz="1867"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867"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867"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867"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867"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867"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867"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867" b="0" i="0" u="none" strike="noStrike" cap="none">
                <a:solidFill>
                  <a:schemeClr val="dk1"/>
                </a:solidFill>
                <a:latin typeface="Arial"/>
                <a:ea typeface="Arial"/>
                <a:cs typeface="Arial"/>
                <a:sym typeface="Arial"/>
              </a:defRPr>
            </a:lvl9pPr>
          </a:lstStyle>
          <a:p>
            <a:r>
              <a:rPr lang="en-GB" dirty="0"/>
              <a:t>Meeting title</a:t>
            </a:r>
          </a:p>
        </p:txBody>
      </p:sp>
      <p:sp>
        <p:nvSpPr>
          <p:cNvPr id="4" name="Content Placeholder 3">
            <a:extLst>
              <a:ext uri="{FF2B5EF4-FFF2-40B4-BE49-F238E27FC236}">
                <a16:creationId xmlns:a16="http://schemas.microsoft.com/office/drawing/2014/main" id="{AC612418-D1D6-604C-B5D4-EC69BCB1D618}"/>
              </a:ext>
            </a:extLst>
          </p:cNvPr>
          <p:cNvSpPr>
            <a:spLocks noGrp="1"/>
          </p:cNvSpPr>
          <p:nvPr>
            <p:ph sz="quarter" idx="13"/>
          </p:nvPr>
        </p:nvSpPr>
        <p:spPr>
          <a:xfrm>
            <a:off x="303213" y="1241425"/>
            <a:ext cx="11660187" cy="4960938"/>
          </a:xfrm>
          <a:prstGeom prst="rect">
            <a:avLst/>
          </a:prstGeom>
        </p:spPr>
        <p:txBody>
          <a:bodyPr/>
          <a:lstStyle>
            <a:lvl1pPr marL="342900" indent="-342900">
              <a:buClr>
                <a:schemeClr val="bg2"/>
              </a:buClr>
              <a:buFont typeface="Arial" panose="020B0604020202020204" pitchFamily="34" charset="0"/>
              <a:buChar char="•"/>
              <a:defRPr sz="2400"/>
            </a:lvl1pPr>
            <a:lvl2pPr marL="712788" indent="-339725">
              <a:buClr>
                <a:schemeClr val="bg2"/>
              </a:buClr>
              <a:buSzPct val="50000"/>
              <a:buFont typeface="Courier New" panose="02070309020205020404" pitchFamily="49" charset="0"/>
              <a:buChar char="o"/>
              <a:tabLst/>
              <a:defRPr sz="2000"/>
            </a:lvl2pPr>
            <a:lvl3pPr marL="1066800" indent="-341313">
              <a:buClr>
                <a:schemeClr val="bg2"/>
              </a:buClr>
              <a:buSzPct val="75000"/>
              <a:buFont typeface="Wingdings" pitchFamily="2" charset="2"/>
              <a:buChar char="§"/>
              <a:tabLst/>
              <a:defRPr sz="1600"/>
            </a:lvl3pPr>
            <a:lvl4pPr marL="1422400" indent="-341313">
              <a:buClr>
                <a:schemeClr val="bg2"/>
              </a:buClr>
              <a:buSzPct val="50000"/>
              <a:buFont typeface="Wingdings" pitchFamily="2" charset="2"/>
              <a:buChar char="Ø"/>
              <a:tabLst/>
              <a:defRPr sz="1400"/>
            </a:lvl4pPr>
            <a:lvl5pPr marL="342900" indent="-342900">
              <a:buFont typeface="Courier New" panose="02070309020205020404" pitchFamily="49" charset="0"/>
              <a:buChar char="o"/>
              <a:defRPr/>
            </a:lvl5pPr>
            <a:lvl6pPr marL="711200" indent="-342900">
              <a:buClr>
                <a:schemeClr val="bg2"/>
              </a:buClr>
              <a:buSzPct val="50000"/>
              <a:buFont typeface="Courier New" panose="02070309020205020404" pitchFamily="49" charset="0"/>
              <a:buChar char="o"/>
              <a:tabLst/>
              <a:defRPr/>
            </a:lvl6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2" name="Shape 75">
            <a:extLst>
              <a:ext uri="{FF2B5EF4-FFF2-40B4-BE49-F238E27FC236}">
                <a16:creationId xmlns:a16="http://schemas.microsoft.com/office/drawing/2014/main" id="{D4196990-1768-1544-A9E4-9C3604132A93}"/>
              </a:ext>
            </a:extLst>
          </p:cNvPr>
          <p:cNvSpPr txBox="1">
            <a:spLocks/>
          </p:cNvSpPr>
          <p:nvPr userDrawn="1"/>
        </p:nvSpPr>
        <p:spPr>
          <a:xfrm>
            <a:off x="285749" y="6475074"/>
            <a:ext cx="1456553" cy="326400"/>
          </a:xfrm>
          <a:prstGeom prst="rect">
            <a:avLst/>
          </a:prstGeom>
          <a:noFill/>
          <a:ln>
            <a:noFill/>
          </a:ln>
        </p:spPr>
        <p:txBody>
          <a:bodyPr spcFirstLastPara="1" wrap="square" lIns="72850" tIns="36425" rIns="72850" bIns="36425" anchor="ctr"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9pPr>
          </a:lstStyle>
          <a:p>
            <a:r>
              <a:rPr lang="en-GB" dirty="0"/>
              <a:t>2 September 2019</a:t>
            </a:r>
          </a:p>
        </p:txBody>
      </p:sp>
    </p:spTree>
    <p:extLst>
      <p:ext uri="{BB962C8B-B14F-4D97-AF65-F5344CB8AC3E}">
        <p14:creationId xmlns:p14="http://schemas.microsoft.com/office/powerpoint/2010/main" val="4149738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2 x Content">
    <p:spTree>
      <p:nvGrpSpPr>
        <p:cNvPr id="1" name="Shape 73"/>
        <p:cNvGrpSpPr/>
        <p:nvPr/>
      </p:nvGrpSpPr>
      <p:grpSpPr>
        <a:xfrm>
          <a:off x="0" y="0"/>
          <a:ext cx="0" cy="0"/>
          <a:chOff x="0" y="0"/>
          <a:chExt cx="0" cy="0"/>
        </a:xfrm>
      </p:grpSpPr>
      <p:sp>
        <p:nvSpPr>
          <p:cNvPr id="74" name="Shape 74"/>
          <p:cNvSpPr txBox="1">
            <a:spLocks noGrp="1"/>
          </p:cNvSpPr>
          <p:nvPr>
            <p:ph type="dt" idx="10"/>
          </p:nvPr>
        </p:nvSpPr>
        <p:spPr>
          <a:xfrm>
            <a:off x="11389251" y="6451737"/>
            <a:ext cx="574000" cy="331200"/>
          </a:xfrm>
          <a:prstGeom prst="rect">
            <a:avLst/>
          </a:prstGeom>
          <a:noFill/>
          <a:ln>
            <a:noFill/>
          </a:ln>
        </p:spPr>
        <p:txBody>
          <a:bodyPr spcFirstLastPara="1" wrap="square" lIns="72850" tIns="72850" rIns="72850" bIns="72850" anchor="b" anchorCtr="0"/>
          <a:lstStyle>
            <a:lvl1pPr marR="0" lvl="0" algn="l" rtl="0">
              <a:spcBef>
                <a:spcPts val="0"/>
              </a:spcBef>
              <a:spcAft>
                <a:spcPts val="0"/>
              </a:spcAft>
              <a:buSzPts val="1100"/>
              <a:buNone/>
              <a:defRPr sz="533" b="0" i="0" u="none" strike="noStrike" cap="none">
                <a:solidFill>
                  <a:schemeClr val="lt1"/>
                </a:solidFill>
                <a:latin typeface="Arial"/>
                <a:ea typeface="Arial"/>
                <a:cs typeface="Arial"/>
                <a:sym typeface="Arial"/>
              </a:defRPr>
            </a:lvl1pPr>
            <a:lvl2pPr marR="0" lvl="1" algn="l" rtl="0">
              <a:spcBef>
                <a:spcPts val="0"/>
              </a:spcBef>
              <a:spcAft>
                <a:spcPts val="0"/>
              </a:spcAft>
              <a:buSzPts val="1100"/>
              <a:buNone/>
              <a:defRPr sz="1867"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867"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867"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867"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867"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867"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867"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867"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sldNum" idx="12"/>
          </p:nvPr>
        </p:nvSpPr>
        <p:spPr>
          <a:xfrm>
            <a:off x="11389252" y="6456388"/>
            <a:ext cx="574800" cy="326400"/>
          </a:xfrm>
          <a:prstGeom prst="rect">
            <a:avLst/>
          </a:prstGeom>
          <a:noFill/>
          <a:ln>
            <a:noFill/>
          </a:ln>
        </p:spPr>
        <p:txBody>
          <a:bodyPr spcFirstLastPara="1" wrap="square" lIns="72850" tIns="36425" rIns="72850" bIns="36425" anchor="ctr" anchorCtr="0">
            <a:noAutofit/>
          </a:bodyPr>
          <a:lstStyle>
            <a:lvl1pPr marL="0" marR="0" lvl="0" indent="0" algn="r" rtl="0">
              <a:spcBef>
                <a:spcPts val="0"/>
              </a:spcBef>
              <a:buNone/>
              <a:defRPr sz="1200" b="0" i="0" u="none" strike="noStrike" cap="none">
                <a:solidFill>
                  <a:srgbClr val="7F7F7F"/>
                </a:solidFill>
                <a:latin typeface="Arial"/>
                <a:ea typeface="Arial"/>
                <a:cs typeface="Arial"/>
                <a:sym typeface="Arial"/>
              </a:defRPr>
            </a:lvl1pPr>
            <a:lvl2pPr marL="0" marR="0" lvl="1" indent="0" algn="r" rtl="0">
              <a:spcBef>
                <a:spcPts val="0"/>
              </a:spcBef>
              <a:buNone/>
              <a:defRPr sz="1200" b="0" i="0" u="none" strike="noStrike" cap="none">
                <a:solidFill>
                  <a:srgbClr val="7F7F7F"/>
                </a:solidFill>
                <a:latin typeface="Arial"/>
                <a:ea typeface="Arial"/>
                <a:cs typeface="Arial"/>
                <a:sym typeface="Arial"/>
              </a:defRPr>
            </a:lvl2pPr>
            <a:lvl3pPr marL="0" marR="0" lvl="2" indent="0" algn="r" rtl="0">
              <a:spcBef>
                <a:spcPts val="0"/>
              </a:spcBef>
              <a:buNone/>
              <a:defRPr sz="1200" b="0" i="0" u="none" strike="noStrike" cap="none">
                <a:solidFill>
                  <a:srgbClr val="7F7F7F"/>
                </a:solidFill>
                <a:latin typeface="Arial"/>
                <a:ea typeface="Arial"/>
                <a:cs typeface="Arial"/>
                <a:sym typeface="Arial"/>
              </a:defRPr>
            </a:lvl3pPr>
            <a:lvl4pPr marL="0" marR="0" lvl="3" indent="0" algn="r" rtl="0">
              <a:spcBef>
                <a:spcPts val="0"/>
              </a:spcBef>
              <a:buNone/>
              <a:defRPr sz="1200" b="0" i="0" u="none" strike="noStrike" cap="none">
                <a:solidFill>
                  <a:srgbClr val="7F7F7F"/>
                </a:solidFill>
                <a:latin typeface="Arial"/>
                <a:ea typeface="Arial"/>
                <a:cs typeface="Arial"/>
                <a:sym typeface="Arial"/>
              </a:defRPr>
            </a:lvl4pPr>
            <a:lvl5pPr marL="0" marR="0" lvl="4" indent="0" algn="r" rtl="0">
              <a:spcBef>
                <a:spcPts val="0"/>
              </a:spcBef>
              <a:buNone/>
              <a:defRPr sz="1200" b="0" i="0" u="none" strike="noStrike" cap="none">
                <a:solidFill>
                  <a:srgbClr val="7F7F7F"/>
                </a:solidFill>
                <a:latin typeface="Arial"/>
                <a:ea typeface="Arial"/>
                <a:cs typeface="Arial"/>
                <a:sym typeface="Arial"/>
              </a:defRPr>
            </a:lvl5pPr>
            <a:lvl6pPr marL="0" marR="0" lvl="5" indent="0" algn="r" rtl="0">
              <a:spcBef>
                <a:spcPts val="0"/>
              </a:spcBef>
              <a:buNone/>
              <a:defRPr sz="1200" b="0" i="0" u="none" strike="noStrike" cap="none">
                <a:solidFill>
                  <a:srgbClr val="7F7F7F"/>
                </a:solidFill>
                <a:latin typeface="Arial"/>
                <a:ea typeface="Arial"/>
                <a:cs typeface="Arial"/>
                <a:sym typeface="Arial"/>
              </a:defRPr>
            </a:lvl6pPr>
            <a:lvl7pPr marL="0" marR="0" lvl="6" indent="0" algn="r" rtl="0">
              <a:spcBef>
                <a:spcPts val="0"/>
              </a:spcBef>
              <a:buNone/>
              <a:defRPr sz="1200" b="0" i="0" u="none" strike="noStrike" cap="none">
                <a:solidFill>
                  <a:srgbClr val="7F7F7F"/>
                </a:solidFill>
                <a:latin typeface="Arial"/>
                <a:ea typeface="Arial"/>
                <a:cs typeface="Arial"/>
                <a:sym typeface="Arial"/>
              </a:defRPr>
            </a:lvl7pPr>
            <a:lvl8pPr marL="0" marR="0" lvl="7" indent="0" algn="r" rtl="0">
              <a:spcBef>
                <a:spcPts val="0"/>
              </a:spcBef>
              <a:buNone/>
              <a:defRPr sz="1200" b="0" i="0" u="none" strike="noStrike" cap="none">
                <a:solidFill>
                  <a:srgbClr val="7F7F7F"/>
                </a:solidFill>
                <a:latin typeface="Arial"/>
                <a:ea typeface="Arial"/>
                <a:cs typeface="Arial"/>
                <a:sym typeface="Arial"/>
              </a:defRPr>
            </a:lvl8pPr>
            <a:lvl9pPr marL="0" marR="0" lvl="8" indent="0" algn="r" rtl="0">
              <a:spcBef>
                <a:spcPts val="0"/>
              </a:spcBef>
              <a:buNone/>
              <a:defRPr sz="1200" b="0" i="0" u="none" strike="noStrike" cap="none">
                <a:solidFill>
                  <a:srgbClr val="7F7F7F"/>
                </a:solidFill>
                <a:latin typeface="Arial"/>
                <a:ea typeface="Arial"/>
                <a:cs typeface="Arial"/>
                <a:sym typeface="Arial"/>
              </a:defRPr>
            </a:lvl9pPr>
          </a:lstStyle>
          <a:p>
            <a:fld id="{00000000-1234-1234-1234-123412341234}" type="slidenum">
              <a:rPr lang="en-GB" smtClean="0"/>
              <a:pPr/>
              <a:t>‹#›</a:t>
            </a:fld>
            <a:endParaRPr lang="en-GB"/>
          </a:p>
        </p:txBody>
      </p:sp>
      <p:sp>
        <p:nvSpPr>
          <p:cNvPr id="76" name="Shape 76"/>
          <p:cNvSpPr txBox="1">
            <a:spLocks noGrp="1"/>
          </p:cNvSpPr>
          <p:nvPr>
            <p:ph type="title"/>
          </p:nvPr>
        </p:nvSpPr>
        <p:spPr>
          <a:xfrm>
            <a:off x="1911927" y="166256"/>
            <a:ext cx="10052167" cy="846387"/>
          </a:xfrm>
          <a:prstGeom prst="rect">
            <a:avLst/>
          </a:prstGeom>
          <a:noFill/>
          <a:ln>
            <a:noFill/>
          </a:ln>
        </p:spPr>
        <p:txBody>
          <a:bodyPr spcFirstLastPara="1" wrap="square" lIns="72850" tIns="72850" rIns="72850" bIns="72850" anchor="ctr" anchorCtr="0"/>
          <a:lstStyle>
            <a:lvl1pPr marR="0" lvl="0" algn="l" rtl="0">
              <a:lnSpc>
                <a:spcPct val="90000"/>
              </a:lnSpc>
              <a:spcBef>
                <a:spcPts val="0"/>
              </a:spcBef>
              <a:spcAft>
                <a:spcPts val="0"/>
              </a:spcAft>
              <a:buClr>
                <a:schemeClr val="accent1"/>
              </a:buClr>
              <a:buSzPts val="1900"/>
              <a:buFont typeface="Arial"/>
              <a:buNone/>
              <a:defRPr sz="2533" b="0" i="0" u="none" strike="noStrike" cap="none">
                <a:solidFill>
                  <a:schemeClr val="accent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r>
              <a:rPr lang="en-US" dirty="0"/>
              <a:t>Click to edit Master title style</a:t>
            </a:r>
            <a:endParaRPr dirty="0"/>
          </a:p>
        </p:txBody>
      </p:sp>
      <p:cxnSp>
        <p:nvCxnSpPr>
          <p:cNvPr id="77" name="Shape 77"/>
          <p:cNvCxnSpPr/>
          <p:nvPr/>
        </p:nvCxnSpPr>
        <p:spPr>
          <a:xfrm>
            <a:off x="0" y="6368649"/>
            <a:ext cx="12192000" cy="0"/>
          </a:xfrm>
          <a:prstGeom prst="straightConnector1">
            <a:avLst/>
          </a:prstGeom>
          <a:noFill/>
          <a:ln w="19050" cap="flat" cmpd="sng">
            <a:solidFill>
              <a:schemeClr val="accent1"/>
            </a:solidFill>
            <a:prstDash val="solid"/>
            <a:miter lim="800000"/>
            <a:headEnd type="none" w="med" len="med"/>
            <a:tailEnd type="none" w="med" len="med"/>
          </a:ln>
        </p:spPr>
      </p:cxnSp>
      <p:cxnSp>
        <p:nvCxnSpPr>
          <p:cNvPr id="78" name="Shape 78"/>
          <p:cNvCxnSpPr/>
          <p:nvPr/>
        </p:nvCxnSpPr>
        <p:spPr>
          <a:xfrm>
            <a:off x="0" y="1136627"/>
            <a:ext cx="12192000" cy="0"/>
          </a:xfrm>
          <a:prstGeom prst="straightConnector1">
            <a:avLst/>
          </a:prstGeom>
          <a:noFill/>
          <a:ln w="19050" cap="flat" cmpd="sng">
            <a:solidFill>
              <a:schemeClr val="accent1"/>
            </a:solidFill>
            <a:prstDash val="solid"/>
            <a:miter lim="800000"/>
            <a:headEnd type="none" w="med" len="med"/>
            <a:tailEnd type="none" w="med" len="med"/>
          </a:ln>
        </p:spPr>
      </p:cxnSp>
      <p:sp>
        <p:nvSpPr>
          <p:cNvPr id="80" name="Shape 80"/>
          <p:cNvSpPr/>
          <p:nvPr/>
        </p:nvSpPr>
        <p:spPr>
          <a:xfrm>
            <a:off x="10027863" y="6415705"/>
            <a:ext cx="1251600" cy="414800"/>
          </a:xfrm>
          <a:custGeom>
            <a:avLst/>
            <a:gdLst/>
            <a:ahLst/>
            <a:cxnLst/>
            <a:rect l="0" t="0" r="0" b="0"/>
            <a:pathLst>
              <a:path w="120000" h="120000" extrusionOk="0">
                <a:moveTo>
                  <a:pt x="80587" y="0"/>
                </a:moveTo>
                <a:lnTo>
                  <a:pt x="102227" y="0"/>
                </a:lnTo>
                <a:lnTo>
                  <a:pt x="102809" y="53"/>
                </a:lnTo>
                <a:cubicBezTo>
                  <a:pt x="104881" y="395"/>
                  <a:pt x="105468" y="3312"/>
                  <a:pt x="106377" y="6453"/>
                </a:cubicBezTo>
                <a:lnTo>
                  <a:pt x="119437" y="49580"/>
                </a:lnTo>
                <a:cubicBezTo>
                  <a:pt x="120240" y="52473"/>
                  <a:pt x="120177" y="55395"/>
                  <a:pt x="119287" y="59248"/>
                </a:cubicBezTo>
                <a:lnTo>
                  <a:pt x="106497" y="112317"/>
                </a:lnTo>
                <a:cubicBezTo>
                  <a:pt x="105589" y="116119"/>
                  <a:pt x="104884" y="119520"/>
                  <a:pt x="102812" y="119935"/>
                </a:cubicBezTo>
                <a:lnTo>
                  <a:pt x="102231" y="120000"/>
                </a:lnTo>
                <a:lnTo>
                  <a:pt x="80590" y="120000"/>
                </a:lnTo>
                <a:cubicBezTo>
                  <a:pt x="80471" y="119977"/>
                  <a:pt x="80211" y="119994"/>
                  <a:pt x="79951" y="119893"/>
                </a:cubicBezTo>
                <a:cubicBezTo>
                  <a:pt x="77825" y="119369"/>
                  <a:pt x="76001" y="113585"/>
                  <a:pt x="77547" y="106913"/>
                </a:cubicBezTo>
                <a:lnTo>
                  <a:pt x="90166" y="54567"/>
                </a:lnTo>
                <a:lnTo>
                  <a:pt x="77444" y="12557"/>
                </a:lnTo>
                <a:cubicBezTo>
                  <a:pt x="76043" y="6921"/>
                  <a:pt x="77821" y="520"/>
                  <a:pt x="79947" y="88"/>
                </a:cubicBezTo>
                <a:cubicBezTo>
                  <a:pt x="80207" y="4"/>
                  <a:pt x="80468" y="18"/>
                  <a:pt x="80587" y="0"/>
                </a:cubicBezTo>
                <a:close/>
                <a:moveTo>
                  <a:pt x="41125" y="0"/>
                </a:moveTo>
                <a:lnTo>
                  <a:pt x="62765" y="0"/>
                </a:lnTo>
                <a:lnTo>
                  <a:pt x="63346" y="53"/>
                </a:lnTo>
                <a:cubicBezTo>
                  <a:pt x="65419" y="395"/>
                  <a:pt x="66006" y="3312"/>
                  <a:pt x="66915" y="6453"/>
                </a:cubicBezTo>
                <a:lnTo>
                  <a:pt x="79974" y="49580"/>
                </a:lnTo>
                <a:cubicBezTo>
                  <a:pt x="80778" y="52473"/>
                  <a:pt x="80715" y="55395"/>
                  <a:pt x="79825" y="59248"/>
                </a:cubicBezTo>
                <a:lnTo>
                  <a:pt x="67035" y="112317"/>
                </a:lnTo>
                <a:cubicBezTo>
                  <a:pt x="66127" y="116119"/>
                  <a:pt x="65422" y="119520"/>
                  <a:pt x="63350" y="119935"/>
                </a:cubicBezTo>
                <a:lnTo>
                  <a:pt x="62769" y="120000"/>
                </a:lnTo>
                <a:lnTo>
                  <a:pt x="41128" y="120000"/>
                </a:lnTo>
                <a:cubicBezTo>
                  <a:pt x="41009" y="119977"/>
                  <a:pt x="40749" y="119994"/>
                  <a:pt x="40488" y="119893"/>
                </a:cubicBezTo>
                <a:cubicBezTo>
                  <a:pt x="38363" y="119369"/>
                  <a:pt x="36539" y="113585"/>
                  <a:pt x="38084" y="106913"/>
                </a:cubicBezTo>
                <a:lnTo>
                  <a:pt x="50704" y="54567"/>
                </a:lnTo>
                <a:lnTo>
                  <a:pt x="37982" y="12557"/>
                </a:lnTo>
                <a:cubicBezTo>
                  <a:pt x="36580" y="6921"/>
                  <a:pt x="38359" y="520"/>
                  <a:pt x="40485" y="88"/>
                </a:cubicBezTo>
                <a:cubicBezTo>
                  <a:pt x="40745" y="4"/>
                  <a:pt x="41006" y="18"/>
                  <a:pt x="41125" y="0"/>
                </a:cubicBezTo>
                <a:close/>
                <a:moveTo>
                  <a:pt x="3641" y="0"/>
                </a:moveTo>
                <a:lnTo>
                  <a:pt x="25282" y="0"/>
                </a:lnTo>
                <a:lnTo>
                  <a:pt x="25863" y="53"/>
                </a:lnTo>
                <a:cubicBezTo>
                  <a:pt x="27935" y="395"/>
                  <a:pt x="28523" y="3312"/>
                  <a:pt x="29431" y="6453"/>
                </a:cubicBezTo>
                <a:lnTo>
                  <a:pt x="42491" y="49580"/>
                </a:lnTo>
                <a:cubicBezTo>
                  <a:pt x="43295" y="52473"/>
                  <a:pt x="43231" y="55395"/>
                  <a:pt x="42342" y="59248"/>
                </a:cubicBezTo>
                <a:lnTo>
                  <a:pt x="29552" y="112317"/>
                </a:lnTo>
                <a:cubicBezTo>
                  <a:pt x="28643" y="116119"/>
                  <a:pt x="27939" y="119520"/>
                  <a:pt x="25867" y="119935"/>
                </a:cubicBezTo>
                <a:lnTo>
                  <a:pt x="25285" y="120000"/>
                </a:lnTo>
                <a:lnTo>
                  <a:pt x="3645" y="120000"/>
                </a:lnTo>
                <a:cubicBezTo>
                  <a:pt x="3526" y="119977"/>
                  <a:pt x="3265" y="119994"/>
                  <a:pt x="3005" y="119893"/>
                </a:cubicBezTo>
                <a:cubicBezTo>
                  <a:pt x="880" y="119369"/>
                  <a:pt x="-943" y="113585"/>
                  <a:pt x="601" y="106913"/>
                </a:cubicBezTo>
                <a:lnTo>
                  <a:pt x="13220" y="54567"/>
                </a:lnTo>
                <a:lnTo>
                  <a:pt x="499" y="12557"/>
                </a:lnTo>
                <a:cubicBezTo>
                  <a:pt x="-902" y="6921"/>
                  <a:pt x="876" y="520"/>
                  <a:pt x="3001" y="88"/>
                </a:cubicBezTo>
                <a:cubicBezTo>
                  <a:pt x="3262" y="4"/>
                  <a:pt x="3522" y="18"/>
                  <a:pt x="3641" y="0"/>
                </a:cubicBezTo>
                <a:close/>
              </a:path>
            </a:pathLst>
          </a:custGeom>
          <a:noFill/>
          <a:ln w="12700" cap="flat" cmpd="sng">
            <a:solidFill>
              <a:schemeClr val="accent1"/>
            </a:solidFill>
            <a:prstDash val="solid"/>
            <a:miter lim="800000"/>
            <a:headEnd type="none" w="med" len="med"/>
            <a:tailEnd type="none" w="med" len="med"/>
          </a:ln>
        </p:spPr>
        <p:txBody>
          <a:bodyPr spcFirstLastPara="1" wrap="square" lIns="97133" tIns="48567" rIns="97133" bIns="48567"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11" name="Shape 128">
            <a:extLst>
              <a:ext uri="{FF2B5EF4-FFF2-40B4-BE49-F238E27FC236}">
                <a16:creationId xmlns:a16="http://schemas.microsoft.com/office/drawing/2014/main" id="{ED857891-283D-A84C-998D-6DB26B2B341E}"/>
              </a:ext>
            </a:extLst>
          </p:cNvPr>
          <p:cNvSpPr txBox="1">
            <a:spLocks noGrp="1"/>
          </p:cNvSpPr>
          <p:nvPr>
            <p:ph type="ftr" idx="11"/>
          </p:nvPr>
        </p:nvSpPr>
        <p:spPr>
          <a:xfrm>
            <a:off x="2995700" y="6451739"/>
            <a:ext cx="6200800" cy="331200"/>
          </a:xfrm>
          <a:prstGeom prst="rect">
            <a:avLst/>
          </a:prstGeom>
          <a:noFill/>
          <a:ln>
            <a:noFill/>
          </a:ln>
        </p:spPr>
        <p:txBody>
          <a:bodyPr spcFirstLastPara="1" wrap="square" lIns="72850" tIns="72850" rIns="72850" bIns="72850" anchor="ctr" anchorCtr="0"/>
          <a:lstStyle>
            <a:lvl1pPr marR="0" lvl="0" algn="ctr" rtl="0">
              <a:spcBef>
                <a:spcPts val="0"/>
              </a:spcBef>
              <a:spcAft>
                <a:spcPts val="0"/>
              </a:spcAft>
              <a:buSzPts val="1100"/>
              <a:buNone/>
              <a:defRPr sz="1200" b="0" i="0" u="none" strike="noStrike" cap="none">
                <a:solidFill>
                  <a:srgbClr val="7F7F7F"/>
                </a:solidFill>
                <a:latin typeface="Arial"/>
                <a:ea typeface="Arial"/>
                <a:cs typeface="Arial"/>
                <a:sym typeface="Arial"/>
              </a:defRPr>
            </a:lvl1pPr>
            <a:lvl2pPr marR="0" lvl="1" algn="l" rtl="0">
              <a:spcBef>
                <a:spcPts val="0"/>
              </a:spcBef>
              <a:spcAft>
                <a:spcPts val="0"/>
              </a:spcAft>
              <a:buSzPts val="1100"/>
              <a:buNone/>
              <a:defRPr sz="1867"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867"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867"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867"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867"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867"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867"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867" b="0" i="0" u="none" strike="noStrike" cap="none">
                <a:solidFill>
                  <a:schemeClr val="dk1"/>
                </a:solidFill>
                <a:latin typeface="Arial"/>
                <a:ea typeface="Arial"/>
                <a:cs typeface="Arial"/>
                <a:sym typeface="Arial"/>
              </a:defRPr>
            </a:lvl9pPr>
          </a:lstStyle>
          <a:p>
            <a:r>
              <a:rPr lang="en-GB" dirty="0"/>
              <a:t>Meeting title</a:t>
            </a:r>
          </a:p>
        </p:txBody>
      </p:sp>
      <p:sp>
        <p:nvSpPr>
          <p:cNvPr id="4" name="Content Placeholder 3">
            <a:extLst>
              <a:ext uri="{FF2B5EF4-FFF2-40B4-BE49-F238E27FC236}">
                <a16:creationId xmlns:a16="http://schemas.microsoft.com/office/drawing/2014/main" id="{AC612418-D1D6-604C-B5D4-EC69BCB1D618}"/>
              </a:ext>
            </a:extLst>
          </p:cNvPr>
          <p:cNvSpPr>
            <a:spLocks noGrp="1"/>
          </p:cNvSpPr>
          <p:nvPr>
            <p:ph sz="quarter" idx="13"/>
          </p:nvPr>
        </p:nvSpPr>
        <p:spPr>
          <a:xfrm>
            <a:off x="303213" y="1241425"/>
            <a:ext cx="5760000" cy="4960800"/>
          </a:xfrm>
          <a:prstGeom prst="rect">
            <a:avLst/>
          </a:prstGeom>
        </p:spPr>
        <p:txBody>
          <a:bodyPr/>
          <a:lstStyle>
            <a:lvl1pPr marL="342900" indent="-342900">
              <a:buClr>
                <a:schemeClr val="bg2"/>
              </a:buClr>
              <a:buFont typeface="Arial" panose="020B0604020202020204" pitchFamily="34" charset="0"/>
              <a:buChar char="•"/>
              <a:defRPr sz="2400"/>
            </a:lvl1pPr>
            <a:lvl2pPr marL="712788" indent="-339725">
              <a:buClr>
                <a:schemeClr val="bg2"/>
              </a:buClr>
              <a:buSzPct val="50000"/>
              <a:buFont typeface="Courier New" panose="02070309020205020404" pitchFamily="49" charset="0"/>
              <a:buChar char="o"/>
              <a:tabLst/>
              <a:defRPr sz="2000"/>
            </a:lvl2pPr>
            <a:lvl3pPr marL="1066800" indent="-341313">
              <a:buClr>
                <a:schemeClr val="bg2"/>
              </a:buClr>
              <a:buSzPct val="75000"/>
              <a:buFont typeface="Wingdings" pitchFamily="2" charset="2"/>
              <a:buChar char="§"/>
              <a:tabLst/>
              <a:defRPr sz="1600"/>
            </a:lvl3pPr>
            <a:lvl4pPr marL="1422400" indent="-341313">
              <a:buClr>
                <a:schemeClr val="bg2"/>
              </a:buClr>
              <a:buSzPct val="50000"/>
              <a:buFont typeface="Wingdings" pitchFamily="2" charset="2"/>
              <a:buChar char="Ø"/>
              <a:tabLst/>
              <a:defRPr sz="1400"/>
            </a:lvl4pPr>
            <a:lvl5pPr marL="342900" indent="-342900">
              <a:buFont typeface="Courier New" panose="02070309020205020404" pitchFamily="49" charset="0"/>
              <a:buChar char="o"/>
              <a:defRPr/>
            </a:lvl5pPr>
            <a:lvl6pPr marL="711200" indent="-342900">
              <a:buClr>
                <a:schemeClr val="bg2"/>
              </a:buClr>
              <a:buSzPct val="50000"/>
              <a:buFont typeface="Courier New" panose="02070309020205020404" pitchFamily="49" charset="0"/>
              <a:buChar char="o"/>
              <a:tabLst/>
              <a:defRPr/>
            </a:lvl6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3">
            <a:extLst>
              <a:ext uri="{FF2B5EF4-FFF2-40B4-BE49-F238E27FC236}">
                <a16:creationId xmlns:a16="http://schemas.microsoft.com/office/drawing/2014/main" id="{DAF9A034-46F8-194E-B1D4-4D4F2A9DD189}"/>
              </a:ext>
            </a:extLst>
          </p:cNvPr>
          <p:cNvSpPr>
            <a:spLocks noGrp="1"/>
          </p:cNvSpPr>
          <p:nvPr>
            <p:ph sz="quarter" idx="14"/>
          </p:nvPr>
        </p:nvSpPr>
        <p:spPr>
          <a:xfrm>
            <a:off x="6203251" y="1241425"/>
            <a:ext cx="5760000" cy="4960800"/>
          </a:xfrm>
          <a:prstGeom prst="rect">
            <a:avLst/>
          </a:prstGeom>
        </p:spPr>
        <p:txBody>
          <a:bodyPr/>
          <a:lstStyle>
            <a:lvl1pPr marL="342900" indent="-342900">
              <a:buClr>
                <a:schemeClr val="bg2"/>
              </a:buClr>
              <a:buFont typeface="Arial" panose="020B0604020202020204" pitchFamily="34" charset="0"/>
              <a:buChar char="•"/>
              <a:defRPr sz="2400"/>
            </a:lvl1pPr>
            <a:lvl2pPr marL="712788" indent="-339725">
              <a:buClr>
                <a:schemeClr val="bg2"/>
              </a:buClr>
              <a:buSzPct val="50000"/>
              <a:buFont typeface="Courier New" panose="02070309020205020404" pitchFamily="49" charset="0"/>
              <a:buChar char="o"/>
              <a:tabLst/>
              <a:defRPr sz="2000"/>
            </a:lvl2pPr>
            <a:lvl3pPr marL="1066800" indent="-341313">
              <a:buClr>
                <a:schemeClr val="bg2"/>
              </a:buClr>
              <a:buSzPct val="75000"/>
              <a:buFont typeface="Wingdings" pitchFamily="2" charset="2"/>
              <a:buChar char="§"/>
              <a:tabLst/>
              <a:defRPr sz="1600"/>
            </a:lvl3pPr>
            <a:lvl4pPr marL="1422400" indent="-341313">
              <a:buClr>
                <a:schemeClr val="bg2"/>
              </a:buClr>
              <a:buSzPct val="50000"/>
              <a:buFont typeface="Wingdings" pitchFamily="2" charset="2"/>
              <a:buChar char="Ø"/>
              <a:tabLst/>
              <a:defRPr sz="1400"/>
            </a:lvl4pPr>
            <a:lvl5pPr marL="342900" indent="-342900">
              <a:buFont typeface="Courier New" panose="02070309020205020404" pitchFamily="49" charset="0"/>
              <a:buChar char="o"/>
              <a:defRPr/>
            </a:lvl5pPr>
            <a:lvl6pPr marL="711200" indent="-342900">
              <a:buClr>
                <a:schemeClr val="bg2"/>
              </a:buClr>
              <a:buSzPct val="50000"/>
              <a:buFont typeface="Courier New" panose="02070309020205020404" pitchFamily="49" charset="0"/>
              <a:buChar char="o"/>
              <a:tabLst/>
              <a:defRPr/>
            </a:lvl6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Shape 75">
            <a:extLst>
              <a:ext uri="{FF2B5EF4-FFF2-40B4-BE49-F238E27FC236}">
                <a16:creationId xmlns:a16="http://schemas.microsoft.com/office/drawing/2014/main" id="{190428DA-06E7-CE4E-8B0D-2F11B5C691E2}"/>
              </a:ext>
            </a:extLst>
          </p:cNvPr>
          <p:cNvSpPr txBox="1">
            <a:spLocks/>
          </p:cNvSpPr>
          <p:nvPr userDrawn="1"/>
        </p:nvSpPr>
        <p:spPr>
          <a:xfrm>
            <a:off x="285750" y="6475074"/>
            <a:ext cx="1450374" cy="326400"/>
          </a:xfrm>
          <a:prstGeom prst="rect">
            <a:avLst/>
          </a:prstGeom>
          <a:noFill/>
          <a:ln>
            <a:noFill/>
          </a:ln>
        </p:spPr>
        <p:txBody>
          <a:bodyPr spcFirstLastPara="1" wrap="square" lIns="72850" tIns="36425" rIns="72850" bIns="36425" anchor="ctr"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7F7F7F"/>
                </a:solidFill>
                <a:latin typeface="Arial"/>
                <a:ea typeface="Arial"/>
                <a:cs typeface="Arial"/>
                <a:sym typeface="Arial"/>
              </a:defRPr>
            </a:lvl9pPr>
          </a:lstStyle>
          <a:p>
            <a:r>
              <a:rPr lang="en-GB"/>
              <a:t>2 September 2019</a:t>
            </a:r>
            <a:endParaRPr lang="en-GB" dirty="0"/>
          </a:p>
        </p:txBody>
      </p:sp>
    </p:spTree>
    <p:extLst>
      <p:ext uri="{BB962C8B-B14F-4D97-AF65-F5344CB8AC3E}">
        <p14:creationId xmlns:p14="http://schemas.microsoft.com/office/powerpoint/2010/main" val="25242897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p:cNvPicPr preferRelativeResize="0"/>
          <p:nvPr/>
        </p:nvPicPr>
        <p:blipFill rotWithShape="1">
          <a:blip r:embed="rId7">
            <a:alphaModFix/>
          </a:blip>
          <a:srcRect/>
          <a:stretch/>
        </p:blipFill>
        <p:spPr>
          <a:xfrm>
            <a:off x="315767" y="204501"/>
            <a:ext cx="1089300" cy="691567"/>
          </a:xfrm>
          <a:prstGeom prst="rect">
            <a:avLst/>
          </a:prstGeom>
          <a:noFill/>
          <a:ln>
            <a:noFill/>
          </a:ln>
        </p:spPr>
      </p:pic>
    </p:spTree>
    <p:extLst>
      <p:ext uri="{BB962C8B-B14F-4D97-AF65-F5344CB8AC3E}">
        <p14:creationId xmlns:p14="http://schemas.microsoft.com/office/powerpoint/2010/main" val="2058857179"/>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75" r:id="rId3"/>
    <p:sldLayoutId id="2147483676" r:id="rId4"/>
    <p:sldLayoutId id="2147483677" r:id="rId5"/>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3.xml"/><Relationship Id="rId5" Type="http://schemas.openxmlformats.org/officeDocument/2006/relationships/image" Target="../media/image13.tiff"/><Relationship Id="rId4" Type="http://schemas.openxmlformats.org/officeDocument/2006/relationships/image" Target="../media/image12.tiff"/></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5.xml"/><Relationship Id="rId4" Type="http://schemas.openxmlformats.org/officeDocument/2006/relationships/image" Target="../media/image18.tiff"/></Relationships>
</file>

<file path=ppt/slides/_rels/slide2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2.tiff"/><Relationship Id="rId4" Type="http://schemas.openxmlformats.org/officeDocument/2006/relationships/image" Target="../media/image21.tif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5.xml"/><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B7E404-08C0-2943-8663-7B290B6DD938}"/>
              </a:ext>
            </a:extLst>
          </p:cNvPr>
          <p:cNvSpPr>
            <a:spLocks noGrp="1"/>
          </p:cNvSpPr>
          <p:nvPr>
            <p:ph type="sldNum" idx="12"/>
          </p:nvPr>
        </p:nvSpPr>
        <p:spPr>
          <a:xfrm>
            <a:off x="285749" y="6475074"/>
            <a:ext cx="1463221" cy="326400"/>
          </a:xfrm>
        </p:spPr>
        <p:txBody>
          <a:bodyPr/>
          <a:lstStyle/>
          <a:p>
            <a:r>
              <a:rPr lang="en-GB" dirty="0"/>
              <a:t>2 September 2019</a:t>
            </a:r>
          </a:p>
        </p:txBody>
      </p:sp>
      <p:sp>
        <p:nvSpPr>
          <p:cNvPr id="3" name="Title 2">
            <a:extLst>
              <a:ext uri="{FF2B5EF4-FFF2-40B4-BE49-F238E27FC236}">
                <a16:creationId xmlns:a16="http://schemas.microsoft.com/office/drawing/2014/main" id="{39837321-3945-5C4C-8F7C-2831D7233007}"/>
              </a:ext>
            </a:extLst>
          </p:cNvPr>
          <p:cNvSpPr>
            <a:spLocks noGrp="1"/>
          </p:cNvSpPr>
          <p:nvPr>
            <p:ph type="title"/>
          </p:nvPr>
        </p:nvSpPr>
        <p:spPr/>
        <p:txBody>
          <a:bodyPr/>
          <a:lstStyle/>
          <a:p>
            <a:r>
              <a:rPr lang="en-GB" dirty="0"/>
              <a:t>TransXChange: Public Transport Information Profile</a:t>
            </a:r>
          </a:p>
        </p:txBody>
      </p:sp>
      <p:pic>
        <p:nvPicPr>
          <p:cNvPr id="11" name="Picture Placeholder 10">
            <a:extLst>
              <a:ext uri="{FF2B5EF4-FFF2-40B4-BE49-F238E27FC236}">
                <a16:creationId xmlns:a16="http://schemas.microsoft.com/office/drawing/2014/main" id="{93281407-B5D1-DA4E-B63D-A6D125DEADA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5287" b="15287"/>
          <a:stretch>
            <a:fillRect/>
          </a:stretch>
        </p:blipFill>
        <p:spPr/>
      </p:pic>
      <p:sp>
        <p:nvSpPr>
          <p:cNvPr id="5" name="Subtitle 4">
            <a:extLst>
              <a:ext uri="{FF2B5EF4-FFF2-40B4-BE49-F238E27FC236}">
                <a16:creationId xmlns:a16="http://schemas.microsoft.com/office/drawing/2014/main" id="{B9960CB2-FF22-5943-A989-7F5AB7CDA784}"/>
              </a:ext>
            </a:extLst>
          </p:cNvPr>
          <p:cNvSpPr>
            <a:spLocks noGrp="1"/>
          </p:cNvSpPr>
          <p:nvPr>
            <p:ph type="subTitle" idx="1"/>
          </p:nvPr>
        </p:nvSpPr>
        <p:spPr/>
        <p:txBody>
          <a:bodyPr/>
          <a:lstStyle/>
          <a:p>
            <a:r>
              <a:rPr lang="en-GB" dirty="0"/>
              <a:t>Final Proposals</a:t>
            </a:r>
          </a:p>
        </p:txBody>
      </p:sp>
    </p:spTree>
    <p:extLst>
      <p:ext uri="{BB962C8B-B14F-4D97-AF65-F5344CB8AC3E}">
        <p14:creationId xmlns:p14="http://schemas.microsoft.com/office/powerpoint/2010/main" val="2730714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9B815B-58F3-0143-A628-400F600159E6}"/>
              </a:ext>
            </a:extLst>
          </p:cNvPr>
          <p:cNvSpPr>
            <a:spLocks noGrp="1"/>
          </p:cNvSpPr>
          <p:nvPr>
            <p:ph type="sldNum" idx="12"/>
          </p:nvPr>
        </p:nvSpPr>
        <p:spPr/>
        <p:txBody>
          <a:bodyPr/>
          <a:lstStyle/>
          <a:p>
            <a:fld id="{00000000-1234-1234-1234-123412341234}" type="slidenum">
              <a:rPr lang="en-GB" smtClean="0"/>
              <a:pPr/>
              <a:t>10</a:t>
            </a:fld>
            <a:endParaRPr lang="en-GB"/>
          </a:p>
        </p:txBody>
      </p:sp>
      <p:sp>
        <p:nvSpPr>
          <p:cNvPr id="3" name="Title 2">
            <a:extLst>
              <a:ext uri="{FF2B5EF4-FFF2-40B4-BE49-F238E27FC236}">
                <a16:creationId xmlns:a16="http://schemas.microsoft.com/office/drawing/2014/main" id="{60D805D3-6C8C-6F44-90A1-48B7582C9EA2}"/>
              </a:ext>
            </a:extLst>
          </p:cNvPr>
          <p:cNvSpPr>
            <a:spLocks noGrp="1"/>
          </p:cNvSpPr>
          <p:nvPr>
            <p:ph type="title"/>
          </p:nvPr>
        </p:nvSpPr>
        <p:spPr/>
        <p:txBody>
          <a:bodyPr/>
          <a:lstStyle/>
          <a:p>
            <a:r>
              <a:rPr lang="en-GB" dirty="0"/>
              <a:t>Final proposals : Operators</a:t>
            </a:r>
          </a:p>
        </p:txBody>
      </p:sp>
      <p:sp>
        <p:nvSpPr>
          <p:cNvPr id="4" name="Content Placeholder 3">
            <a:extLst>
              <a:ext uri="{FF2B5EF4-FFF2-40B4-BE49-F238E27FC236}">
                <a16:creationId xmlns:a16="http://schemas.microsoft.com/office/drawing/2014/main" id="{6894498B-F843-C847-A05A-29ACA5AF1DA3}"/>
              </a:ext>
            </a:extLst>
          </p:cNvPr>
          <p:cNvSpPr>
            <a:spLocks noGrp="1"/>
          </p:cNvSpPr>
          <p:nvPr>
            <p:ph sz="quarter" idx="13"/>
          </p:nvPr>
        </p:nvSpPr>
        <p:spPr/>
        <p:txBody>
          <a:bodyPr/>
          <a:lstStyle/>
          <a:p>
            <a:pPr>
              <a:spcAft>
                <a:spcPts val="600"/>
              </a:spcAft>
            </a:pPr>
            <a:r>
              <a:rPr lang="en-GB" dirty="0"/>
              <a:t>A file shall contain only one operator.</a:t>
            </a:r>
          </a:p>
          <a:p>
            <a:pPr>
              <a:spcAft>
                <a:spcPts val="600"/>
              </a:spcAft>
            </a:pPr>
            <a:r>
              <a:rPr lang="en-GB" dirty="0"/>
              <a:t>The use of the </a:t>
            </a:r>
            <a:r>
              <a:rPr lang="en-GB" dirty="0" err="1">
                <a:latin typeface="Courier New" panose="02070309020205020404" pitchFamily="49" charset="0"/>
                <a:cs typeface="Courier New" panose="02070309020205020404" pitchFamily="49" charset="0"/>
              </a:rPr>
              <a:t>NationalOperatorCode</a:t>
            </a:r>
            <a:r>
              <a:rPr lang="en-GB" dirty="0"/>
              <a:t> element is mandated.</a:t>
            </a:r>
          </a:p>
          <a:p>
            <a:pPr lvl="1">
              <a:spcAft>
                <a:spcPts val="600"/>
              </a:spcAft>
            </a:pPr>
            <a:r>
              <a:rPr lang="en-GB" dirty="0" err="1">
                <a:latin typeface="Courier New" panose="02070309020205020404" pitchFamily="49" charset="0"/>
                <a:cs typeface="Courier New" panose="02070309020205020404" pitchFamily="49" charset="0"/>
              </a:rPr>
              <a:t>OperatorCode</a:t>
            </a:r>
            <a:r>
              <a:rPr lang="en-GB" dirty="0"/>
              <a:t> is not required but may be populated for compatibility with historic systems.</a:t>
            </a:r>
          </a:p>
          <a:p>
            <a:pPr lvl="1">
              <a:spcAft>
                <a:spcPts val="600"/>
              </a:spcAft>
            </a:pPr>
            <a:r>
              <a:rPr lang="en-GB" dirty="0"/>
              <a:t>Clearly, there is work to be done to better socialise NOC among operators</a:t>
            </a:r>
          </a:p>
          <a:p>
            <a:pPr lvl="1">
              <a:spcAft>
                <a:spcPts val="600"/>
              </a:spcAft>
            </a:pPr>
            <a:r>
              <a:rPr lang="en-GB" dirty="0"/>
              <a:t>NOC needs some work.</a:t>
            </a:r>
          </a:p>
          <a:p>
            <a:pPr lvl="1">
              <a:spcAft>
                <a:spcPts val="600"/>
              </a:spcAft>
            </a:pPr>
            <a:r>
              <a:rPr lang="en-GB" dirty="0">
                <a:highlight>
                  <a:srgbClr val="FFFF00"/>
                </a:highlight>
              </a:rPr>
              <a:t>Who maintains NOC? ⇒ policy decision</a:t>
            </a:r>
          </a:p>
          <a:p>
            <a:pPr>
              <a:spcAft>
                <a:spcPts val="600"/>
              </a:spcAft>
            </a:pPr>
            <a:r>
              <a:rPr lang="en-GB" dirty="0" err="1">
                <a:latin typeface="Courier New" panose="02070309020205020404" pitchFamily="49" charset="0"/>
                <a:cs typeface="Courier New" panose="02070309020205020404" pitchFamily="49" charset="0"/>
              </a:rPr>
              <a:t>OperatorShortName</a:t>
            </a:r>
            <a:r>
              <a:rPr lang="en-GB" dirty="0"/>
              <a:t> is mandated by the schema and shall match the “Operator Public Name” given in NOC.</a:t>
            </a:r>
          </a:p>
          <a:p>
            <a:pPr lvl="1">
              <a:spcAft>
                <a:spcPts val="600"/>
              </a:spcAft>
            </a:pPr>
            <a:r>
              <a:rPr lang="en-GB" dirty="0">
                <a:highlight>
                  <a:srgbClr val="FFFF00"/>
                </a:highlight>
                <a:latin typeface="Arial" panose="020B0604020202020204" pitchFamily="34" charset="0"/>
                <a:cs typeface="Arial" panose="020B0604020202020204" pitchFamily="34" charset="0"/>
              </a:rPr>
              <a:t>Can only have 24 characters, though. Problem for e.g. Nottingham City Transport (25) and others</a:t>
            </a:r>
          </a:p>
          <a:p>
            <a:pPr>
              <a:spcAft>
                <a:spcPts val="600"/>
              </a:spcAft>
            </a:pPr>
            <a:r>
              <a:rPr lang="en-GB" dirty="0" err="1">
                <a:latin typeface="Courier New" panose="02070309020205020404" pitchFamily="49" charset="0"/>
                <a:cs typeface="Courier New" panose="02070309020205020404" pitchFamily="49" charset="0"/>
              </a:rPr>
              <a:t>TradingName</a:t>
            </a:r>
            <a:r>
              <a:rPr lang="en-GB" dirty="0"/>
              <a:t>, where different to </a:t>
            </a:r>
            <a:r>
              <a:rPr lang="en-GB" dirty="0" err="1">
                <a:latin typeface="Courier New" panose="02070309020205020404" pitchFamily="49" charset="0"/>
                <a:cs typeface="Courier New" panose="02070309020205020404" pitchFamily="49" charset="0"/>
              </a:rPr>
              <a:t>OperatorShortName</a:t>
            </a:r>
            <a:r>
              <a:rPr lang="en-GB" dirty="0"/>
              <a:t>, shall be provided.</a:t>
            </a:r>
          </a:p>
          <a:p>
            <a:pPr lvl="1">
              <a:spcAft>
                <a:spcPts val="600"/>
              </a:spcAft>
            </a:pPr>
            <a:r>
              <a:rPr lang="en-GB" dirty="0" err="1">
                <a:highlight>
                  <a:srgbClr val="FFFF00"/>
                </a:highlight>
                <a:latin typeface="Courier New" panose="02070309020205020404" pitchFamily="49" charset="0"/>
                <a:cs typeface="Courier New" panose="02070309020205020404" pitchFamily="49" charset="0"/>
              </a:rPr>
              <a:t>TradingName</a:t>
            </a:r>
            <a:r>
              <a:rPr lang="en-GB" dirty="0">
                <a:highlight>
                  <a:srgbClr val="FFFF00"/>
                </a:highlight>
              </a:rPr>
              <a:t> should also be used to hold operator names that are &gt;24 characters</a:t>
            </a:r>
          </a:p>
        </p:txBody>
      </p:sp>
    </p:spTree>
    <p:extLst>
      <p:ext uri="{BB962C8B-B14F-4D97-AF65-F5344CB8AC3E}">
        <p14:creationId xmlns:p14="http://schemas.microsoft.com/office/powerpoint/2010/main" val="691098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EBA5A5-0904-8C40-80AC-4EDBEEF14351}"/>
              </a:ext>
            </a:extLst>
          </p:cNvPr>
          <p:cNvSpPr>
            <a:spLocks noGrp="1"/>
          </p:cNvSpPr>
          <p:nvPr>
            <p:ph type="sldNum" idx="12"/>
          </p:nvPr>
        </p:nvSpPr>
        <p:spPr/>
        <p:txBody>
          <a:bodyPr/>
          <a:lstStyle/>
          <a:p>
            <a:fld id="{00000000-1234-1234-1234-123412341234}" type="slidenum">
              <a:rPr lang="en-GB" smtClean="0"/>
              <a:pPr/>
              <a:t>11</a:t>
            </a:fld>
            <a:endParaRPr lang="en-GB"/>
          </a:p>
        </p:txBody>
      </p:sp>
      <p:sp>
        <p:nvSpPr>
          <p:cNvPr id="3" name="Title 2">
            <a:extLst>
              <a:ext uri="{FF2B5EF4-FFF2-40B4-BE49-F238E27FC236}">
                <a16:creationId xmlns:a16="http://schemas.microsoft.com/office/drawing/2014/main" id="{3B8C37AB-3D71-5742-8E74-908DBD808127}"/>
              </a:ext>
            </a:extLst>
          </p:cNvPr>
          <p:cNvSpPr>
            <a:spLocks noGrp="1"/>
          </p:cNvSpPr>
          <p:nvPr>
            <p:ph type="title"/>
          </p:nvPr>
        </p:nvSpPr>
        <p:spPr/>
        <p:txBody>
          <a:bodyPr/>
          <a:lstStyle/>
          <a:p>
            <a:r>
              <a:rPr lang="en-GB" dirty="0"/>
              <a:t>Final proposals : Operators</a:t>
            </a:r>
          </a:p>
        </p:txBody>
      </p:sp>
      <p:sp>
        <p:nvSpPr>
          <p:cNvPr id="4" name="Content Placeholder 3">
            <a:extLst>
              <a:ext uri="{FF2B5EF4-FFF2-40B4-BE49-F238E27FC236}">
                <a16:creationId xmlns:a16="http://schemas.microsoft.com/office/drawing/2014/main" id="{17471A7F-6062-7A42-9C84-2282965E302B}"/>
              </a:ext>
            </a:extLst>
          </p:cNvPr>
          <p:cNvSpPr>
            <a:spLocks noGrp="1"/>
          </p:cNvSpPr>
          <p:nvPr>
            <p:ph sz="quarter" idx="13"/>
          </p:nvPr>
        </p:nvSpPr>
        <p:spPr/>
        <p:txBody>
          <a:bodyPr/>
          <a:lstStyle/>
          <a:p>
            <a:endParaRPr lang="en-GB" dirty="0"/>
          </a:p>
          <a:p>
            <a:pPr>
              <a:spcAft>
                <a:spcPts val="600"/>
              </a:spcAft>
            </a:pPr>
            <a:r>
              <a:rPr lang="en-GB" dirty="0" err="1">
                <a:highlight>
                  <a:srgbClr val="00FF00"/>
                </a:highlight>
                <a:latin typeface="Courier New" panose="02070309020205020404" pitchFamily="49" charset="0"/>
                <a:cs typeface="Courier New" panose="02070309020205020404" pitchFamily="49" charset="0"/>
              </a:rPr>
              <a:t>LicenceNumber</a:t>
            </a:r>
            <a:r>
              <a:rPr lang="en-GB" dirty="0">
                <a:highlight>
                  <a:srgbClr val="00FF00"/>
                </a:highlight>
              </a:rPr>
              <a:t> shall be provided, in order to link operator to legal entity (either via NOC or otherwise).</a:t>
            </a:r>
          </a:p>
          <a:p>
            <a:pPr lvl="1">
              <a:spcAft>
                <a:spcPts val="600"/>
              </a:spcAft>
            </a:pPr>
            <a:r>
              <a:rPr lang="en-GB" dirty="0" err="1">
                <a:latin typeface="Courier New" panose="02070309020205020404" pitchFamily="49" charset="0"/>
                <a:cs typeface="Courier New" panose="02070309020205020404" pitchFamily="49" charset="0"/>
              </a:rPr>
              <a:t>OperatorNameOnLicence</a:t>
            </a:r>
            <a:r>
              <a:rPr lang="en-GB" dirty="0"/>
              <a:t> can be included in the TXC for reference but is better identified from other sources using the </a:t>
            </a:r>
            <a:r>
              <a:rPr lang="en-GB" dirty="0" err="1">
                <a:latin typeface="Courier New" panose="02070309020205020404" pitchFamily="49" charset="0"/>
                <a:cs typeface="Courier New" panose="02070309020205020404" pitchFamily="49" charset="0"/>
              </a:rPr>
              <a:t>LicenceNumber</a:t>
            </a:r>
            <a:endParaRPr lang="en-GB" dirty="0">
              <a:latin typeface="Courier New" panose="02070309020205020404" pitchFamily="49" charset="0"/>
              <a:cs typeface="Courier New" panose="02070309020205020404" pitchFamily="49" charset="0"/>
            </a:endParaRPr>
          </a:p>
          <a:p>
            <a:pPr>
              <a:spcAft>
                <a:spcPts val="600"/>
              </a:spcAft>
            </a:pPr>
            <a:r>
              <a:rPr lang="en-GB" dirty="0"/>
              <a:t>Customer contact information shall be taken from fields in the NOC database, a “single source of truth” and not included in the TXC.</a:t>
            </a:r>
          </a:p>
          <a:p>
            <a:pPr lvl="1"/>
            <a:endParaRPr lang="en-GB" dirty="0"/>
          </a:p>
          <a:p>
            <a:endParaRPr lang="en-GB" dirty="0"/>
          </a:p>
        </p:txBody>
      </p:sp>
      <p:sp>
        <p:nvSpPr>
          <p:cNvPr id="5" name="TextBox 4">
            <a:extLst>
              <a:ext uri="{FF2B5EF4-FFF2-40B4-BE49-F238E27FC236}">
                <a16:creationId xmlns:a16="http://schemas.microsoft.com/office/drawing/2014/main" id="{C09666F6-95B5-044C-A792-8CE267016D9A}"/>
              </a:ext>
            </a:extLst>
          </p:cNvPr>
          <p:cNvSpPr txBox="1"/>
          <p:nvPr/>
        </p:nvSpPr>
        <p:spPr>
          <a:xfrm>
            <a:off x="3307416" y="4493419"/>
            <a:ext cx="5577168" cy="1569660"/>
          </a:xfrm>
          <a:prstGeom prst="rect">
            <a:avLst/>
          </a:prstGeom>
          <a:noFill/>
        </p:spPr>
        <p:txBody>
          <a:bodyPr wrap="none" rtlCol="0">
            <a:spAutoFit/>
          </a:bodyPr>
          <a:lstStyle/>
          <a:p>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Operators</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Operator</a:t>
            </a:r>
            <a:r>
              <a:rPr lang="en-GB" sz="1200" dirty="0">
                <a:latin typeface="Courier New" panose="02070309020205020404" pitchFamily="49" charset="0"/>
                <a:cs typeface="Courier New" panose="02070309020205020404" pitchFamily="49" charset="0"/>
              </a:rPr>
              <a:t> </a:t>
            </a:r>
            <a:r>
              <a:rPr lang="en-GB" sz="1200" dirty="0">
                <a:solidFill>
                  <a:srgbClr val="FF0000"/>
                </a:solidFill>
                <a:latin typeface="Courier New" panose="02070309020205020404" pitchFamily="49" charset="0"/>
                <a:cs typeface="Courier New" panose="02070309020205020404" pitchFamily="49" charset="0"/>
              </a:rPr>
              <a:t>id</a:t>
            </a:r>
            <a:r>
              <a:rPr lang="en-GB" sz="1200" dirty="0">
                <a:solidFill>
                  <a:srgbClr val="0432FF"/>
                </a:solidFill>
                <a:latin typeface="Courier New" panose="02070309020205020404" pitchFamily="49" charset="0"/>
                <a:cs typeface="Courier New" panose="02070309020205020404" pitchFamily="49" charset="0"/>
              </a:rPr>
              <a:t>="</a:t>
            </a:r>
            <a:r>
              <a:rPr lang="en-GB" sz="1200" dirty="0">
                <a:latin typeface="Courier New" panose="02070309020205020404" pitchFamily="49" charset="0"/>
                <a:cs typeface="Courier New" panose="02070309020205020404" pitchFamily="49" charset="0"/>
              </a:rPr>
              <a:t>O1</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NationalOperatorCode</a:t>
            </a:r>
            <a:r>
              <a:rPr lang="en-GB" sz="1200" dirty="0">
                <a:solidFill>
                  <a:srgbClr val="0432FF"/>
                </a:solidFill>
                <a:latin typeface="Courier New" panose="02070309020205020404" pitchFamily="49" charset="0"/>
                <a:cs typeface="Courier New" panose="02070309020205020404" pitchFamily="49" charset="0"/>
              </a:rPr>
              <a:t>&gt;</a:t>
            </a:r>
            <a:r>
              <a:rPr lang="en-GB" sz="1200" dirty="0">
                <a:latin typeface="Courier New" panose="02070309020205020404" pitchFamily="49" charset="0"/>
                <a:cs typeface="Courier New" panose="02070309020205020404" pitchFamily="49" charset="0"/>
              </a:rPr>
              <a:t>NCTR</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NationalOperatorCode</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OperatorShortName</a:t>
            </a:r>
            <a:r>
              <a:rPr lang="en-GB" sz="1200" dirty="0">
                <a:solidFill>
                  <a:srgbClr val="0432FF"/>
                </a:solidFill>
                <a:latin typeface="Courier New" panose="02070309020205020404" pitchFamily="49" charset="0"/>
                <a:cs typeface="Courier New" panose="02070309020205020404" pitchFamily="49" charset="0"/>
              </a:rPr>
              <a:t>&gt;</a:t>
            </a:r>
            <a:r>
              <a:rPr lang="en-GB" sz="1200" dirty="0">
                <a:latin typeface="Courier New" panose="02070309020205020404" pitchFamily="49" charset="0"/>
                <a:cs typeface="Courier New" panose="02070309020205020404" pitchFamily="49" charset="0"/>
              </a:rPr>
              <a:t>NCT</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OperatorShortName</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TradingName</a:t>
            </a:r>
            <a:r>
              <a:rPr lang="en-GB" sz="1200" dirty="0">
                <a:solidFill>
                  <a:srgbClr val="0432FF"/>
                </a:solidFill>
                <a:latin typeface="Courier New" panose="02070309020205020404" pitchFamily="49" charset="0"/>
                <a:cs typeface="Courier New" panose="02070309020205020404" pitchFamily="49" charset="0"/>
              </a:rPr>
              <a:t>&gt;</a:t>
            </a:r>
            <a:r>
              <a:rPr lang="en-GB" sz="1200" dirty="0">
                <a:latin typeface="Courier New" panose="02070309020205020404" pitchFamily="49" charset="0"/>
                <a:cs typeface="Courier New" panose="02070309020205020404" pitchFamily="49" charset="0"/>
              </a:rPr>
              <a:t>Nottingham City Transport</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TradingName</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LicenceNumber</a:t>
            </a:r>
            <a:r>
              <a:rPr lang="en-GB" sz="1200" dirty="0">
                <a:solidFill>
                  <a:srgbClr val="0432FF"/>
                </a:solidFill>
                <a:latin typeface="Courier New" panose="02070309020205020404" pitchFamily="49" charset="0"/>
                <a:cs typeface="Courier New" panose="02070309020205020404" pitchFamily="49" charset="0"/>
              </a:rPr>
              <a:t>&gt;</a:t>
            </a:r>
            <a:r>
              <a:rPr lang="en-GB" sz="1200" dirty="0">
                <a:latin typeface="Courier New" panose="02070309020205020404" pitchFamily="49" charset="0"/>
                <a:cs typeface="Courier New" panose="02070309020205020404" pitchFamily="49" charset="0"/>
              </a:rPr>
              <a:t>PB0002362</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LicenceNumber</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Operator</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Operators</a:t>
            </a:r>
            <a:r>
              <a:rPr lang="en-GB" sz="1200" dirty="0">
                <a:solidFill>
                  <a:srgbClr val="0432FF"/>
                </a:solidFill>
                <a:latin typeface="Courier New" panose="02070309020205020404" pitchFamily="49" charset="0"/>
                <a:cs typeface="Courier New" panose="02070309020205020404" pitchFamily="49" charset="0"/>
              </a:rPr>
              <a:t>&gt;</a:t>
            </a:r>
          </a:p>
        </p:txBody>
      </p:sp>
    </p:spTree>
    <p:extLst>
      <p:ext uri="{BB962C8B-B14F-4D97-AF65-F5344CB8AC3E}">
        <p14:creationId xmlns:p14="http://schemas.microsoft.com/office/powerpoint/2010/main" val="1145668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74F233-ADA5-E548-8E7D-515762986E58}"/>
              </a:ext>
            </a:extLst>
          </p:cNvPr>
          <p:cNvSpPr>
            <a:spLocks noGrp="1"/>
          </p:cNvSpPr>
          <p:nvPr>
            <p:ph type="sldNum" idx="12"/>
          </p:nvPr>
        </p:nvSpPr>
        <p:spPr/>
        <p:txBody>
          <a:bodyPr/>
          <a:lstStyle/>
          <a:p>
            <a:fld id="{00000000-1234-1234-1234-123412341234}" type="slidenum">
              <a:rPr lang="en-GB" smtClean="0"/>
              <a:pPr/>
              <a:t>12</a:t>
            </a:fld>
            <a:endParaRPr lang="en-GB"/>
          </a:p>
        </p:txBody>
      </p:sp>
      <p:sp>
        <p:nvSpPr>
          <p:cNvPr id="3" name="Title 2">
            <a:extLst>
              <a:ext uri="{FF2B5EF4-FFF2-40B4-BE49-F238E27FC236}">
                <a16:creationId xmlns:a16="http://schemas.microsoft.com/office/drawing/2014/main" id="{950A735E-AE0F-9C49-B24D-ED0224D15C5B}"/>
              </a:ext>
            </a:extLst>
          </p:cNvPr>
          <p:cNvSpPr>
            <a:spLocks noGrp="1"/>
          </p:cNvSpPr>
          <p:nvPr>
            <p:ph type="title"/>
          </p:nvPr>
        </p:nvSpPr>
        <p:spPr/>
        <p:txBody>
          <a:bodyPr/>
          <a:lstStyle/>
          <a:p>
            <a:r>
              <a:rPr lang="en-GB" dirty="0"/>
              <a:t>Survey : Services and lines</a:t>
            </a:r>
          </a:p>
        </p:txBody>
      </p:sp>
      <p:pic>
        <p:nvPicPr>
          <p:cNvPr id="7" name="Picture 6">
            <a:extLst>
              <a:ext uri="{FF2B5EF4-FFF2-40B4-BE49-F238E27FC236}">
                <a16:creationId xmlns:a16="http://schemas.microsoft.com/office/drawing/2014/main" id="{BD62FC8C-0603-644C-8517-EC2530F5A2E0}"/>
              </a:ext>
            </a:extLst>
          </p:cNvPr>
          <p:cNvPicPr>
            <a:picLocks noChangeAspect="1"/>
          </p:cNvPicPr>
          <p:nvPr/>
        </p:nvPicPr>
        <p:blipFill>
          <a:blip r:embed="rId2"/>
          <a:stretch>
            <a:fillRect/>
          </a:stretch>
        </p:blipFill>
        <p:spPr>
          <a:xfrm>
            <a:off x="387900" y="1354135"/>
            <a:ext cx="3476675" cy="2278063"/>
          </a:xfrm>
          <a:prstGeom prst="rect">
            <a:avLst/>
          </a:prstGeom>
        </p:spPr>
      </p:pic>
      <p:pic>
        <p:nvPicPr>
          <p:cNvPr id="8" name="Picture 7">
            <a:extLst>
              <a:ext uri="{FF2B5EF4-FFF2-40B4-BE49-F238E27FC236}">
                <a16:creationId xmlns:a16="http://schemas.microsoft.com/office/drawing/2014/main" id="{389C1286-8292-604E-B54B-7B756DD26BF9}"/>
              </a:ext>
            </a:extLst>
          </p:cNvPr>
          <p:cNvPicPr>
            <a:picLocks noChangeAspect="1"/>
          </p:cNvPicPr>
          <p:nvPr/>
        </p:nvPicPr>
        <p:blipFill>
          <a:blip r:embed="rId3"/>
          <a:stretch>
            <a:fillRect/>
          </a:stretch>
        </p:blipFill>
        <p:spPr>
          <a:xfrm>
            <a:off x="4357662" y="1354136"/>
            <a:ext cx="3476675" cy="2278063"/>
          </a:xfrm>
          <a:prstGeom prst="rect">
            <a:avLst/>
          </a:prstGeom>
        </p:spPr>
      </p:pic>
      <p:pic>
        <p:nvPicPr>
          <p:cNvPr id="9" name="Picture 8">
            <a:extLst>
              <a:ext uri="{FF2B5EF4-FFF2-40B4-BE49-F238E27FC236}">
                <a16:creationId xmlns:a16="http://schemas.microsoft.com/office/drawing/2014/main" id="{25754C98-4EF7-1947-80C8-25BB80ED9E56}"/>
              </a:ext>
            </a:extLst>
          </p:cNvPr>
          <p:cNvPicPr>
            <a:picLocks noChangeAspect="1"/>
          </p:cNvPicPr>
          <p:nvPr/>
        </p:nvPicPr>
        <p:blipFill>
          <a:blip r:embed="rId4"/>
          <a:stretch>
            <a:fillRect/>
          </a:stretch>
        </p:blipFill>
        <p:spPr>
          <a:xfrm>
            <a:off x="4357662" y="3901282"/>
            <a:ext cx="3464560" cy="2270125"/>
          </a:xfrm>
          <a:prstGeom prst="rect">
            <a:avLst/>
          </a:prstGeom>
        </p:spPr>
      </p:pic>
      <p:pic>
        <p:nvPicPr>
          <p:cNvPr id="10" name="Picture 9">
            <a:extLst>
              <a:ext uri="{FF2B5EF4-FFF2-40B4-BE49-F238E27FC236}">
                <a16:creationId xmlns:a16="http://schemas.microsoft.com/office/drawing/2014/main" id="{CDA5F1A9-100F-4642-9F96-6C4018DF341A}"/>
              </a:ext>
            </a:extLst>
          </p:cNvPr>
          <p:cNvPicPr>
            <a:picLocks noChangeAspect="1"/>
          </p:cNvPicPr>
          <p:nvPr/>
        </p:nvPicPr>
        <p:blipFill>
          <a:blip r:embed="rId5"/>
          <a:stretch>
            <a:fillRect/>
          </a:stretch>
        </p:blipFill>
        <p:spPr>
          <a:xfrm>
            <a:off x="8212092" y="1362074"/>
            <a:ext cx="3464560" cy="2270125"/>
          </a:xfrm>
          <a:prstGeom prst="rect">
            <a:avLst/>
          </a:prstGeom>
        </p:spPr>
      </p:pic>
    </p:spTree>
    <p:extLst>
      <p:ext uri="{BB962C8B-B14F-4D97-AF65-F5344CB8AC3E}">
        <p14:creationId xmlns:p14="http://schemas.microsoft.com/office/powerpoint/2010/main" val="1824428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74F233-ADA5-E548-8E7D-515762986E58}"/>
              </a:ext>
            </a:extLst>
          </p:cNvPr>
          <p:cNvSpPr>
            <a:spLocks noGrp="1"/>
          </p:cNvSpPr>
          <p:nvPr>
            <p:ph type="sldNum" idx="12"/>
          </p:nvPr>
        </p:nvSpPr>
        <p:spPr/>
        <p:txBody>
          <a:bodyPr/>
          <a:lstStyle/>
          <a:p>
            <a:fld id="{00000000-1234-1234-1234-123412341234}" type="slidenum">
              <a:rPr lang="en-GB" smtClean="0"/>
              <a:pPr/>
              <a:t>13</a:t>
            </a:fld>
            <a:endParaRPr lang="en-GB"/>
          </a:p>
        </p:txBody>
      </p:sp>
      <p:sp>
        <p:nvSpPr>
          <p:cNvPr id="3" name="Title 2">
            <a:extLst>
              <a:ext uri="{FF2B5EF4-FFF2-40B4-BE49-F238E27FC236}">
                <a16:creationId xmlns:a16="http://schemas.microsoft.com/office/drawing/2014/main" id="{950A735E-AE0F-9C49-B24D-ED0224D15C5B}"/>
              </a:ext>
            </a:extLst>
          </p:cNvPr>
          <p:cNvSpPr>
            <a:spLocks noGrp="1"/>
          </p:cNvSpPr>
          <p:nvPr>
            <p:ph type="title"/>
          </p:nvPr>
        </p:nvSpPr>
        <p:spPr/>
        <p:txBody>
          <a:bodyPr/>
          <a:lstStyle/>
          <a:p>
            <a:r>
              <a:rPr lang="en-GB" dirty="0"/>
              <a:t>Survey : Services and lines</a:t>
            </a:r>
          </a:p>
        </p:txBody>
      </p:sp>
      <p:sp>
        <p:nvSpPr>
          <p:cNvPr id="5" name="Content Placeholder 4">
            <a:extLst>
              <a:ext uri="{FF2B5EF4-FFF2-40B4-BE49-F238E27FC236}">
                <a16:creationId xmlns:a16="http://schemas.microsoft.com/office/drawing/2014/main" id="{191425AA-3AC7-A746-BAAB-AF6BA520E8D0}"/>
              </a:ext>
            </a:extLst>
          </p:cNvPr>
          <p:cNvSpPr>
            <a:spLocks noGrp="1"/>
          </p:cNvSpPr>
          <p:nvPr>
            <p:ph sz="quarter" idx="14"/>
          </p:nvPr>
        </p:nvSpPr>
        <p:spPr/>
        <p:txBody>
          <a:bodyPr/>
          <a:lstStyle/>
          <a:p>
            <a:pPr>
              <a:spcAft>
                <a:spcPts val="600"/>
              </a:spcAft>
            </a:pPr>
            <a:r>
              <a:rPr lang="en-GB" sz="1800" dirty="0"/>
              <a:t>Very little disagreement with these proposals, with &lt;10% disagreeing with any proposal and none strongly.</a:t>
            </a:r>
          </a:p>
          <a:p>
            <a:pPr>
              <a:spcAft>
                <a:spcPts val="600"/>
              </a:spcAft>
            </a:pPr>
            <a:r>
              <a:rPr lang="en-GB" sz="1800" dirty="0"/>
              <a:t>However:</a:t>
            </a:r>
          </a:p>
        </p:txBody>
      </p:sp>
      <p:pic>
        <p:nvPicPr>
          <p:cNvPr id="11" name="Picture 10">
            <a:extLst>
              <a:ext uri="{FF2B5EF4-FFF2-40B4-BE49-F238E27FC236}">
                <a16:creationId xmlns:a16="http://schemas.microsoft.com/office/drawing/2014/main" id="{7F0C3BE2-9A2A-E04E-97A4-D56B96A22192}"/>
              </a:ext>
            </a:extLst>
          </p:cNvPr>
          <p:cNvPicPr>
            <a:picLocks noChangeAspect="1"/>
          </p:cNvPicPr>
          <p:nvPr/>
        </p:nvPicPr>
        <p:blipFill>
          <a:blip r:embed="rId2"/>
          <a:stretch>
            <a:fillRect/>
          </a:stretch>
        </p:blipFill>
        <p:spPr>
          <a:xfrm>
            <a:off x="228748" y="1724446"/>
            <a:ext cx="5809073" cy="4054848"/>
          </a:xfrm>
          <a:prstGeom prst="rect">
            <a:avLst/>
          </a:prstGeom>
        </p:spPr>
      </p:pic>
      <p:sp>
        <p:nvSpPr>
          <p:cNvPr id="12" name="Oval Callout 11">
            <a:extLst>
              <a:ext uri="{FF2B5EF4-FFF2-40B4-BE49-F238E27FC236}">
                <a16:creationId xmlns:a16="http://schemas.microsoft.com/office/drawing/2014/main" id="{51E9011D-09AF-3E4A-9EB5-07258DA786A3}"/>
              </a:ext>
            </a:extLst>
          </p:cNvPr>
          <p:cNvSpPr/>
          <p:nvPr/>
        </p:nvSpPr>
        <p:spPr>
          <a:xfrm>
            <a:off x="6475781" y="2650331"/>
            <a:ext cx="2332462" cy="134591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Bradley Hand" pitchFamily="2" charset="77"/>
              </a:rPr>
              <a:t>Keeping Line IDs as actual Unique ID format keeps the field length short, and assists when loading the data into a  database</a:t>
            </a:r>
          </a:p>
        </p:txBody>
      </p:sp>
      <p:sp>
        <p:nvSpPr>
          <p:cNvPr id="13" name="Oval Callout 12">
            <a:extLst>
              <a:ext uri="{FF2B5EF4-FFF2-40B4-BE49-F238E27FC236}">
                <a16:creationId xmlns:a16="http://schemas.microsoft.com/office/drawing/2014/main" id="{D88E7ABD-3B0C-4640-B9B9-0BE98B4EEAC4}"/>
              </a:ext>
            </a:extLst>
          </p:cNvPr>
          <p:cNvSpPr/>
          <p:nvPr/>
        </p:nvSpPr>
        <p:spPr>
          <a:xfrm>
            <a:off x="6159210" y="4319122"/>
            <a:ext cx="2489625" cy="156023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Bradley Hand" pitchFamily="2" charset="77"/>
              </a:rPr>
              <a:t>How will stability of Line id be addressed? For example, a service may begin terminating in an earlier locality. The Line id would change but it'd still be the same service.</a:t>
            </a:r>
          </a:p>
        </p:txBody>
      </p:sp>
      <p:sp>
        <p:nvSpPr>
          <p:cNvPr id="14" name="Oval Callout 13">
            <a:extLst>
              <a:ext uri="{FF2B5EF4-FFF2-40B4-BE49-F238E27FC236}">
                <a16:creationId xmlns:a16="http://schemas.microsoft.com/office/drawing/2014/main" id="{DAA8AA52-9A61-EC42-939F-3A7344E6F96E}"/>
              </a:ext>
            </a:extLst>
          </p:cNvPr>
          <p:cNvSpPr/>
          <p:nvPr/>
        </p:nvSpPr>
        <p:spPr>
          <a:xfrm>
            <a:off x="8310459" y="3621938"/>
            <a:ext cx="2075288" cy="125305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Bradley Hand" pitchFamily="2" charset="77"/>
              </a:rPr>
              <a:t>There should be the possibility for jointly operated services to be shown to the public as a single service.</a:t>
            </a:r>
          </a:p>
        </p:txBody>
      </p:sp>
      <p:sp>
        <p:nvSpPr>
          <p:cNvPr id="15" name="Oval Callout 14">
            <a:extLst>
              <a:ext uri="{FF2B5EF4-FFF2-40B4-BE49-F238E27FC236}">
                <a16:creationId xmlns:a16="http://schemas.microsoft.com/office/drawing/2014/main" id="{8174FF12-BB47-4043-88D9-838B45FAC26A}"/>
              </a:ext>
            </a:extLst>
          </p:cNvPr>
          <p:cNvSpPr/>
          <p:nvPr/>
        </p:nvSpPr>
        <p:spPr>
          <a:xfrm>
            <a:off x="9252279" y="1868769"/>
            <a:ext cx="2489625" cy="156023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Bradley Hand" pitchFamily="2" charset="77"/>
              </a:rPr>
              <a:t>Some EBSRs may contain more than one timetable, (e.g. seasonal services). If classed as distinct variations this would put the profile out of step with the registration process.</a:t>
            </a:r>
          </a:p>
        </p:txBody>
      </p:sp>
      <p:sp>
        <p:nvSpPr>
          <p:cNvPr id="16" name="Oval Callout 15">
            <a:extLst>
              <a:ext uri="{FF2B5EF4-FFF2-40B4-BE49-F238E27FC236}">
                <a16:creationId xmlns:a16="http://schemas.microsoft.com/office/drawing/2014/main" id="{ABDACD1F-BC7D-9441-9923-8A8FE48CFA40}"/>
              </a:ext>
            </a:extLst>
          </p:cNvPr>
          <p:cNvSpPr/>
          <p:nvPr/>
        </p:nvSpPr>
        <p:spPr>
          <a:xfrm>
            <a:off x="9702375" y="4572310"/>
            <a:ext cx="2489625" cy="156023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Bradley Hand" pitchFamily="2" charset="77"/>
              </a:rPr>
              <a:t>Having more that one Line per Service may lead to a greater likelihood of Lines continuing to exist in downstream systems after they have actually been cancelled or renumbered</a:t>
            </a:r>
          </a:p>
        </p:txBody>
      </p:sp>
    </p:spTree>
    <p:extLst>
      <p:ext uri="{BB962C8B-B14F-4D97-AF65-F5344CB8AC3E}">
        <p14:creationId xmlns:p14="http://schemas.microsoft.com/office/powerpoint/2010/main" val="213878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5F6BC4-5918-7B44-91AD-5FC0D7F10082}"/>
              </a:ext>
            </a:extLst>
          </p:cNvPr>
          <p:cNvSpPr>
            <a:spLocks noGrp="1"/>
          </p:cNvSpPr>
          <p:nvPr>
            <p:ph type="sldNum" idx="12"/>
          </p:nvPr>
        </p:nvSpPr>
        <p:spPr/>
        <p:txBody>
          <a:bodyPr/>
          <a:lstStyle/>
          <a:p>
            <a:fld id="{00000000-1234-1234-1234-123412341234}" type="slidenum">
              <a:rPr lang="en-GB" smtClean="0"/>
              <a:pPr/>
              <a:t>14</a:t>
            </a:fld>
            <a:endParaRPr lang="en-GB"/>
          </a:p>
        </p:txBody>
      </p:sp>
      <p:sp>
        <p:nvSpPr>
          <p:cNvPr id="3" name="Title 2">
            <a:extLst>
              <a:ext uri="{FF2B5EF4-FFF2-40B4-BE49-F238E27FC236}">
                <a16:creationId xmlns:a16="http://schemas.microsoft.com/office/drawing/2014/main" id="{7AA40EE0-256B-B34A-994B-16368B2F1270}"/>
              </a:ext>
            </a:extLst>
          </p:cNvPr>
          <p:cNvSpPr>
            <a:spLocks noGrp="1"/>
          </p:cNvSpPr>
          <p:nvPr>
            <p:ph type="title"/>
          </p:nvPr>
        </p:nvSpPr>
        <p:spPr/>
        <p:txBody>
          <a:bodyPr/>
          <a:lstStyle/>
          <a:p>
            <a:r>
              <a:rPr lang="en-GB" dirty="0"/>
              <a:t>Final proposals : Services and lines</a:t>
            </a:r>
          </a:p>
        </p:txBody>
      </p:sp>
      <p:sp>
        <p:nvSpPr>
          <p:cNvPr id="4" name="Content Placeholder 3">
            <a:extLst>
              <a:ext uri="{FF2B5EF4-FFF2-40B4-BE49-F238E27FC236}">
                <a16:creationId xmlns:a16="http://schemas.microsoft.com/office/drawing/2014/main" id="{7FCCFAA6-2102-AE45-8ABD-509D85FED58D}"/>
              </a:ext>
            </a:extLst>
          </p:cNvPr>
          <p:cNvSpPr>
            <a:spLocks noGrp="1"/>
          </p:cNvSpPr>
          <p:nvPr>
            <p:ph sz="quarter" idx="13"/>
          </p:nvPr>
        </p:nvSpPr>
        <p:spPr/>
        <p:txBody>
          <a:bodyPr/>
          <a:lstStyle/>
          <a:p>
            <a:pPr>
              <a:spcAft>
                <a:spcPts val="600"/>
              </a:spcAft>
            </a:pPr>
            <a:r>
              <a:rPr lang="en-GB" sz="2000" dirty="0"/>
              <a:t>A TXC document shall be permitted to hold more than one line e.g. 1/1A in order to be flexible for the operator and system generating the file. Lines should be spatially related, however.</a:t>
            </a:r>
          </a:p>
          <a:p>
            <a:pPr lvl="1">
              <a:spcAft>
                <a:spcPts val="600"/>
              </a:spcAft>
            </a:pPr>
            <a:r>
              <a:rPr lang="en-GB" sz="1800" dirty="0"/>
              <a:t>One single </a:t>
            </a:r>
            <a:r>
              <a:rPr lang="en-GB" sz="1800" dirty="0">
                <a:latin typeface="Courier New" panose="02070309020205020404" pitchFamily="49" charset="0"/>
                <a:cs typeface="Courier New" panose="02070309020205020404" pitchFamily="49" charset="0"/>
              </a:rPr>
              <a:t>Service</a:t>
            </a:r>
            <a:r>
              <a:rPr lang="en-GB" sz="1800" dirty="0"/>
              <a:t> element with multiple </a:t>
            </a:r>
            <a:r>
              <a:rPr lang="en-GB" sz="1800" dirty="0">
                <a:latin typeface="Courier New" panose="02070309020205020404" pitchFamily="49" charset="0"/>
                <a:cs typeface="Courier New" panose="02070309020205020404" pitchFamily="49" charset="0"/>
              </a:rPr>
              <a:t>Line</a:t>
            </a:r>
            <a:r>
              <a:rPr lang="en-GB" sz="1800" dirty="0"/>
              <a:t> elements is preferred.</a:t>
            </a:r>
          </a:p>
          <a:p>
            <a:pPr lvl="1">
              <a:spcAft>
                <a:spcPts val="600"/>
              </a:spcAft>
            </a:pPr>
            <a:r>
              <a:rPr lang="en-GB" sz="1800" dirty="0">
                <a:highlight>
                  <a:srgbClr val="00FF00"/>
                </a:highlight>
              </a:rPr>
              <a:t>For multi-operator routes (e.g. commercial / tendered) use </a:t>
            </a:r>
            <a:r>
              <a:rPr lang="en-GB" sz="1800" dirty="0">
                <a:highlight>
                  <a:srgbClr val="00FF00"/>
                </a:highlight>
                <a:latin typeface="Courier New" panose="02070309020205020404" pitchFamily="49" charset="0"/>
                <a:cs typeface="Courier New" panose="02070309020205020404" pitchFamily="49" charset="0"/>
              </a:rPr>
              <a:t>Service/</a:t>
            </a:r>
            <a:r>
              <a:rPr lang="en-GB" sz="1800" dirty="0" err="1">
                <a:highlight>
                  <a:srgbClr val="00FF00"/>
                </a:highlight>
                <a:latin typeface="Courier New" panose="02070309020205020404" pitchFamily="49" charset="0"/>
                <a:cs typeface="Courier New" panose="02070309020205020404" pitchFamily="49" charset="0"/>
              </a:rPr>
              <a:t>ToBeMarketedWith</a:t>
            </a:r>
            <a:r>
              <a:rPr lang="en-GB" sz="1800" dirty="0">
                <a:highlight>
                  <a:srgbClr val="00FF00"/>
                </a:highlight>
              </a:rPr>
              <a:t> and the </a:t>
            </a:r>
            <a:r>
              <a:rPr lang="en-GB" sz="1800" dirty="0">
                <a:highlight>
                  <a:srgbClr val="00FF00"/>
                </a:highlight>
                <a:latin typeface="Courier New" panose="02070309020205020404" pitchFamily="49" charset="0"/>
                <a:cs typeface="Courier New" panose="02070309020205020404" pitchFamily="49" charset="0"/>
              </a:rPr>
              <a:t>Description</a:t>
            </a:r>
            <a:r>
              <a:rPr lang="en-GB" sz="1800" dirty="0">
                <a:highlight>
                  <a:srgbClr val="00FF00"/>
                </a:highlight>
              </a:rPr>
              <a:t> field to refer to the (external) line ID</a:t>
            </a:r>
          </a:p>
          <a:p>
            <a:pPr>
              <a:spcAft>
                <a:spcPts val="600"/>
              </a:spcAft>
            </a:pPr>
            <a:r>
              <a:rPr lang="en-GB" sz="2000" dirty="0" err="1">
                <a:latin typeface="Courier New" panose="02070309020205020404" pitchFamily="49" charset="0"/>
                <a:cs typeface="Courier New" panose="02070309020205020404" pitchFamily="49" charset="0"/>
              </a:rPr>
              <a:t>ServiceCode</a:t>
            </a:r>
            <a:r>
              <a:rPr lang="en-GB" sz="2000" dirty="0"/>
              <a:t> shall be unique for the group of lines</a:t>
            </a:r>
          </a:p>
          <a:p>
            <a:pPr lvl="1">
              <a:spcAft>
                <a:spcPts val="600"/>
              </a:spcAft>
            </a:pPr>
            <a:r>
              <a:rPr lang="en-GB" sz="1800" dirty="0"/>
              <a:t>It shall not include a version number </a:t>
            </a:r>
          </a:p>
          <a:p>
            <a:pPr lvl="1">
              <a:spcAft>
                <a:spcPts val="600"/>
              </a:spcAft>
            </a:pPr>
            <a:r>
              <a:rPr lang="en-GB" sz="1800" dirty="0"/>
              <a:t>It can be of any format, but must remain consistent between versions</a:t>
            </a:r>
          </a:p>
          <a:p>
            <a:pPr lvl="1">
              <a:spcAft>
                <a:spcPts val="600"/>
              </a:spcAft>
            </a:pPr>
            <a:r>
              <a:rPr lang="en-GB" sz="1800" dirty="0">
                <a:highlight>
                  <a:srgbClr val="00FF00"/>
                </a:highlight>
              </a:rPr>
              <a:t>It may be helpful for this to be the TAN registration number (e.g. PF0000459-140, replacing “/” with “-”)</a:t>
            </a:r>
          </a:p>
          <a:p>
            <a:pPr>
              <a:spcAft>
                <a:spcPts val="600"/>
              </a:spcAft>
            </a:pPr>
            <a:r>
              <a:rPr lang="en-GB" sz="2000" dirty="0"/>
              <a:t>A line shall have a unique ID which comprises:</a:t>
            </a:r>
          </a:p>
          <a:p>
            <a:pPr lvl="1">
              <a:spcAft>
                <a:spcPts val="600"/>
              </a:spcAft>
            </a:pPr>
            <a:r>
              <a:rPr lang="en-GB" sz="1800" dirty="0">
                <a:highlight>
                  <a:srgbClr val="00FF00"/>
                </a:highlight>
              </a:rPr>
              <a:t>The most granular NOC for the operator (e.g. FESX for First Group’s bus operations in Essex)</a:t>
            </a:r>
          </a:p>
          <a:p>
            <a:pPr lvl="1">
              <a:spcAft>
                <a:spcPts val="600"/>
              </a:spcAft>
            </a:pPr>
            <a:r>
              <a:rPr lang="en-GB" sz="1800" dirty="0">
                <a:highlight>
                  <a:srgbClr val="00FF00"/>
                </a:highlight>
              </a:rPr>
              <a:t>The </a:t>
            </a:r>
            <a:r>
              <a:rPr lang="en-GB" sz="1800" dirty="0" err="1">
                <a:highlight>
                  <a:srgbClr val="00FF00"/>
                </a:highlight>
                <a:latin typeface="Courier New" panose="02070309020205020404" pitchFamily="49" charset="0"/>
                <a:cs typeface="Courier New" panose="02070309020205020404" pitchFamily="49" charset="0"/>
              </a:rPr>
              <a:t>ServiceCode</a:t>
            </a:r>
            <a:r>
              <a:rPr lang="en-GB" sz="1800" dirty="0">
                <a:highlight>
                  <a:srgbClr val="00FF00"/>
                </a:highlight>
              </a:rPr>
              <a:t> (to assist in linking to other lines in the same group of lines)</a:t>
            </a:r>
          </a:p>
          <a:p>
            <a:pPr lvl="1">
              <a:spcAft>
                <a:spcPts val="600"/>
              </a:spcAft>
            </a:pPr>
            <a:r>
              <a:rPr lang="en-GB" sz="1800" dirty="0">
                <a:highlight>
                  <a:srgbClr val="00FF00"/>
                </a:highlight>
              </a:rPr>
              <a:t>The line </a:t>
            </a:r>
            <a:r>
              <a:rPr lang="en-GB" sz="1800" dirty="0">
                <a:highlight>
                  <a:srgbClr val="00FF00"/>
                </a:highlight>
                <a:latin typeface="Courier New" panose="02070309020205020404" pitchFamily="49" charset="0"/>
                <a:cs typeface="Courier New" panose="02070309020205020404" pitchFamily="49" charset="0"/>
              </a:rPr>
              <a:t>Name</a:t>
            </a:r>
          </a:p>
          <a:p>
            <a:pPr lvl="1">
              <a:spcAft>
                <a:spcPts val="600"/>
              </a:spcAft>
            </a:pPr>
            <a:r>
              <a:rPr lang="en-GB" sz="1800" dirty="0"/>
              <a:t>The reference shall not include the version number</a:t>
            </a:r>
            <a:endParaRPr lang="en-GB" sz="1800" dirty="0">
              <a:highlight>
                <a:srgbClr val="00FF00"/>
              </a:highlight>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641069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9AE5F3-8DED-644A-9D70-8C238AD226A0}"/>
              </a:ext>
            </a:extLst>
          </p:cNvPr>
          <p:cNvSpPr>
            <a:spLocks noGrp="1"/>
          </p:cNvSpPr>
          <p:nvPr>
            <p:ph type="sldNum" idx="12"/>
          </p:nvPr>
        </p:nvSpPr>
        <p:spPr/>
        <p:txBody>
          <a:bodyPr/>
          <a:lstStyle/>
          <a:p>
            <a:fld id="{00000000-1234-1234-1234-123412341234}" type="slidenum">
              <a:rPr lang="en-GB" smtClean="0"/>
              <a:pPr/>
              <a:t>15</a:t>
            </a:fld>
            <a:endParaRPr lang="en-GB"/>
          </a:p>
        </p:txBody>
      </p:sp>
      <p:sp>
        <p:nvSpPr>
          <p:cNvPr id="3" name="Title 2">
            <a:extLst>
              <a:ext uri="{FF2B5EF4-FFF2-40B4-BE49-F238E27FC236}">
                <a16:creationId xmlns:a16="http://schemas.microsoft.com/office/drawing/2014/main" id="{2A66465C-24C3-2E4C-98DC-4957DE08B5C9}"/>
              </a:ext>
            </a:extLst>
          </p:cNvPr>
          <p:cNvSpPr>
            <a:spLocks noGrp="1"/>
          </p:cNvSpPr>
          <p:nvPr>
            <p:ph type="title"/>
          </p:nvPr>
        </p:nvSpPr>
        <p:spPr/>
        <p:txBody>
          <a:bodyPr/>
          <a:lstStyle/>
          <a:p>
            <a:r>
              <a:rPr lang="en-GB" dirty="0"/>
              <a:t>Final proposals : Unique line reference examples</a:t>
            </a:r>
          </a:p>
        </p:txBody>
      </p:sp>
      <p:sp>
        <p:nvSpPr>
          <p:cNvPr id="6" name="TextBox 5">
            <a:extLst>
              <a:ext uri="{FF2B5EF4-FFF2-40B4-BE49-F238E27FC236}">
                <a16:creationId xmlns:a16="http://schemas.microsoft.com/office/drawing/2014/main" id="{670876BD-3478-9141-95B0-8BF4BC7402FD}"/>
              </a:ext>
            </a:extLst>
          </p:cNvPr>
          <p:cNvSpPr txBox="1"/>
          <p:nvPr/>
        </p:nvSpPr>
        <p:spPr>
          <a:xfrm>
            <a:off x="342759" y="2620515"/>
            <a:ext cx="5298245" cy="2308324"/>
          </a:xfrm>
          <a:prstGeom prst="rect">
            <a:avLst/>
          </a:prstGeom>
          <a:noFill/>
        </p:spPr>
        <p:txBody>
          <a:bodyPr wrap="none" rtlCol="0">
            <a:spAutoFit/>
          </a:bodyPr>
          <a:lstStyle/>
          <a:p>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Service </a:t>
            </a:r>
            <a:r>
              <a:rPr lang="en-GB" sz="1200" dirty="0" err="1">
                <a:solidFill>
                  <a:srgbClr val="FF0000"/>
                </a:solidFill>
                <a:latin typeface="Courier New" panose="02070309020205020404" pitchFamily="49" charset="0"/>
                <a:cs typeface="Courier New" panose="02070309020205020404" pitchFamily="49" charset="0"/>
              </a:rPr>
              <a:t>RevisionNumber</a:t>
            </a:r>
            <a:r>
              <a:rPr lang="en-GB" sz="1200" dirty="0">
                <a:solidFill>
                  <a:srgbClr val="0432FF"/>
                </a:solidFill>
                <a:latin typeface="Courier New" panose="02070309020205020404" pitchFamily="49" charset="0"/>
                <a:cs typeface="Courier New" panose="02070309020205020404" pitchFamily="49" charset="0"/>
              </a:rPr>
              <a:t>="</a:t>
            </a:r>
            <a:r>
              <a:rPr lang="en-GB" sz="1200" dirty="0">
                <a:solidFill>
                  <a:srgbClr val="000000"/>
                </a:solidFill>
                <a:latin typeface="Courier New" panose="02070309020205020404" pitchFamily="49" charset="0"/>
                <a:cs typeface="Courier New" panose="02070309020205020404" pitchFamily="49" charset="0"/>
              </a:rPr>
              <a:t>1</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ServiceCode</a:t>
            </a:r>
            <a:r>
              <a:rPr lang="en-GB" sz="1200" dirty="0">
                <a:solidFill>
                  <a:srgbClr val="0432FF"/>
                </a:solidFill>
                <a:latin typeface="Courier New" panose="02070309020205020404" pitchFamily="49" charset="0"/>
                <a:cs typeface="Courier New" panose="02070309020205020404" pitchFamily="49" charset="0"/>
              </a:rPr>
              <a:t>&gt;</a:t>
            </a:r>
            <a:r>
              <a:rPr lang="en-GB" sz="1200" dirty="0">
                <a:solidFill>
                  <a:srgbClr val="000000"/>
                </a:solidFill>
                <a:latin typeface="Courier New" panose="02070309020205020404" pitchFamily="49" charset="0"/>
                <a:cs typeface="Courier New" panose="02070309020205020404" pitchFamily="49" charset="0"/>
              </a:rPr>
              <a:t>BAS08</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ServiceCode</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Lines</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a:solidFill>
                  <a:srgbClr val="941100"/>
                </a:solidFill>
                <a:latin typeface="Courier New" panose="02070309020205020404" pitchFamily="49" charset="0"/>
                <a:cs typeface="Courier New" panose="02070309020205020404" pitchFamily="49" charset="0"/>
              </a:rPr>
              <a:t>Line </a:t>
            </a:r>
            <a:r>
              <a:rPr lang="en-GB" sz="1200" dirty="0">
                <a:solidFill>
                  <a:srgbClr val="FF0000"/>
                </a:solidFill>
                <a:latin typeface="Courier New" panose="02070309020205020404" pitchFamily="49" charset="0"/>
                <a:cs typeface="Courier New" panose="02070309020205020404" pitchFamily="49" charset="0"/>
              </a:rPr>
              <a:t>id</a:t>
            </a:r>
            <a:r>
              <a:rPr lang="en-GB" sz="1200" dirty="0">
                <a:solidFill>
                  <a:srgbClr val="0432FF"/>
                </a:solidFill>
                <a:latin typeface="Courier New" panose="02070309020205020404" pitchFamily="49" charset="0"/>
                <a:cs typeface="Courier New" panose="02070309020205020404" pitchFamily="49" charset="0"/>
              </a:rPr>
              <a:t>="</a:t>
            </a:r>
            <a:r>
              <a:rPr lang="en-GB" sz="1200" dirty="0">
                <a:solidFill>
                  <a:srgbClr val="000000"/>
                </a:solidFill>
                <a:latin typeface="Courier New" panose="02070309020205020404" pitchFamily="49" charset="0"/>
                <a:cs typeface="Courier New" panose="02070309020205020404" pitchFamily="49" charset="0"/>
              </a:rPr>
              <a:t>FESX_BAS08_8</a:t>
            </a:r>
            <a:r>
              <a:rPr lang="en-GB" sz="1200" dirty="0">
                <a:solidFill>
                  <a:srgbClr val="0432FF"/>
                </a:solidFill>
                <a:latin typeface="Courier New" panose="02070309020205020404" pitchFamily="49" charset="0"/>
                <a:cs typeface="Courier New" panose="02070309020205020404" pitchFamily="49" charset="0"/>
              </a:rPr>
              <a:t>"&gt;</a:t>
            </a:r>
            <a:endParaRPr lang="en-GB" sz="1200" dirty="0">
              <a:latin typeface="Courier New" panose="02070309020205020404" pitchFamily="49" charset="0"/>
              <a:cs typeface="Courier New" panose="02070309020205020404" pitchFamily="49" charset="0"/>
            </a:endParaRP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LineName</a:t>
            </a:r>
            <a:r>
              <a:rPr lang="en-GB" sz="1200" dirty="0">
                <a:solidFill>
                  <a:srgbClr val="0432FF"/>
                </a:solidFill>
                <a:latin typeface="Courier New" panose="02070309020205020404" pitchFamily="49" charset="0"/>
                <a:cs typeface="Courier New" panose="02070309020205020404" pitchFamily="49" charset="0"/>
              </a:rPr>
              <a:t>&gt;</a:t>
            </a:r>
            <a:r>
              <a:rPr lang="en-GB" sz="1200" dirty="0">
                <a:solidFill>
                  <a:srgbClr val="000000"/>
                </a:solidFill>
                <a:latin typeface="Courier New" panose="02070309020205020404" pitchFamily="49" charset="0"/>
                <a:cs typeface="Courier New" panose="02070309020205020404" pitchFamily="49" charset="0"/>
              </a:rPr>
              <a:t>8</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LineName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a:solidFill>
                  <a:srgbClr val="941100"/>
                </a:solidFill>
                <a:latin typeface="Courier New" panose="02070309020205020404" pitchFamily="49" charset="0"/>
                <a:cs typeface="Courier New" panose="02070309020205020404" pitchFamily="49" charset="0"/>
              </a:rPr>
              <a:t>Line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a:t>
            </a: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Lines</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a:t>
            </a:r>
          </a:p>
          <a:p>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RegisteredOperatorRef</a:t>
            </a:r>
            <a:r>
              <a:rPr lang="en-GB" sz="1200" dirty="0">
                <a:solidFill>
                  <a:srgbClr val="0432FF"/>
                </a:solidFill>
                <a:latin typeface="Courier New" panose="02070309020205020404" pitchFamily="49" charset="0"/>
                <a:cs typeface="Courier New" panose="02070309020205020404" pitchFamily="49" charset="0"/>
              </a:rPr>
              <a:t>&gt;</a:t>
            </a:r>
            <a:r>
              <a:rPr lang="en-GB" sz="1200" dirty="0">
                <a:solidFill>
                  <a:srgbClr val="000000"/>
                </a:solidFill>
                <a:latin typeface="Courier New" panose="02070309020205020404" pitchFamily="49" charset="0"/>
                <a:cs typeface="Courier New" panose="02070309020205020404" pitchFamily="49" charset="0"/>
              </a:rPr>
              <a:t>FESX</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RegisteredOperatorRef</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a:t>
            </a:r>
          </a:p>
          <a:p>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Services</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endParaRPr lang="en-GB" sz="1200" dirty="0">
              <a:solidFill>
                <a:srgbClr val="0432FF"/>
              </a:solidFill>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790A0EB3-D94C-1C47-A8A1-7EE8FB9B4228}"/>
              </a:ext>
            </a:extLst>
          </p:cNvPr>
          <p:cNvSpPr txBox="1"/>
          <p:nvPr/>
        </p:nvSpPr>
        <p:spPr>
          <a:xfrm>
            <a:off x="6217302" y="2580353"/>
            <a:ext cx="5298245" cy="2308324"/>
          </a:xfrm>
          <a:prstGeom prst="rect">
            <a:avLst/>
          </a:prstGeom>
          <a:noFill/>
        </p:spPr>
        <p:txBody>
          <a:bodyPr wrap="none" rtlCol="0">
            <a:spAutoFit/>
          </a:bodyPr>
          <a:lstStyle/>
          <a:p>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Service </a:t>
            </a:r>
            <a:r>
              <a:rPr lang="en-GB" sz="1200" dirty="0" err="1">
                <a:solidFill>
                  <a:srgbClr val="FF0000"/>
                </a:solidFill>
                <a:latin typeface="Courier New" panose="02070309020205020404" pitchFamily="49" charset="0"/>
                <a:cs typeface="Courier New" panose="02070309020205020404" pitchFamily="49" charset="0"/>
              </a:rPr>
              <a:t>RevisionNumber</a:t>
            </a:r>
            <a:r>
              <a:rPr lang="en-GB" sz="1200" dirty="0">
                <a:solidFill>
                  <a:srgbClr val="0432FF"/>
                </a:solidFill>
                <a:latin typeface="Courier New" panose="02070309020205020404" pitchFamily="49" charset="0"/>
                <a:cs typeface="Courier New" panose="02070309020205020404" pitchFamily="49" charset="0"/>
              </a:rPr>
              <a:t>=”</a:t>
            </a:r>
            <a:r>
              <a:rPr lang="en-GB" sz="1200" dirty="0">
                <a:solidFill>
                  <a:srgbClr val="000000"/>
                </a:solidFill>
                <a:latin typeface="Courier New" panose="02070309020205020404" pitchFamily="49" charset="0"/>
                <a:cs typeface="Courier New" panose="02070309020205020404" pitchFamily="49" charset="0"/>
              </a:rPr>
              <a:t>4</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ServiceCode</a:t>
            </a:r>
            <a:r>
              <a:rPr lang="en-GB" sz="1200" dirty="0">
                <a:solidFill>
                  <a:srgbClr val="0432FF"/>
                </a:solidFill>
                <a:latin typeface="Courier New" panose="02070309020205020404" pitchFamily="49" charset="0"/>
                <a:cs typeface="Courier New" panose="02070309020205020404" pitchFamily="49" charset="0"/>
              </a:rPr>
              <a:t>&gt;</a:t>
            </a:r>
            <a:r>
              <a:rPr lang="en-GB" sz="1200" dirty="0">
                <a:solidFill>
                  <a:srgbClr val="000000"/>
                </a:solidFill>
                <a:latin typeface="Courier New" panose="02070309020205020404" pitchFamily="49" charset="0"/>
                <a:cs typeface="Courier New" panose="02070309020205020404" pitchFamily="49" charset="0"/>
              </a:rPr>
              <a:t>CLAC08</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ServiceCode</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Lines</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a:solidFill>
                  <a:srgbClr val="941100"/>
                </a:solidFill>
                <a:latin typeface="Courier New" panose="02070309020205020404" pitchFamily="49" charset="0"/>
                <a:cs typeface="Courier New" panose="02070309020205020404" pitchFamily="49" charset="0"/>
              </a:rPr>
              <a:t>Line </a:t>
            </a:r>
            <a:r>
              <a:rPr lang="en-GB" sz="1200" dirty="0">
                <a:solidFill>
                  <a:srgbClr val="FF0000"/>
                </a:solidFill>
                <a:latin typeface="Courier New" panose="02070309020205020404" pitchFamily="49" charset="0"/>
                <a:cs typeface="Courier New" panose="02070309020205020404" pitchFamily="49" charset="0"/>
              </a:rPr>
              <a:t>id</a:t>
            </a:r>
            <a:r>
              <a:rPr lang="en-GB" sz="1200" dirty="0">
                <a:solidFill>
                  <a:srgbClr val="0432FF"/>
                </a:solidFill>
                <a:latin typeface="Courier New" panose="02070309020205020404" pitchFamily="49" charset="0"/>
                <a:cs typeface="Courier New" panose="02070309020205020404" pitchFamily="49" charset="0"/>
              </a:rPr>
              <a:t>="</a:t>
            </a:r>
            <a:r>
              <a:rPr lang="en-GB" sz="1200" dirty="0">
                <a:solidFill>
                  <a:srgbClr val="000000"/>
                </a:solidFill>
                <a:latin typeface="Courier New" panose="02070309020205020404" pitchFamily="49" charset="0"/>
                <a:cs typeface="Courier New" panose="02070309020205020404" pitchFamily="49" charset="0"/>
              </a:rPr>
              <a:t>FESX_CLAC08_8</a:t>
            </a:r>
            <a:r>
              <a:rPr lang="en-GB" sz="1200" dirty="0">
                <a:solidFill>
                  <a:srgbClr val="0432FF"/>
                </a:solidFill>
                <a:latin typeface="Courier New" panose="02070309020205020404" pitchFamily="49" charset="0"/>
                <a:cs typeface="Courier New" panose="02070309020205020404" pitchFamily="49" charset="0"/>
              </a:rPr>
              <a:t>"&gt;</a:t>
            </a:r>
            <a:endParaRPr lang="en-GB" sz="1200" dirty="0">
              <a:latin typeface="Courier New" panose="02070309020205020404" pitchFamily="49" charset="0"/>
              <a:cs typeface="Courier New" panose="02070309020205020404" pitchFamily="49" charset="0"/>
            </a:endParaRP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LineName</a:t>
            </a:r>
            <a:r>
              <a:rPr lang="en-GB" sz="1200" dirty="0">
                <a:solidFill>
                  <a:srgbClr val="0432FF"/>
                </a:solidFill>
                <a:latin typeface="Courier New" panose="02070309020205020404" pitchFamily="49" charset="0"/>
                <a:cs typeface="Courier New" panose="02070309020205020404" pitchFamily="49" charset="0"/>
              </a:rPr>
              <a:t>&gt;</a:t>
            </a:r>
            <a:r>
              <a:rPr lang="en-GB" sz="1200" dirty="0">
                <a:solidFill>
                  <a:srgbClr val="000000"/>
                </a:solidFill>
                <a:latin typeface="Courier New" panose="02070309020205020404" pitchFamily="49" charset="0"/>
                <a:cs typeface="Courier New" panose="02070309020205020404" pitchFamily="49" charset="0"/>
              </a:rPr>
              <a:t>8</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LineName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a:solidFill>
                  <a:srgbClr val="941100"/>
                </a:solidFill>
                <a:latin typeface="Courier New" panose="02070309020205020404" pitchFamily="49" charset="0"/>
                <a:cs typeface="Courier New" panose="02070309020205020404" pitchFamily="49" charset="0"/>
              </a:rPr>
              <a:t>Line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a:t>
            </a: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Lines</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a:t>
            </a:r>
          </a:p>
          <a:p>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RegisteredOperatorRef</a:t>
            </a:r>
            <a:r>
              <a:rPr lang="en-GB" sz="1200" dirty="0">
                <a:solidFill>
                  <a:srgbClr val="0432FF"/>
                </a:solidFill>
                <a:latin typeface="Courier New" panose="02070309020205020404" pitchFamily="49" charset="0"/>
                <a:cs typeface="Courier New" panose="02070309020205020404" pitchFamily="49" charset="0"/>
              </a:rPr>
              <a:t>&gt;</a:t>
            </a:r>
            <a:r>
              <a:rPr lang="en-GB" sz="1200" dirty="0">
                <a:solidFill>
                  <a:srgbClr val="000000"/>
                </a:solidFill>
                <a:latin typeface="Courier New" panose="02070309020205020404" pitchFamily="49" charset="0"/>
                <a:cs typeface="Courier New" panose="02070309020205020404" pitchFamily="49" charset="0"/>
              </a:rPr>
              <a:t>FESX</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RegisteredOperatorRef</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a:t>
            </a:r>
          </a:p>
          <a:p>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Services</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endParaRPr lang="en-GB" sz="1200" dirty="0">
              <a:solidFill>
                <a:srgbClr val="0432FF"/>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147156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FC5183-27DB-1444-BD1A-E4BDEC309877}"/>
              </a:ext>
            </a:extLst>
          </p:cNvPr>
          <p:cNvSpPr>
            <a:spLocks noGrp="1"/>
          </p:cNvSpPr>
          <p:nvPr>
            <p:ph type="sldNum" idx="12"/>
          </p:nvPr>
        </p:nvSpPr>
        <p:spPr/>
        <p:txBody>
          <a:bodyPr/>
          <a:lstStyle/>
          <a:p>
            <a:fld id="{00000000-1234-1234-1234-123412341234}" type="slidenum">
              <a:rPr lang="en-GB" smtClean="0"/>
              <a:pPr/>
              <a:t>16</a:t>
            </a:fld>
            <a:endParaRPr lang="en-GB"/>
          </a:p>
        </p:txBody>
      </p:sp>
      <p:sp>
        <p:nvSpPr>
          <p:cNvPr id="3" name="Title 2">
            <a:extLst>
              <a:ext uri="{FF2B5EF4-FFF2-40B4-BE49-F238E27FC236}">
                <a16:creationId xmlns:a16="http://schemas.microsoft.com/office/drawing/2014/main" id="{37584B40-D4B5-A943-A6A1-1EC97A762BD2}"/>
              </a:ext>
            </a:extLst>
          </p:cNvPr>
          <p:cNvSpPr>
            <a:spLocks noGrp="1"/>
          </p:cNvSpPr>
          <p:nvPr>
            <p:ph type="title"/>
          </p:nvPr>
        </p:nvSpPr>
        <p:spPr/>
        <p:txBody>
          <a:bodyPr/>
          <a:lstStyle/>
          <a:p>
            <a:r>
              <a:rPr lang="en-US" dirty="0"/>
              <a:t>Final proposals : Services version numbering</a:t>
            </a:r>
          </a:p>
        </p:txBody>
      </p:sp>
      <p:sp>
        <p:nvSpPr>
          <p:cNvPr id="4" name="Content Placeholder 3">
            <a:extLst>
              <a:ext uri="{FF2B5EF4-FFF2-40B4-BE49-F238E27FC236}">
                <a16:creationId xmlns:a16="http://schemas.microsoft.com/office/drawing/2014/main" id="{40B35D97-3A26-CE41-A65F-7D9C83F84C31}"/>
              </a:ext>
            </a:extLst>
          </p:cNvPr>
          <p:cNvSpPr>
            <a:spLocks noGrp="1"/>
          </p:cNvSpPr>
          <p:nvPr>
            <p:ph sz="quarter" idx="13"/>
          </p:nvPr>
        </p:nvSpPr>
        <p:spPr>
          <a:xfrm>
            <a:off x="303213" y="1241425"/>
            <a:ext cx="6483350" cy="4960800"/>
          </a:xfrm>
        </p:spPr>
        <p:txBody>
          <a:bodyPr/>
          <a:lstStyle/>
          <a:p>
            <a:pPr>
              <a:spcAft>
                <a:spcPts val="600"/>
              </a:spcAft>
            </a:pPr>
            <a:r>
              <a:rPr lang="en-US" sz="2000" dirty="0">
                <a:latin typeface="Arial" panose="020B0604020202020204" pitchFamily="34" charset="0"/>
                <a:cs typeface="Arial" panose="020B0604020202020204" pitchFamily="34" charset="0"/>
              </a:rPr>
              <a:t>Services shall be given version numbers using the </a:t>
            </a:r>
            <a:r>
              <a:rPr lang="en-US" sz="2000" dirty="0" err="1">
                <a:latin typeface="Courier New" panose="02070309020205020404" pitchFamily="49" charset="0"/>
                <a:cs typeface="Courier New" panose="02070309020205020404" pitchFamily="49" charset="0"/>
              </a:rPr>
              <a:t>RevisionNumber</a:t>
            </a:r>
            <a:r>
              <a:rPr lang="en-US" sz="2000" dirty="0">
                <a:latin typeface="Arial" panose="020B0604020202020204" pitchFamily="34" charset="0"/>
                <a:cs typeface="Arial" panose="020B0604020202020204" pitchFamily="34" charset="0"/>
              </a:rPr>
              <a:t> attribute of </a:t>
            </a:r>
            <a:r>
              <a:rPr lang="en-US" sz="2000" dirty="0">
                <a:latin typeface="Courier New" panose="02070309020205020404" pitchFamily="49" charset="0"/>
                <a:cs typeface="Courier New" panose="02070309020205020404" pitchFamily="49" charset="0"/>
              </a:rPr>
              <a:t>Service</a:t>
            </a:r>
            <a:r>
              <a:rPr lang="en-US" sz="2000" dirty="0">
                <a:latin typeface="Arial" panose="020B0604020202020204" pitchFamily="34" charset="0"/>
                <a:cs typeface="Arial" panose="020B0604020202020204" pitchFamily="34" charset="0"/>
              </a:rPr>
              <a:t>. </a:t>
            </a:r>
          </a:p>
          <a:p>
            <a:pPr lvl="1">
              <a:spcAft>
                <a:spcPts val="600"/>
              </a:spcAft>
            </a:pPr>
            <a:r>
              <a:rPr lang="en-US" sz="1600" dirty="0">
                <a:latin typeface="Arial" panose="020B0604020202020204" pitchFamily="34" charset="0"/>
                <a:cs typeface="Arial" panose="020B0604020202020204" pitchFamily="34" charset="0"/>
              </a:rPr>
              <a:t>Lines may also have versions numbers using the </a:t>
            </a:r>
            <a:r>
              <a:rPr lang="en-US" sz="1600" dirty="0" err="1">
                <a:latin typeface="Courier New" panose="02070309020205020404" pitchFamily="49" charset="0"/>
                <a:cs typeface="Courier New" panose="02070309020205020404" pitchFamily="49" charset="0"/>
              </a:rPr>
              <a:t>RevisionNumber</a:t>
            </a:r>
            <a:r>
              <a:rPr lang="en-US" sz="1600" dirty="0">
                <a:latin typeface="Arial" panose="020B0604020202020204" pitchFamily="34" charset="0"/>
                <a:cs typeface="Arial" panose="020B0604020202020204" pitchFamily="34" charset="0"/>
              </a:rPr>
              <a:t> attribute of </a:t>
            </a:r>
            <a:r>
              <a:rPr lang="en-US" sz="1600" dirty="0">
                <a:latin typeface="Courier New" panose="02070309020205020404" pitchFamily="49" charset="0"/>
                <a:cs typeface="Courier New" panose="02070309020205020404" pitchFamily="49" charset="0"/>
              </a:rPr>
              <a:t>Line</a:t>
            </a:r>
            <a:r>
              <a:rPr lang="en-US" sz="1600" dirty="0">
                <a:latin typeface="Arial" panose="020B0604020202020204" pitchFamily="34" charset="0"/>
                <a:cs typeface="Arial" panose="020B0604020202020204" pitchFamily="34" charset="0"/>
              </a:rPr>
              <a:t>, but this isn’t required.</a:t>
            </a:r>
          </a:p>
          <a:p>
            <a:pPr lvl="1">
              <a:spcAft>
                <a:spcPts val="600"/>
              </a:spcAft>
            </a:pPr>
            <a:r>
              <a:rPr lang="en-US" sz="1600" dirty="0">
                <a:latin typeface="Arial" panose="020B0604020202020204" pitchFamily="34" charset="0"/>
                <a:cs typeface="Arial" panose="020B0604020202020204" pitchFamily="34" charset="0"/>
              </a:rPr>
              <a:t>Two versions of the same service shall never appear in the same TXC document, as this would require duplication of keys.</a:t>
            </a:r>
          </a:p>
          <a:p>
            <a:pPr>
              <a:spcAft>
                <a:spcPts val="600"/>
              </a:spcAft>
            </a:pPr>
            <a:r>
              <a:rPr lang="en-US" sz="2000" dirty="0">
                <a:latin typeface="Arial" panose="020B0604020202020204" pitchFamily="34" charset="0"/>
                <a:cs typeface="Arial" panose="020B0604020202020204" pitchFamily="34" charset="0"/>
              </a:rPr>
              <a:t>If an operator wants to have separate timetables for the same line (e.g. seasonal) in the same version, then these can be:</a:t>
            </a:r>
          </a:p>
          <a:p>
            <a:pPr lvl="1">
              <a:spcAft>
                <a:spcPts val="600"/>
              </a:spcAft>
            </a:pPr>
            <a:r>
              <a:rPr lang="en-US" sz="1600" dirty="0">
                <a:latin typeface="Arial" panose="020B0604020202020204" pitchFamily="34" charset="0"/>
                <a:cs typeface="Arial" panose="020B0604020202020204" pitchFamily="34" charset="0"/>
              </a:rPr>
              <a:t>One service / two lines, with unique line ids extended appropriately (consistent between versions)</a:t>
            </a:r>
          </a:p>
          <a:p>
            <a:pPr lvl="1">
              <a:spcAft>
                <a:spcPts val="600"/>
              </a:spcAft>
            </a:pPr>
            <a:r>
              <a:rPr lang="en-US" sz="1600" dirty="0">
                <a:latin typeface="Arial" panose="020B0604020202020204" pitchFamily="34" charset="0"/>
                <a:cs typeface="Arial" panose="020B0604020202020204" pitchFamily="34" charset="0"/>
              </a:rPr>
              <a:t>A single line, with </a:t>
            </a:r>
            <a:r>
              <a:rPr lang="en-US" sz="1600" dirty="0" err="1">
                <a:latin typeface="Courier New" panose="02070309020205020404" pitchFamily="49" charset="0"/>
                <a:cs typeface="Courier New" panose="02070309020205020404" pitchFamily="49" charset="0"/>
              </a:rPr>
              <a:t>VehicleJourneys</a:t>
            </a:r>
            <a:r>
              <a:rPr lang="en-US" sz="1600" dirty="0">
                <a:latin typeface="Arial" panose="020B0604020202020204" pitchFamily="34" charset="0"/>
                <a:cs typeface="Arial" panose="020B0604020202020204" pitchFamily="34" charset="0"/>
              </a:rPr>
              <a:t> encoded to the right operating dates.</a:t>
            </a:r>
          </a:p>
          <a:p>
            <a:pPr>
              <a:spcAft>
                <a:spcPts val="600"/>
              </a:spcAft>
            </a:pPr>
            <a:r>
              <a:rPr lang="en-US" sz="2000" dirty="0">
                <a:highlight>
                  <a:srgbClr val="00FF00"/>
                </a:highlight>
                <a:latin typeface="Arial" panose="020B0604020202020204" pitchFamily="34" charset="0"/>
                <a:cs typeface="Arial" panose="020B0604020202020204" pitchFamily="34" charset="0"/>
              </a:rPr>
              <a:t>Versions should ideally align with registration version numbers</a:t>
            </a:r>
          </a:p>
          <a:p>
            <a:pPr>
              <a:spcAft>
                <a:spcPts val="600"/>
              </a:spcAft>
            </a:pPr>
            <a:endParaRPr lang="en-US" dirty="0">
              <a:latin typeface="+mn-lt"/>
              <a:cs typeface="Courier New" panose="02070309020205020404" pitchFamily="49" charset="0"/>
            </a:endParaRPr>
          </a:p>
        </p:txBody>
      </p:sp>
      <p:sp>
        <p:nvSpPr>
          <p:cNvPr id="9" name="TextBox 8">
            <a:extLst>
              <a:ext uri="{FF2B5EF4-FFF2-40B4-BE49-F238E27FC236}">
                <a16:creationId xmlns:a16="http://schemas.microsoft.com/office/drawing/2014/main" id="{4891C0CE-AB6A-1640-9B61-BD5AAABBD637}"/>
              </a:ext>
            </a:extLst>
          </p:cNvPr>
          <p:cNvSpPr txBox="1"/>
          <p:nvPr/>
        </p:nvSpPr>
        <p:spPr>
          <a:xfrm>
            <a:off x="6886468" y="1331414"/>
            <a:ext cx="5298245" cy="2308324"/>
          </a:xfrm>
          <a:prstGeom prst="rect">
            <a:avLst/>
          </a:prstGeom>
          <a:noFill/>
        </p:spPr>
        <p:txBody>
          <a:bodyPr wrap="none" rtlCol="0">
            <a:spAutoFit/>
          </a:bodyPr>
          <a:lstStyle/>
          <a:p>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Service </a:t>
            </a:r>
            <a:r>
              <a:rPr lang="en-GB" sz="1200" dirty="0" err="1">
                <a:solidFill>
                  <a:srgbClr val="FF0000"/>
                </a:solidFill>
                <a:latin typeface="Courier New" panose="02070309020205020404" pitchFamily="49" charset="0"/>
                <a:cs typeface="Courier New" panose="02070309020205020404" pitchFamily="49" charset="0"/>
              </a:rPr>
              <a:t>RevisionNumber</a:t>
            </a:r>
            <a:r>
              <a:rPr lang="en-GB" sz="1200" dirty="0">
                <a:solidFill>
                  <a:srgbClr val="0432FF"/>
                </a:solidFill>
                <a:latin typeface="Courier New" panose="02070309020205020404" pitchFamily="49" charset="0"/>
                <a:cs typeface="Courier New" panose="02070309020205020404" pitchFamily="49" charset="0"/>
              </a:rPr>
              <a:t>="</a:t>
            </a:r>
            <a:r>
              <a:rPr lang="en-GB" sz="1200" dirty="0">
                <a:solidFill>
                  <a:srgbClr val="000000"/>
                </a:solidFill>
                <a:latin typeface="Courier New" panose="02070309020205020404" pitchFamily="49" charset="0"/>
                <a:cs typeface="Courier New" panose="02070309020205020404" pitchFamily="49" charset="0"/>
              </a:rPr>
              <a:t>1</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ServiceCode</a:t>
            </a:r>
            <a:r>
              <a:rPr lang="en-GB" sz="1200" dirty="0">
                <a:solidFill>
                  <a:srgbClr val="0432FF"/>
                </a:solidFill>
                <a:latin typeface="Courier New" panose="02070309020205020404" pitchFamily="49" charset="0"/>
                <a:cs typeface="Courier New" panose="02070309020205020404" pitchFamily="49" charset="0"/>
              </a:rPr>
              <a:t>&gt;</a:t>
            </a:r>
            <a:r>
              <a:rPr lang="en-GB" sz="1200" dirty="0">
                <a:solidFill>
                  <a:srgbClr val="000000"/>
                </a:solidFill>
                <a:latin typeface="Courier New" panose="02070309020205020404" pitchFamily="49" charset="0"/>
                <a:cs typeface="Courier New" panose="02070309020205020404" pitchFamily="49" charset="0"/>
              </a:rPr>
              <a:t>BAS08</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ServiceCode</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Lines</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a:solidFill>
                  <a:srgbClr val="941100"/>
                </a:solidFill>
                <a:latin typeface="Courier New" panose="02070309020205020404" pitchFamily="49" charset="0"/>
                <a:cs typeface="Courier New" panose="02070309020205020404" pitchFamily="49" charset="0"/>
              </a:rPr>
              <a:t>Line </a:t>
            </a:r>
            <a:r>
              <a:rPr lang="en-GB" sz="1200" dirty="0">
                <a:solidFill>
                  <a:srgbClr val="FF0000"/>
                </a:solidFill>
                <a:latin typeface="Courier New" panose="02070309020205020404" pitchFamily="49" charset="0"/>
                <a:cs typeface="Courier New" panose="02070309020205020404" pitchFamily="49" charset="0"/>
              </a:rPr>
              <a:t>id</a:t>
            </a:r>
            <a:r>
              <a:rPr lang="en-GB" sz="1200" dirty="0">
                <a:solidFill>
                  <a:srgbClr val="0432FF"/>
                </a:solidFill>
                <a:latin typeface="Courier New" panose="02070309020205020404" pitchFamily="49" charset="0"/>
                <a:cs typeface="Courier New" panose="02070309020205020404" pitchFamily="49" charset="0"/>
              </a:rPr>
              <a:t>="</a:t>
            </a:r>
            <a:r>
              <a:rPr lang="en-GB" sz="1200" dirty="0">
                <a:solidFill>
                  <a:srgbClr val="000000"/>
                </a:solidFill>
                <a:latin typeface="Courier New" panose="02070309020205020404" pitchFamily="49" charset="0"/>
                <a:cs typeface="Courier New" panose="02070309020205020404" pitchFamily="49" charset="0"/>
              </a:rPr>
              <a:t>FESX_BAS08_8</a:t>
            </a:r>
            <a:r>
              <a:rPr lang="en-GB" sz="1200" dirty="0">
                <a:solidFill>
                  <a:srgbClr val="0432FF"/>
                </a:solidFill>
                <a:latin typeface="Courier New" panose="02070309020205020404" pitchFamily="49" charset="0"/>
                <a:cs typeface="Courier New" panose="02070309020205020404" pitchFamily="49" charset="0"/>
              </a:rPr>
              <a:t>"&gt;</a:t>
            </a:r>
            <a:endParaRPr lang="en-GB" sz="1200" dirty="0">
              <a:latin typeface="Courier New" panose="02070309020205020404" pitchFamily="49" charset="0"/>
              <a:cs typeface="Courier New" panose="02070309020205020404" pitchFamily="49" charset="0"/>
            </a:endParaRP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LineName</a:t>
            </a:r>
            <a:r>
              <a:rPr lang="en-GB" sz="1200" dirty="0">
                <a:solidFill>
                  <a:srgbClr val="0432FF"/>
                </a:solidFill>
                <a:latin typeface="Courier New" panose="02070309020205020404" pitchFamily="49" charset="0"/>
                <a:cs typeface="Courier New" panose="02070309020205020404" pitchFamily="49" charset="0"/>
              </a:rPr>
              <a:t>&gt;</a:t>
            </a:r>
            <a:r>
              <a:rPr lang="en-GB" sz="1200" dirty="0">
                <a:solidFill>
                  <a:srgbClr val="000000"/>
                </a:solidFill>
                <a:latin typeface="Courier New" panose="02070309020205020404" pitchFamily="49" charset="0"/>
                <a:cs typeface="Courier New" panose="02070309020205020404" pitchFamily="49" charset="0"/>
              </a:rPr>
              <a:t>8</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LineName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a:solidFill>
                  <a:srgbClr val="941100"/>
                </a:solidFill>
                <a:latin typeface="Courier New" panose="02070309020205020404" pitchFamily="49" charset="0"/>
                <a:cs typeface="Courier New" panose="02070309020205020404" pitchFamily="49" charset="0"/>
              </a:rPr>
              <a:t>Line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a:t>
            </a: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Lines</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a:t>
            </a:r>
          </a:p>
          <a:p>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RegisteredOperatorRef</a:t>
            </a:r>
            <a:r>
              <a:rPr lang="en-GB" sz="1200" dirty="0">
                <a:solidFill>
                  <a:srgbClr val="0432FF"/>
                </a:solidFill>
                <a:latin typeface="Courier New" panose="02070309020205020404" pitchFamily="49" charset="0"/>
                <a:cs typeface="Courier New" panose="02070309020205020404" pitchFamily="49" charset="0"/>
              </a:rPr>
              <a:t>&gt;</a:t>
            </a:r>
            <a:r>
              <a:rPr lang="en-GB" sz="1200" dirty="0">
                <a:solidFill>
                  <a:srgbClr val="000000"/>
                </a:solidFill>
                <a:latin typeface="Courier New" panose="02070309020205020404" pitchFamily="49" charset="0"/>
                <a:cs typeface="Courier New" panose="02070309020205020404" pitchFamily="49" charset="0"/>
              </a:rPr>
              <a:t>FESX</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RegisteredOperatorRef</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a:t>
            </a:r>
          </a:p>
          <a:p>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Services</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endParaRPr lang="en-GB" sz="1200" dirty="0">
              <a:solidFill>
                <a:srgbClr val="0432FF"/>
              </a:solidFill>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144BA7B5-77A6-614E-8B2A-25DD0995616F}"/>
              </a:ext>
            </a:extLst>
          </p:cNvPr>
          <p:cNvSpPr txBox="1"/>
          <p:nvPr/>
        </p:nvSpPr>
        <p:spPr>
          <a:xfrm>
            <a:off x="6886467" y="3893901"/>
            <a:ext cx="5298245" cy="2308324"/>
          </a:xfrm>
          <a:prstGeom prst="rect">
            <a:avLst/>
          </a:prstGeom>
          <a:noFill/>
        </p:spPr>
        <p:txBody>
          <a:bodyPr wrap="none" rtlCol="0">
            <a:spAutoFit/>
          </a:bodyPr>
          <a:lstStyle/>
          <a:p>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Service </a:t>
            </a:r>
            <a:r>
              <a:rPr lang="en-GB" sz="1200" dirty="0" err="1">
                <a:solidFill>
                  <a:srgbClr val="FF0000"/>
                </a:solidFill>
                <a:latin typeface="Courier New" panose="02070309020205020404" pitchFamily="49" charset="0"/>
                <a:cs typeface="Courier New" panose="02070309020205020404" pitchFamily="49" charset="0"/>
              </a:rPr>
              <a:t>RevisionNumber</a:t>
            </a:r>
            <a:r>
              <a:rPr lang="en-GB" sz="1200" dirty="0">
                <a:solidFill>
                  <a:srgbClr val="0432FF"/>
                </a:solidFill>
                <a:latin typeface="Courier New" panose="02070309020205020404" pitchFamily="49" charset="0"/>
                <a:cs typeface="Courier New" panose="02070309020205020404" pitchFamily="49" charset="0"/>
              </a:rPr>
              <a:t>=”</a:t>
            </a:r>
            <a:r>
              <a:rPr lang="en-GB" sz="1200" dirty="0">
                <a:solidFill>
                  <a:srgbClr val="000000"/>
                </a:solidFill>
                <a:latin typeface="Courier New" panose="02070309020205020404" pitchFamily="49" charset="0"/>
                <a:cs typeface="Courier New" panose="02070309020205020404" pitchFamily="49" charset="0"/>
              </a:rPr>
              <a:t>4</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ServiceCode</a:t>
            </a:r>
            <a:r>
              <a:rPr lang="en-GB" sz="1200" dirty="0">
                <a:solidFill>
                  <a:srgbClr val="0432FF"/>
                </a:solidFill>
                <a:latin typeface="Courier New" panose="02070309020205020404" pitchFamily="49" charset="0"/>
                <a:cs typeface="Courier New" panose="02070309020205020404" pitchFamily="49" charset="0"/>
              </a:rPr>
              <a:t>&gt;</a:t>
            </a:r>
            <a:r>
              <a:rPr lang="en-GB" sz="1200" dirty="0">
                <a:solidFill>
                  <a:srgbClr val="000000"/>
                </a:solidFill>
                <a:latin typeface="Courier New" panose="02070309020205020404" pitchFamily="49" charset="0"/>
                <a:cs typeface="Courier New" panose="02070309020205020404" pitchFamily="49" charset="0"/>
              </a:rPr>
              <a:t>CLAC08</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ServiceCode</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Lines</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a:solidFill>
                  <a:srgbClr val="941100"/>
                </a:solidFill>
                <a:latin typeface="Courier New" panose="02070309020205020404" pitchFamily="49" charset="0"/>
                <a:cs typeface="Courier New" panose="02070309020205020404" pitchFamily="49" charset="0"/>
              </a:rPr>
              <a:t>Line </a:t>
            </a:r>
            <a:r>
              <a:rPr lang="en-GB" sz="1200" dirty="0">
                <a:solidFill>
                  <a:srgbClr val="FF0000"/>
                </a:solidFill>
                <a:latin typeface="Courier New" panose="02070309020205020404" pitchFamily="49" charset="0"/>
                <a:cs typeface="Courier New" panose="02070309020205020404" pitchFamily="49" charset="0"/>
              </a:rPr>
              <a:t>id</a:t>
            </a:r>
            <a:r>
              <a:rPr lang="en-GB" sz="1200" dirty="0">
                <a:solidFill>
                  <a:srgbClr val="0432FF"/>
                </a:solidFill>
                <a:latin typeface="Courier New" panose="02070309020205020404" pitchFamily="49" charset="0"/>
                <a:cs typeface="Courier New" panose="02070309020205020404" pitchFamily="49" charset="0"/>
              </a:rPr>
              <a:t>="</a:t>
            </a:r>
            <a:r>
              <a:rPr lang="en-GB" sz="1200" dirty="0">
                <a:solidFill>
                  <a:srgbClr val="000000"/>
                </a:solidFill>
                <a:latin typeface="Courier New" panose="02070309020205020404" pitchFamily="49" charset="0"/>
                <a:cs typeface="Courier New" panose="02070309020205020404" pitchFamily="49" charset="0"/>
              </a:rPr>
              <a:t>FESX_CLAC08_8</a:t>
            </a:r>
            <a:r>
              <a:rPr lang="en-GB" sz="1200" dirty="0">
                <a:solidFill>
                  <a:srgbClr val="0432FF"/>
                </a:solidFill>
                <a:latin typeface="Courier New" panose="02070309020205020404" pitchFamily="49" charset="0"/>
                <a:cs typeface="Courier New" panose="02070309020205020404" pitchFamily="49" charset="0"/>
              </a:rPr>
              <a:t>"&gt;</a:t>
            </a:r>
            <a:endParaRPr lang="en-GB" sz="1200" dirty="0">
              <a:latin typeface="Courier New" panose="02070309020205020404" pitchFamily="49" charset="0"/>
              <a:cs typeface="Courier New" panose="02070309020205020404" pitchFamily="49" charset="0"/>
            </a:endParaRP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LineName</a:t>
            </a:r>
            <a:r>
              <a:rPr lang="en-GB" sz="1200" dirty="0">
                <a:solidFill>
                  <a:srgbClr val="0432FF"/>
                </a:solidFill>
                <a:latin typeface="Courier New" panose="02070309020205020404" pitchFamily="49" charset="0"/>
                <a:cs typeface="Courier New" panose="02070309020205020404" pitchFamily="49" charset="0"/>
              </a:rPr>
              <a:t>&gt;</a:t>
            </a:r>
            <a:r>
              <a:rPr lang="en-GB" sz="1200" dirty="0">
                <a:solidFill>
                  <a:srgbClr val="000000"/>
                </a:solidFill>
                <a:latin typeface="Courier New" panose="02070309020205020404" pitchFamily="49" charset="0"/>
                <a:cs typeface="Courier New" panose="02070309020205020404" pitchFamily="49" charset="0"/>
              </a:rPr>
              <a:t>8</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LineName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a:solidFill>
                  <a:srgbClr val="941100"/>
                </a:solidFill>
                <a:latin typeface="Courier New" panose="02070309020205020404" pitchFamily="49" charset="0"/>
                <a:cs typeface="Courier New" panose="02070309020205020404" pitchFamily="49" charset="0"/>
              </a:rPr>
              <a:t>Line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a:t>
            </a: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Lines</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a:t>
            </a:r>
          </a:p>
          <a:p>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RegisteredOperatorRef</a:t>
            </a:r>
            <a:r>
              <a:rPr lang="en-GB" sz="1200" dirty="0">
                <a:solidFill>
                  <a:srgbClr val="0432FF"/>
                </a:solidFill>
                <a:latin typeface="Courier New" panose="02070309020205020404" pitchFamily="49" charset="0"/>
                <a:cs typeface="Courier New" panose="02070309020205020404" pitchFamily="49" charset="0"/>
              </a:rPr>
              <a:t>&gt;</a:t>
            </a:r>
            <a:r>
              <a:rPr lang="en-GB" sz="1200" dirty="0">
                <a:solidFill>
                  <a:srgbClr val="000000"/>
                </a:solidFill>
                <a:latin typeface="Courier New" panose="02070309020205020404" pitchFamily="49" charset="0"/>
                <a:cs typeface="Courier New" panose="02070309020205020404" pitchFamily="49" charset="0"/>
              </a:rPr>
              <a:t>FESX</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RegisteredOperatorRef</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a:t>
            </a:r>
          </a:p>
          <a:p>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Services</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endParaRPr lang="en-GB" sz="1200" dirty="0">
              <a:solidFill>
                <a:srgbClr val="0432FF"/>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498976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E58593-F0CA-1A4D-8B35-3701738ABE21}"/>
              </a:ext>
            </a:extLst>
          </p:cNvPr>
          <p:cNvSpPr>
            <a:spLocks noGrp="1"/>
          </p:cNvSpPr>
          <p:nvPr>
            <p:ph type="sldNum" idx="12"/>
          </p:nvPr>
        </p:nvSpPr>
        <p:spPr/>
        <p:txBody>
          <a:bodyPr/>
          <a:lstStyle/>
          <a:p>
            <a:fld id="{00000000-1234-1234-1234-123412341234}" type="slidenum">
              <a:rPr lang="en-GB" smtClean="0"/>
              <a:pPr/>
              <a:t>17</a:t>
            </a:fld>
            <a:endParaRPr lang="en-GB"/>
          </a:p>
        </p:txBody>
      </p:sp>
      <p:sp>
        <p:nvSpPr>
          <p:cNvPr id="3" name="Title 2">
            <a:extLst>
              <a:ext uri="{FF2B5EF4-FFF2-40B4-BE49-F238E27FC236}">
                <a16:creationId xmlns:a16="http://schemas.microsoft.com/office/drawing/2014/main" id="{D7ED72D3-1F5C-0F46-9D34-181186AA8B62}"/>
              </a:ext>
            </a:extLst>
          </p:cNvPr>
          <p:cNvSpPr>
            <a:spLocks noGrp="1"/>
          </p:cNvSpPr>
          <p:nvPr>
            <p:ph type="title"/>
          </p:nvPr>
        </p:nvSpPr>
        <p:spPr/>
        <p:txBody>
          <a:bodyPr/>
          <a:lstStyle/>
          <a:p>
            <a:r>
              <a:rPr lang="en-GB" dirty="0"/>
              <a:t>Final proposals : Direction flags and line descriptions</a:t>
            </a:r>
          </a:p>
        </p:txBody>
      </p:sp>
      <p:sp>
        <p:nvSpPr>
          <p:cNvPr id="4" name="Content Placeholder 3">
            <a:extLst>
              <a:ext uri="{FF2B5EF4-FFF2-40B4-BE49-F238E27FC236}">
                <a16:creationId xmlns:a16="http://schemas.microsoft.com/office/drawing/2014/main" id="{EF8754A0-A6C6-744E-88FA-85E2B94BAA0D}"/>
              </a:ext>
            </a:extLst>
          </p:cNvPr>
          <p:cNvSpPr>
            <a:spLocks noGrp="1"/>
          </p:cNvSpPr>
          <p:nvPr>
            <p:ph sz="quarter" idx="13"/>
          </p:nvPr>
        </p:nvSpPr>
        <p:spPr/>
        <p:txBody>
          <a:bodyPr/>
          <a:lstStyle/>
          <a:p>
            <a:r>
              <a:rPr lang="en-GB" dirty="0">
                <a:latin typeface="Courier New" panose="02070309020205020404" pitchFamily="49" charset="0"/>
                <a:cs typeface="Courier New" panose="02070309020205020404" pitchFamily="49" charset="0"/>
              </a:rPr>
              <a:t>Direction</a:t>
            </a:r>
            <a:r>
              <a:rPr lang="en-GB" dirty="0">
                <a:latin typeface="+mn-lt"/>
                <a:cs typeface="Courier New" panose="02070309020205020404" pitchFamily="49" charset="0"/>
              </a:rPr>
              <a:t> of a particular </a:t>
            </a:r>
            <a:r>
              <a:rPr lang="en-GB" dirty="0" err="1">
                <a:latin typeface="Courier New" panose="02070309020205020404" pitchFamily="49" charset="0"/>
                <a:cs typeface="Courier New" panose="02070309020205020404" pitchFamily="49" charset="0"/>
              </a:rPr>
              <a:t>JourneyPattern</a:t>
            </a:r>
            <a:r>
              <a:rPr lang="en-GB" dirty="0">
                <a:latin typeface="+mn-lt"/>
                <a:cs typeface="Courier New" panose="02070309020205020404" pitchFamily="49" charset="0"/>
              </a:rPr>
              <a:t> shall be defined in </a:t>
            </a:r>
            <a:r>
              <a:rPr lang="en-GB" dirty="0" err="1">
                <a:latin typeface="Courier New" panose="02070309020205020404" pitchFamily="49" charset="0"/>
                <a:cs typeface="Courier New" panose="02070309020205020404" pitchFamily="49" charset="0"/>
              </a:rPr>
              <a:t>StandardService</a:t>
            </a:r>
            <a:r>
              <a:rPr lang="en-GB" dirty="0">
                <a:latin typeface="Courier New" panose="02070309020205020404" pitchFamily="49" charset="0"/>
                <a:cs typeface="Courier New" panose="02070309020205020404" pitchFamily="49" charset="0"/>
              </a:rPr>
              <a:t>/</a:t>
            </a:r>
            <a:r>
              <a:rPr lang="en-GB" dirty="0" err="1">
                <a:latin typeface="Courier New" panose="02070309020205020404" pitchFamily="49" charset="0"/>
                <a:cs typeface="Courier New" panose="02070309020205020404" pitchFamily="49" charset="0"/>
              </a:rPr>
              <a:t>JourneyPattern</a:t>
            </a:r>
            <a:r>
              <a:rPr lang="en-GB" dirty="0">
                <a:latin typeface="+mn-lt"/>
                <a:cs typeface="Courier New" panose="02070309020205020404" pitchFamily="49" charset="0"/>
              </a:rPr>
              <a:t>, and not elsewhere.</a:t>
            </a:r>
          </a:p>
          <a:p>
            <a:endParaRPr lang="en-GB" dirty="0">
              <a:latin typeface="+mn-lt"/>
              <a:cs typeface="Courier New" panose="02070309020205020404" pitchFamily="49" charset="0"/>
            </a:endParaRPr>
          </a:p>
          <a:p>
            <a:r>
              <a:rPr lang="en-GB" dirty="0">
                <a:latin typeface="+mn-lt"/>
                <a:cs typeface="Courier New" panose="02070309020205020404" pitchFamily="49" charset="0"/>
              </a:rPr>
              <a:t>Each </a:t>
            </a:r>
            <a:r>
              <a:rPr lang="en-GB" dirty="0">
                <a:latin typeface="Courier New" panose="02070309020205020404" pitchFamily="49" charset="0"/>
                <a:cs typeface="Courier New" panose="02070309020205020404" pitchFamily="49" charset="0"/>
              </a:rPr>
              <a:t>Line</a:t>
            </a:r>
            <a:r>
              <a:rPr lang="en-GB" dirty="0">
                <a:latin typeface="+mn-lt"/>
                <a:cs typeface="Courier New" panose="02070309020205020404" pitchFamily="49" charset="0"/>
              </a:rPr>
              <a:t> shall have an </a:t>
            </a:r>
            <a:r>
              <a:rPr lang="en-GB" dirty="0" err="1">
                <a:latin typeface="Courier New" panose="02070309020205020404" pitchFamily="49" charset="0"/>
                <a:cs typeface="Courier New" panose="02070309020205020404" pitchFamily="49" charset="0"/>
              </a:rPr>
              <a:t>OutboundDescription</a:t>
            </a:r>
            <a:r>
              <a:rPr lang="en-GB" dirty="0">
                <a:latin typeface="+mn-lt"/>
                <a:cs typeface="Courier New" panose="02070309020205020404" pitchFamily="49" charset="0"/>
              </a:rPr>
              <a:t> and/or an </a:t>
            </a:r>
            <a:r>
              <a:rPr lang="en-GB" dirty="0" err="1">
                <a:latin typeface="Courier New" panose="02070309020205020404" pitchFamily="49" charset="0"/>
                <a:cs typeface="Courier New" panose="02070309020205020404" pitchFamily="49" charset="0"/>
              </a:rPr>
              <a:t>InboundDescription</a:t>
            </a:r>
            <a:r>
              <a:rPr lang="en-GB" dirty="0">
                <a:latin typeface="+mn-lt"/>
                <a:cs typeface="Courier New" panose="02070309020205020404" pitchFamily="49" charset="0"/>
              </a:rPr>
              <a:t> that describes each direction of the service for public consumption. For example, “Oxford – Milton Keynes – Bedford – Cambridge” and “Cambridge – Bedford – Milton Keynes – Oxford”.</a:t>
            </a:r>
          </a:p>
          <a:p>
            <a:pPr marL="373063" lvl="1" indent="0">
              <a:buNone/>
            </a:pPr>
            <a:endParaRPr lang="en-GB" dirty="0">
              <a:latin typeface="+mn-lt"/>
              <a:cs typeface="Courier New" panose="02070309020205020404" pitchFamily="49" charset="0"/>
            </a:endParaRPr>
          </a:p>
          <a:p>
            <a:pPr marL="346075"/>
            <a:r>
              <a:rPr lang="en-GB" dirty="0">
                <a:latin typeface="Courier New" panose="02070309020205020404" pitchFamily="49" charset="0"/>
                <a:cs typeface="Courier New" panose="02070309020205020404" pitchFamily="49" charset="0"/>
              </a:rPr>
              <a:t>Direction</a:t>
            </a:r>
            <a:r>
              <a:rPr lang="en-GB" dirty="0">
                <a:cs typeface="Courier New" panose="02070309020205020404" pitchFamily="49" charset="0"/>
              </a:rPr>
              <a:t> enumeration </a:t>
            </a:r>
            <a:r>
              <a:rPr lang="en-GB" dirty="0">
                <a:latin typeface="Courier New" panose="02070309020205020404" pitchFamily="49" charset="0"/>
                <a:cs typeface="Courier New" panose="02070309020205020404" pitchFamily="49" charset="0"/>
              </a:rPr>
              <a:t>clockwise</a:t>
            </a:r>
            <a:r>
              <a:rPr lang="en-GB" dirty="0">
                <a:cs typeface="Courier New" panose="02070309020205020404" pitchFamily="49" charset="0"/>
              </a:rPr>
              <a:t> shall map to </a:t>
            </a:r>
            <a:r>
              <a:rPr lang="en-GB" dirty="0" err="1">
                <a:latin typeface="Courier New" panose="02070309020205020404" pitchFamily="49" charset="0"/>
                <a:cs typeface="Courier New" panose="02070309020205020404" pitchFamily="49" charset="0"/>
              </a:rPr>
              <a:t>OutboundDescription</a:t>
            </a:r>
            <a:r>
              <a:rPr lang="en-GB" dirty="0">
                <a:cs typeface="Courier New" panose="02070309020205020404" pitchFamily="49" charset="0"/>
              </a:rPr>
              <a:t> and </a:t>
            </a:r>
            <a:r>
              <a:rPr lang="en-GB" dirty="0">
                <a:latin typeface="Courier New" panose="02070309020205020404" pitchFamily="49" charset="0"/>
                <a:cs typeface="Courier New" panose="02070309020205020404" pitchFamily="49" charset="0"/>
              </a:rPr>
              <a:t>anti-clockwise</a:t>
            </a:r>
            <a:r>
              <a:rPr lang="en-GB" dirty="0">
                <a:cs typeface="Courier New" panose="02070309020205020404" pitchFamily="49" charset="0"/>
              </a:rPr>
              <a:t> to </a:t>
            </a:r>
            <a:r>
              <a:rPr lang="en-GB" dirty="0" err="1">
                <a:latin typeface="Courier New" panose="02070309020205020404" pitchFamily="49" charset="0"/>
                <a:cs typeface="Courier New" panose="02070309020205020404" pitchFamily="49" charset="0"/>
              </a:rPr>
              <a:t>InboundDescription</a:t>
            </a:r>
            <a:endParaRPr lang="en-GB" dirty="0">
              <a:latin typeface="Courier New" panose="02070309020205020404" pitchFamily="49" charset="0"/>
              <a:cs typeface="Courier New" panose="02070309020205020404" pitchFamily="49" charset="0"/>
            </a:endParaRPr>
          </a:p>
          <a:p>
            <a:pPr marL="3175" indent="0">
              <a:buNone/>
            </a:pPr>
            <a:r>
              <a:rPr lang="en-GB" dirty="0">
                <a:cs typeface="Courier New" panose="02070309020205020404" pitchFamily="49" charset="0"/>
              </a:rPr>
              <a:t> </a:t>
            </a:r>
            <a:endParaRPr lang="en-GB" dirty="0">
              <a:latin typeface="+mn-lt"/>
              <a:cs typeface="Courier New" panose="02070309020205020404" pitchFamily="49" charset="0"/>
            </a:endParaRPr>
          </a:p>
          <a:p>
            <a:r>
              <a:rPr lang="en-GB" dirty="0">
                <a:latin typeface="+mn-lt"/>
                <a:cs typeface="Courier New" panose="02070309020205020404" pitchFamily="49" charset="0"/>
              </a:rPr>
              <a:t>Other description elements shall be omitted where permitted. In particular, </a:t>
            </a:r>
            <a:r>
              <a:rPr lang="en-GB" dirty="0">
                <a:latin typeface="Courier New" panose="02070309020205020404" pitchFamily="49" charset="0"/>
                <a:cs typeface="Courier New" panose="02070309020205020404" pitchFamily="49" charset="0"/>
              </a:rPr>
              <a:t>Service/Description</a:t>
            </a:r>
            <a:r>
              <a:rPr lang="en-GB" dirty="0">
                <a:latin typeface="+mn-lt"/>
                <a:cs typeface="Courier New" panose="02070309020205020404" pitchFamily="49" charset="0"/>
              </a:rPr>
              <a:t> is used for registrations and does not contain public-facing information.</a:t>
            </a:r>
          </a:p>
          <a:p>
            <a:pPr marL="0" indent="0">
              <a:buNone/>
            </a:pPr>
            <a:endParaRPr lang="en-GB" dirty="0">
              <a:latin typeface="+mn-lt"/>
              <a:cs typeface="Courier New" panose="02070309020205020404" pitchFamily="49" charset="0"/>
            </a:endParaRPr>
          </a:p>
        </p:txBody>
      </p:sp>
    </p:spTree>
    <p:extLst>
      <p:ext uri="{BB962C8B-B14F-4D97-AF65-F5344CB8AC3E}">
        <p14:creationId xmlns:p14="http://schemas.microsoft.com/office/powerpoint/2010/main" val="1358879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0136D8-7996-2E4D-8DBF-E63ECD14174E}"/>
              </a:ext>
            </a:extLst>
          </p:cNvPr>
          <p:cNvSpPr>
            <a:spLocks noGrp="1"/>
          </p:cNvSpPr>
          <p:nvPr>
            <p:ph type="sldNum" idx="12"/>
          </p:nvPr>
        </p:nvSpPr>
        <p:spPr/>
        <p:txBody>
          <a:bodyPr/>
          <a:lstStyle/>
          <a:p>
            <a:fld id="{00000000-1234-1234-1234-123412341234}" type="slidenum">
              <a:rPr lang="en-GB" smtClean="0"/>
              <a:pPr/>
              <a:t>18</a:t>
            </a:fld>
            <a:endParaRPr lang="en-GB"/>
          </a:p>
        </p:txBody>
      </p:sp>
      <p:sp>
        <p:nvSpPr>
          <p:cNvPr id="6" name="Title 5">
            <a:extLst>
              <a:ext uri="{FF2B5EF4-FFF2-40B4-BE49-F238E27FC236}">
                <a16:creationId xmlns:a16="http://schemas.microsoft.com/office/drawing/2014/main" id="{F4A57B15-C102-1740-A78C-2A6F31D53C74}"/>
              </a:ext>
            </a:extLst>
          </p:cNvPr>
          <p:cNvSpPr>
            <a:spLocks noGrp="1"/>
          </p:cNvSpPr>
          <p:nvPr>
            <p:ph type="title"/>
          </p:nvPr>
        </p:nvSpPr>
        <p:spPr/>
        <p:txBody>
          <a:bodyPr/>
          <a:lstStyle/>
          <a:p>
            <a:r>
              <a:rPr lang="en-GB" dirty="0"/>
              <a:t>Final proposals : Links to legacy systems</a:t>
            </a:r>
          </a:p>
        </p:txBody>
      </p:sp>
      <p:sp>
        <p:nvSpPr>
          <p:cNvPr id="8" name="Content Placeholder 7">
            <a:extLst>
              <a:ext uri="{FF2B5EF4-FFF2-40B4-BE49-F238E27FC236}">
                <a16:creationId xmlns:a16="http://schemas.microsoft.com/office/drawing/2014/main" id="{73E5A56A-A2CE-E44B-9CAE-89CB2126AD7D}"/>
              </a:ext>
            </a:extLst>
          </p:cNvPr>
          <p:cNvSpPr>
            <a:spLocks noGrp="1"/>
          </p:cNvSpPr>
          <p:nvPr>
            <p:ph sz="quarter" idx="13"/>
          </p:nvPr>
        </p:nvSpPr>
        <p:spPr>
          <a:xfrm>
            <a:off x="303212" y="1241425"/>
            <a:ext cx="6693011" cy="4960800"/>
          </a:xfrm>
        </p:spPr>
        <p:txBody>
          <a:bodyPr/>
          <a:lstStyle/>
          <a:p>
            <a:r>
              <a:rPr lang="en-GB" dirty="0"/>
              <a:t>There is merit in allowing BOD TXC data to link to legacy systems, and in particular to OTC Registration numbers, for checking &amp; comparison</a:t>
            </a:r>
          </a:p>
          <a:p>
            <a:endParaRPr lang="en-GB" dirty="0"/>
          </a:p>
          <a:p>
            <a:r>
              <a:rPr lang="en-GB" dirty="0"/>
              <a:t>Using the </a:t>
            </a:r>
            <a:r>
              <a:rPr lang="en-GB" dirty="0">
                <a:latin typeface="Courier New" panose="02070309020205020404" pitchFamily="49" charset="0"/>
                <a:cs typeface="Courier New" panose="02070309020205020404" pitchFamily="49" charset="0"/>
              </a:rPr>
              <a:t>Registrations</a:t>
            </a:r>
            <a:r>
              <a:rPr lang="en-GB" dirty="0"/>
              <a:t> block is not recommended, however, because it contains significant extraneous, inappropriate information (see image)</a:t>
            </a:r>
          </a:p>
          <a:p>
            <a:endParaRPr lang="en-GB" dirty="0"/>
          </a:p>
          <a:p>
            <a:r>
              <a:rPr lang="en-GB" dirty="0"/>
              <a:t>Suggest using </a:t>
            </a:r>
            <a:r>
              <a:rPr lang="en-GB" dirty="0">
                <a:latin typeface="Courier New" panose="02070309020205020404" pitchFamily="49" charset="0"/>
                <a:cs typeface="Courier New" panose="02070309020205020404" pitchFamily="49" charset="0"/>
              </a:rPr>
              <a:t>Service/</a:t>
            </a:r>
            <a:r>
              <a:rPr lang="en-GB" dirty="0" err="1">
                <a:latin typeface="Courier New" panose="02070309020205020404" pitchFamily="49" charset="0"/>
                <a:cs typeface="Courier New" panose="02070309020205020404" pitchFamily="49" charset="0"/>
              </a:rPr>
              <a:t>PrivateCode</a:t>
            </a:r>
            <a:r>
              <a:rPr lang="en-GB" dirty="0"/>
              <a:t> to hold the registration reference instead.</a:t>
            </a:r>
          </a:p>
        </p:txBody>
      </p:sp>
      <p:pic>
        <p:nvPicPr>
          <p:cNvPr id="11" name="Content Placeholder 10" descr="A screenshot of a cell phone&#10;&#10;Description automatically generated">
            <a:extLst>
              <a:ext uri="{FF2B5EF4-FFF2-40B4-BE49-F238E27FC236}">
                <a16:creationId xmlns:a16="http://schemas.microsoft.com/office/drawing/2014/main" id="{2B8B0224-FB16-CB48-A8DE-73E0F168762B}"/>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967330" y="1815583"/>
            <a:ext cx="3687841" cy="3847489"/>
          </a:xfrm>
        </p:spPr>
      </p:pic>
    </p:spTree>
    <p:extLst>
      <p:ext uri="{BB962C8B-B14F-4D97-AF65-F5344CB8AC3E}">
        <p14:creationId xmlns:p14="http://schemas.microsoft.com/office/powerpoint/2010/main" val="2612555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E58593-F0CA-1A4D-8B35-3701738ABE21}"/>
              </a:ext>
            </a:extLst>
          </p:cNvPr>
          <p:cNvSpPr>
            <a:spLocks noGrp="1"/>
          </p:cNvSpPr>
          <p:nvPr>
            <p:ph type="sldNum" idx="12"/>
          </p:nvPr>
        </p:nvSpPr>
        <p:spPr/>
        <p:txBody>
          <a:bodyPr/>
          <a:lstStyle/>
          <a:p>
            <a:fld id="{00000000-1234-1234-1234-123412341234}" type="slidenum">
              <a:rPr lang="en-GB" smtClean="0"/>
              <a:pPr/>
              <a:t>19</a:t>
            </a:fld>
            <a:endParaRPr lang="en-GB"/>
          </a:p>
        </p:txBody>
      </p:sp>
      <p:sp>
        <p:nvSpPr>
          <p:cNvPr id="3" name="Title 2">
            <a:extLst>
              <a:ext uri="{FF2B5EF4-FFF2-40B4-BE49-F238E27FC236}">
                <a16:creationId xmlns:a16="http://schemas.microsoft.com/office/drawing/2014/main" id="{D7ED72D3-1F5C-0F46-9D34-181186AA8B62}"/>
              </a:ext>
            </a:extLst>
          </p:cNvPr>
          <p:cNvSpPr>
            <a:spLocks noGrp="1"/>
          </p:cNvSpPr>
          <p:nvPr>
            <p:ph type="title"/>
          </p:nvPr>
        </p:nvSpPr>
        <p:spPr/>
        <p:txBody>
          <a:bodyPr/>
          <a:lstStyle/>
          <a:p>
            <a:r>
              <a:rPr lang="en-GB" dirty="0"/>
              <a:t>Final proposal : Other aspects of services and lines</a:t>
            </a:r>
          </a:p>
        </p:txBody>
      </p:sp>
      <p:sp>
        <p:nvSpPr>
          <p:cNvPr id="4" name="Content Placeholder 3">
            <a:extLst>
              <a:ext uri="{FF2B5EF4-FFF2-40B4-BE49-F238E27FC236}">
                <a16:creationId xmlns:a16="http://schemas.microsoft.com/office/drawing/2014/main" id="{EF8754A0-A6C6-744E-88FA-85E2B94BAA0D}"/>
              </a:ext>
            </a:extLst>
          </p:cNvPr>
          <p:cNvSpPr>
            <a:spLocks noGrp="1"/>
          </p:cNvSpPr>
          <p:nvPr>
            <p:ph sz="quarter" idx="13"/>
          </p:nvPr>
        </p:nvSpPr>
        <p:spPr/>
        <p:txBody>
          <a:bodyPr/>
          <a:lstStyle/>
          <a:p>
            <a:pPr>
              <a:spcAft>
                <a:spcPts val="900"/>
              </a:spcAft>
            </a:pPr>
            <a:r>
              <a:rPr lang="en-GB" sz="2000" dirty="0">
                <a:latin typeface="+mn-lt"/>
                <a:cs typeface="Courier New" panose="02070309020205020404" pitchFamily="49" charset="0"/>
              </a:rPr>
              <a:t>To minimise over-ridden data, </a:t>
            </a:r>
            <a:r>
              <a:rPr lang="en-GB" sz="2000" dirty="0" err="1">
                <a:latin typeface="Courier New" panose="02070309020205020404" pitchFamily="49" charset="0"/>
                <a:cs typeface="Courier New" panose="02070309020205020404" pitchFamily="49" charset="0"/>
              </a:rPr>
              <a:t>OperatingProfile</a:t>
            </a:r>
            <a:r>
              <a:rPr lang="en-GB" sz="2000" dirty="0"/>
              <a:t> shall not be used in </a:t>
            </a:r>
            <a:r>
              <a:rPr lang="en-GB" sz="2000" dirty="0">
                <a:latin typeface="Courier New" panose="02070309020205020404" pitchFamily="49" charset="0"/>
                <a:cs typeface="Courier New" panose="02070309020205020404" pitchFamily="49" charset="0"/>
              </a:rPr>
              <a:t>Service</a:t>
            </a:r>
            <a:r>
              <a:rPr lang="en-GB" sz="2000" dirty="0"/>
              <a:t> but shall be declared in full in each </a:t>
            </a:r>
            <a:r>
              <a:rPr lang="en-GB" sz="2000" dirty="0" err="1">
                <a:latin typeface="Courier New" panose="02070309020205020404" pitchFamily="49" charset="0"/>
                <a:cs typeface="Courier New" panose="02070309020205020404" pitchFamily="49" charset="0"/>
              </a:rPr>
              <a:t>VehicleJourney</a:t>
            </a:r>
            <a:endParaRPr lang="en-GB" sz="2000" dirty="0">
              <a:latin typeface="Courier New" panose="02070309020205020404" pitchFamily="49" charset="0"/>
              <a:cs typeface="Courier New" panose="02070309020205020404" pitchFamily="49" charset="0"/>
            </a:endParaRPr>
          </a:p>
          <a:p>
            <a:pPr>
              <a:spcAft>
                <a:spcPts val="900"/>
              </a:spcAft>
            </a:pPr>
            <a:r>
              <a:rPr lang="en-GB" sz="2000" dirty="0">
                <a:latin typeface="+mn-lt"/>
                <a:cs typeface="Courier New" panose="02070309020205020404" pitchFamily="49" charset="0"/>
              </a:rPr>
              <a:t>The </a:t>
            </a:r>
            <a:r>
              <a:rPr lang="en-GB" sz="2000" dirty="0" err="1">
                <a:latin typeface="Courier New" panose="02070309020205020404" pitchFamily="49" charset="0"/>
                <a:cs typeface="Courier New" panose="02070309020205020404" pitchFamily="49" charset="0"/>
              </a:rPr>
              <a:t>PublicUse</a:t>
            </a:r>
            <a:r>
              <a:rPr lang="en-GB" sz="2000" dirty="0">
                <a:latin typeface="+mn-lt"/>
                <a:cs typeface="Courier New" panose="02070309020205020404" pitchFamily="49" charset="0"/>
              </a:rPr>
              <a:t> flag shall be used on services which are not open to the general public but have some restriction e.g. school services requiring passes.</a:t>
            </a:r>
          </a:p>
          <a:p>
            <a:pPr>
              <a:spcAft>
                <a:spcPts val="900"/>
              </a:spcAft>
            </a:pPr>
            <a:r>
              <a:rPr lang="en-GB" sz="2000" dirty="0">
                <a:latin typeface="+mn-lt"/>
                <a:cs typeface="Courier New" panose="02070309020205020404" pitchFamily="49" charset="0"/>
              </a:rPr>
              <a:t>Registration information, such as </a:t>
            </a:r>
            <a:r>
              <a:rPr lang="en-GB" sz="2000" dirty="0" err="1">
                <a:latin typeface="Courier New" panose="02070309020205020404" pitchFamily="49" charset="0"/>
                <a:cs typeface="Courier New" panose="02070309020205020404" pitchFamily="49" charset="0"/>
              </a:rPr>
              <a:t>ServiceClassification</a:t>
            </a:r>
            <a:r>
              <a:rPr lang="en-GB" sz="2000" dirty="0">
                <a:latin typeface="+mn-lt"/>
                <a:cs typeface="Courier New" panose="02070309020205020404" pitchFamily="49" charset="0"/>
              </a:rPr>
              <a:t>, </a:t>
            </a:r>
            <a:r>
              <a:rPr lang="en-GB" sz="2000" dirty="0" err="1">
                <a:latin typeface="Courier New" panose="02070309020205020404" pitchFamily="49" charset="0"/>
                <a:cs typeface="Courier New" panose="02070309020205020404" pitchFamily="49" charset="0"/>
              </a:rPr>
              <a:t>StopRequirements</a:t>
            </a:r>
            <a:r>
              <a:rPr lang="en-GB" sz="2000" dirty="0">
                <a:latin typeface="+mn-lt"/>
                <a:cs typeface="Courier New" panose="02070309020205020404" pitchFamily="49" charset="0"/>
              </a:rPr>
              <a:t> and </a:t>
            </a:r>
            <a:r>
              <a:rPr lang="en-GB" sz="2000" dirty="0" err="1">
                <a:latin typeface="Courier New" panose="02070309020205020404" pitchFamily="49" charset="0"/>
                <a:cs typeface="Courier New" panose="02070309020205020404" pitchFamily="49" charset="0"/>
              </a:rPr>
              <a:t>CommercialBasis</a:t>
            </a:r>
            <a:r>
              <a:rPr lang="en-GB" sz="2000" dirty="0">
                <a:latin typeface="+mn-lt"/>
                <a:cs typeface="Courier New" panose="02070309020205020404" pitchFamily="49" charset="0"/>
              </a:rPr>
              <a:t> is of little use in passenger information and is not required in </a:t>
            </a:r>
            <a:r>
              <a:rPr lang="en-GB" sz="2000" dirty="0">
                <a:latin typeface="Courier New" panose="02070309020205020404" pitchFamily="49" charset="0"/>
                <a:cs typeface="Courier New" panose="02070309020205020404" pitchFamily="49" charset="0"/>
              </a:rPr>
              <a:t>Service</a:t>
            </a:r>
            <a:r>
              <a:rPr lang="en-GB" sz="2000" dirty="0">
                <a:latin typeface="+mn-lt"/>
                <a:cs typeface="Courier New" panose="02070309020205020404" pitchFamily="49" charset="0"/>
              </a:rPr>
              <a:t>. </a:t>
            </a:r>
          </a:p>
          <a:p>
            <a:pPr>
              <a:spcAft>
                <a:spcPts val="900"/>
              </a:spcAft>
            </a:pPr>
            <a:r>
              <a:rPr lang="en-GB" sz="2000" dirty="0">
                <a:latin typeface="+mn-lt"/>
                <a:cs typeface="Courier New" panose="02070309020205020404" pitchFamily="49" charset="0"/>
              </a:rPr>
              <a:t>Each standard bus service shall have a </a:t>
            </a:r>
            <a:r>
              <a:rPr lang="en-GB" sz="2000" dirty="0" err="1">
                <a:latin typeface="Courier New" panose="02070309020205020404" pitchFamily="49" charset="0"/>
                <a:cs typeface="Courier New" panose="02070309020205020404" pitchFamily="49" charset="0"/>
              </a:rPr>
              <a:t>StandardService</a:t>
            </a:r>
            <a:r>
              <a:rPr lang="en-GB" sz="2000" dirty="0">
                <a:latin typeface="+mn-lt"/>
                <a:cs typeface="Courier New" panose="02070309020205020404" pitchFamily="49" charset="0"/>
              </a:rPr>
              <a:t> element.</a:t>
            </a:r>
          </a:p>
          <a:p>
            <a:pPr>
              <a:spcAft>
                <a:spcPts val="900"/>
              </a:spcAft>
            </a:pPr>
            <a:r>
              <a:rPr lang="en-GB" sz="2000" dirty="0">
                <a:latin typeface="+mn-lt"/>
                <a:cs typeface="Courier New" panose="02070309020205020404" pitchFamily="49" charset="0"/>
              </a:rPr>
              <a:t>There shall be as many </a:t>
            </a:r>
            <a:r>
              <a:rPr lang="en-GB" sz="2000" dirty="0" err="1">
                <a:latin typeface="Courier New" panose="02070309020205020404" pitchFamily="49" charset="0"/>
                <a:cs typeface="Courier New" panose="02070309020205020404" pitchFamily="49" charset="0"/>
              </a:rPr>
              <a:t>JourneyPattern</a:t>
            </a:r>
            <a:r>
              <a:rPr lang="en-GB" sz="2000" dirty="0">
                <a:latin typeface="+mn-lt"/>
                <a:cs typeface="Courier New" panose="02070309020205020404" pitchFamily="49" charset="0"/>
              </a:rPr>
              <a:t> elements as required to fully represent the different patterns of operation. </a:t>
            </a:r>
          </a:p>
          <a:p>
            <a:pPr>
              <a:spcAft>
                <a:spcPts val="900"/>
              </a:spcAft>
            </a:pPr>
            <a:r>
              <a:rPr lang="en-GB" sz="2000" dirty="0">
                <a:latin typeface="+mn-lt"/>
                <a:cs typeface="Courier New" panose="02070309020205020404" pitchFamily="49" charset="0"/>
              </a:rPr>
              <a:t>It is recommended that </a:t>
            </a:r>
            <a:r>
              <a:rPr lang="en-GB" sz="2000" dirty="0" err="1">
                <a:latin typeface="Courier New" panose="02070309020205020404" pitchFamily="49" charset="0"/>
                <a:cs typeface="Courier New" panose="02070309020205020404" pitchFamily="49" charset="0"/>
              </a:rPr>
              <a:t>JourneyPatterns</a:t>
            </a:r>
            <a:r>
              <a:rPr lang="en-GB" sz="2000" dirty="0">
                <a:latin typeface="+mn-lt"/>
                <a:cs typeface="Courier New" panose="02070309020205020404" pitchFamily="49" charset="0"/>
              </a:rPr>
              <a:t> are broken down into reusable </a:t>
            </a:r>
            <a:r>
              <a:rPr lang="en-GB" sz="2000" dirty="0" err="1">
                <a:latin typeface="Courier New" panose="02070309020205020404" pitchFamily="49" charset="0"/>
                <a:cs typeface="Courier New" panose="02070309020205020404" pitchFamily="49" charset="0"/>
              </a:rPr>
              <a:t>JourneyPatternSections</a:t>
            </a:r>
            <a:r>
              <a:rPr lang="en-GB" sz="2000" dirty="0">
                <a:latin typeface="+mn-lt"/>
                <a:cs typeface="Courier New" panose="02070309020205020404" pitchFamily="49" charset="0"/>
              </a:rPr>
              <a:t> which can be joined together with multiple </a:t>
            </a:r>
            <a:r>
              <a:rPr lang="en-GB" sz="2000" dirty="0" err="1">
                <a:latin typeface="Courier New" panose="02070309020205020404" pitchFamily="49" charset="0"/>
                <a:cs typeface="Courier New" panose="02070309020205020404" pitchFamily="49" charset="0"/>
              </a:rPr>
              <a:t>JourneyPatternSectionRefs</a:t>
            </a:r>
            <a:r>
              <a:rPr lang="en-GB" sz="2000" dirty="0">
                <a:latin typeface="Courier New" panose="02070309020205020404" pitchFamily="49" charset="0"/>
                <a:cs typeface="Courier New" panose="02070309020205020404" pitchFamily="49" charset="0"/>
              </a:rPr>
              <a:t>.</a:t>
            </a:r>
          </a:p>
          <a:p>
            <a:endParaRPr lang="en-GB" dirty="0">
              <a:latin typeface="+mn-lt"/>
              <a:cs typeface="Courier New" panose="02070309020205020404" pitchFamily="49" charset="0"/>
            </a:endParaRPr>
          </a:p>
        </p:txBody>
      </p:sp>
    </p:spTree>
    <p:extLst>
      <p:ext uri="{BB962C8B-B14F-4D97-AF65-F5344CB8AC3E}">
        <p14:creationId xmlns:p14="http://schemas.microsoft.com/office/powerpoint/2010/main" val="1431638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D178-1CDC-DA46-B5C1-826688B0F7AA}"/>
              </a:ext>
            </a:extLst>
          </p:cNvPr>
          <p:cNvSpPr>
            <a:spLocks noGrp="1"/>
          </p:cNvSpPr>
          <p:nvPr>
            <p:ph type="title"/>
          </p:nvPr>
        </p:nvSpPr>
        <p:spPr/>
        <p:txBody>
          <a:bodyPr/>
          <a:lstStyle/>
          <a:p>
            <a:r>
              <a:rPr lang="en-GB" dirty="0"/>
              <a:t>Introduction</a:t>
            </a:r>
          </a:p>
        </p:txBody>
      </p:sp>
      <p:sp>
        <p:nvSpPr>
          <p:cNvPr id="3" name="Subtitle 2">
            <a:extLst>
              <a:ext uri="{FF2B5EF4-FFF2-40B4-BE49-F238E27FC236}">
                <a16:creationId xmlns:a16="http://schemas.microsoft.com/office/drawing/2014/main" id="{C13A42B0-00A5-FD49-B151-E8D417B65C09}"/>
              </a:ext>
            </a:extLst>
          </p:cNvPr>
          <p:cNvSpPr>
            <a:spLocks noGrp="1"/>
          </p:cNvSpPr>
          <p:nvPr>
            <p:ph type="subTitle" idx="1"/>
          </p:nvPr>
        </p:nvSpPr>
        <p:spPr/>
        <p:txBody>
          <a:bodyPr/>
          <a:lstStyle/>
          <a:p>
            <a:endParaRPr lang="en-GB"/>
          </a:p>
        </p:txBody>
      </p:sp>
      <p:sp>
        <p:nvSpPr>
          <p:cNvPr id="4" name="Slide Number Placeholder 3">
            <a:extLst>
              <a:ext uri="{FF2B5EF4-FFF2-40B4-BE49-F238E27FC236}">
                <a16:creationId xmlns:a16="http://schemas.microsoft.com/office/drawing/2014/main" id="{75C20B2C-D257-8F4A-A36C-994D79C65A17}"/>
              </a:ext>
            </a:extLst>
          </p:cNvPr>
          <p:cNvSpPr>
            <a:spLocks noGrp="1"/>
          </p:cNvSpPr>
          <p:nvPr>
            <p:ph type="sldNum" idx="12"/>
          </p:nvPr>
        </p:nvSpPr>
        <p:spPr>
          <a:xfrm>
            <a:off x="285750" y="6475074"/>
            <a:ext cx="1481266" cy="326400"/>
          </a:xfrm>
          <a:prstGeom prst="rect">
            <a:avLst/>
          </a:prstGeom>
        </p:spPr>
        <p:txBody>
          <a:bodyPr/>
          <a:lstStyle/>
          <a:p>
            <a:r>
              <a:rPr lang="en-GB"/>
              <a:t>15 May 2019</a:t>
            </a:r>
            <a:endParaRPr lang="en-GB" dirty="0"/>
          </a:p>
        </p:txBody>
      </p:sp>
    </p:spTree>
    <p:extLst>
      <p:ext uri="{BB962C8B-B14F-4D97-AF65-F5344CB8AC3E}">
        <p14:creationId xmlns:p14="http://schemas.microsoft.com/office/powerpoint/2010/main" val="3111780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B9998E-4D53-4743-BADF-7194AABADB16}"/>
              </a:ext>
            </a:extLst>
          </p:cNvPr>
          <p:cNvSpPr>
            <a:spLocks noGrp="1"/>
          </p:cNvSpPr>
          <p:nvPr>
            <p:ph type="sldNum" idx="12"/>
          </p:nvPr>
        </p:nvSpPr>
        <p:spPr/>
        <p:txBody>
          <a:bodyPr/>
          <a:lstStyle/>
          <a:p>
            <a:fld id="{00000000-1234-1234-1234-123412341234}" type="slidenum">
              <a:rPr lang="en-GB" smtClean="0"/>
              <a:pPr/>
              <a:t>20</a:t>
            </a:fld>
            <a:endParaRPr lang="en-GB"/>
          </a:p>
        </p:txBody>
      </p:sp>
      <p:sp>
        <p:nvSpPr>
          <p:cNvPr id="3" name="Title 2">
            <a:extLst>
              <a:ext uri="{FF2B5EF4-FFF2-40B4-BE49-F238E27FC236}">
                <a16:creationId xmlns:a16="http://schemas.microsoft.com/office/drawing/2014/main" id="{D7EFBC96-1D2D-E548-8D30-DD057269CDF1}"/>
              </a:ext>
            </a:extLst>
          </p:cNvPr>
          <p:cNvSpPr>
            <a:spLocks noGrp="1"/>
          </p:cNvSpPr>
          <p:nvPr>
            <p:ph type="title"/>
          </p:nvPr>
        </p:nvSpPr>
        <p:spPr/>
        <p:txBody>
          <a:bodyPr/>
          <a:lstStyle/>
          <a:p>
            <a:r>
              <a:rPr lang="en-GB" dirty="0"/>
              <a:t>Survey : Stops</a:t>
            </a:r>
          </a:p>
        </p:txBody>
      </p:sp>
      <p:pic>
        <p:nvPicPr>
          <p:cNvPr id="6" name="Picture 5">
            <a:extLst>
              <a:ext uri="{FF2B5EF4-FFF2-40B4-BE49-F238E27FC236}">
                <a16:creationId xmlns:a16="http://schemas.microsoft.com/office/drawing/2014/main" id="{9B3720F8-3526-1643-AE60-DDA17AA7B42B}"/>
              </a:ext>
            </a:extLst>
          </p:cNvPr>
          <p:cNvPicPr>
            <a:picLocks noChangeAspect="1"/>
          </p:cNvPicPr>
          <p:nvPr/>
        </p:nvPicPr>
        <p:blipFill>
          <a:blip r:embed="rId2"/>
          <a:stretch>
            <a:fillRect/>
          </a:stretch>
        </p:blipFill>
        <p:spPr>
          <a:xfrm>
            <a:off x="396081" y="1358107"/>
            <a:ext cx="3464560" cy="2270125"/>
          </a:xfrm>
          <a:prstGeom prst="rect">
            <a:avLst/>
          </a:prstGeom>
        </p:spPr>
      </p:pic>
      <p:pic>
        <p:nvPicPr>
          <p:cNvPr id="7" name="Picture 6">
            <a:extLst>
              <a:ext uri="{FF2B5EF4-FFF2-40B4-BE49-F238E27FC236}">
                <a16:creationId xmlns:a16="http://schemas.microsoft.com/office/drawing/2014/main" id="{23869580-FE9B-A74E-9ACA-EACE13A894BB}"/>
              </a:ext>
            </a:extLst>
          </p:cNvPr>
          <p:cNvPicPr>
            <a:picLocks noChangeAspect="1"/>
          </p:cNvPicPr>
          <p:nvPr/>
        </p:nvPicPr>
        <p:blipFill>
          <a:blip r:embed="rId3"/>
          <a:stretch>
            <a:fillRect/>
          </a:stretch>
        </p:blipFill>
        <p:spPr>
          <a:xfrm>
            <a:off x="396081" y="3815558"/>
            <a:ext cx="3464560" cy="2270125"/>
          </a:xfrm>
          <a:prstGeom prst="rect">
            <a:avLst/>
          </a:prstGeom>
        </p:spPr>
      </p:pic>
      <p:pic>
        <p:nvPicPr>
          <p:cNvPr id="8" name="Picture 7">
            <a:extLst>
              <a:ext uri="{FF2B5EF4-FFF2-40B4-BE49-F238E27FC236}">
                <a16:creationId xmlns:a16="http://schemas.microsoft.com/office/drawing/2014/main" id="{19DD4B9C-EF6E-3B4A-9AD6-98FA812DE0EC}"/>
              </a:ext>
            </a:extLst>
          </p:cNvPr>
          <p:cNvPicPr>
            <a:picLocks noChangeAspect="1"/>
          </p:cNvPicPr>
          <p:nvPr/>
        </p:nvPicPr>
        <p:blipFill>
          <a:blip r:embed="rId4"/>
          <a:stretch>
            <a:fillRect/>
          </a:stretch>
        </p:blipFill>
        <p:spPr>
          <a:xfrm>
            <a:off x="4995133" y="1358107"/>
            <a:ext cx="6749308" cy="4725362"/>
          </a:xfrm>
          <a:prstGeom prst="rect">
            <a:avLst/>
          </a:prstGeom>
        </p:spPr>
      </p:pic>
      <p:sp>
        <p:nvSpPr>
          <p:cNvPr id="9" name="Right Arrow 8">
            <a:extLst>
              <a:ext uri="{FF2B5EF4-FFF2-40B4-BE49-F238E27FC236}">
                <a16:creationId xmlns:a16="http://schemas.microsoft.com/office/drawing/2014/main" id="{AD4E9010-DEEE-BC44-9B48-BF03D1F0C196}"/>
              </a:ext>
            </a:extLst>
          </p:cNvPr>
          <p:cNvSpPr/>
          <p:nvPr/>
        </p:nvSpPr>
        <p:spPr>
          <a:xfrm>
            <a:off x="4014786" y="4764881"/>
            <a:ext cx="828675" cy="300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281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174A9D-2C83-4D46-95BD-11E203C444B6}"/>
              </a:ext>
            </a:extLst>
          </p:cNvPr>
          <p:cNvSpPr>
            <a:spLocks noGrp="1"/>
          </p:cNvSpPr>
          <p:nvPr>
            <p:ph type="sldNum" idx="12"/>
          </p:nvPr>
        </p:nvSpPr>
        <p:spPr/>
        <p:txBody>
          <a:bodyPr/>
          <a:lstStyle/>
          <a:p>
            <a:fld id="{00000000-1234-1234-1234-123412341234}" type="slidenum">
              <a:rPr lang="en-GB" smtClean="0"/>
              <a:pPr/>
              <a:t>21</a:t>
            </a:fld>
            <a:endParaRPr lang="en-GB"/>
          </a:p>
        </p:txBody>
      </p:sp>
      <p:sp>
        <p:nvSpPr>
          <p:cNvPr id="3" name="Title 2">
            <a:extLst>
              <a:ext uri="{FF2B5EF4-FFF2-40B4-BE49-F238E27FC236}">
                <a16:creationId xmlns:a16="http://schemas.microsoft.com/office/drawing/2014/main" id="{ECFC7091-4163-7140-A110-A16BC9753E06}"/>
              </a:ext>
            </a:extLst>
          </p:cNvPr>
          <p:cNvSpPr>
            <a:spLocks noGrp="1"/>
          </p:cNvSpPr>
          <p:nvPr>
            <p:ph type="title"/>
          </p:nvPr>
        </p:nvSpPr>
        <p:spPr/>
        <p:txBody>
          <a:bodyPr/>
          <a:lstStyle/>
          <a:p>
            <a:r>
              <a:rPr lang="en-GB" dirty="0"/>
              <a:t>Survey : Stops</a:t>
            </a:r>
          </a:p>
        </p:txBody>
      </p:sp>
      <p:sp>
        <p:nvSpPr>
          <p:cNvPr id="5" name="Content Placeholder 4">
            <a:extLst>
              <a:ext uri="{FF2B5EF4-FFF2-40B4-BE49-F238E27FC236}">
                <a16:creationId xmlns:a16="http://schemas.microsoft.com/office/drawing/2014/main" id="{ED5C9EAF-E410-724C-BA61-60477F224925}"/>
              </a:ext>
            </a:extLst>
          </p:cNvPr>
          <p:cNvSpPr>
            <a:spLocks noGrp="1"/>
          </p:cNvSpPr>
          <p:nvPr>
            <p:ph sz="quarter" idx="14"/>
          </p:nvPr>
        </p:nvSpPr>
        <p:spPr/>
        <p:txBody>
          <a:bodyPr/>
          <a:lstStyle/>
          <a:p>
            <a:pPr>
              <a:spcAft>
                <a:spcPts val="600"/>
              </a:spcAft>
            </a:pPr>
            <a:r>
              <a:rPr lang="en-GB" sz="2000" dirty="0"/>
              <a:t>Clear desire to see appropriate NaPTAN references being used (~95%) and descriptors being taken from NaPTAN (90%)</a:t>
            </a:r>
          </a:p>
          <a:p>
            <a:pPr>
              <a:spcAft>
                <a:spcPts val="600"/>
              </a:spcAft>
            </a:pPr>
            <a:r>
              <a:rPr lang="en-GB" sz="2000" dirty="0"/>
              <a:t>Fairly equal split, however, on allowing operators to declare their own stops</a:t>
            </a:r>
          </a:p>
          <a:p>
            <a:endParaRPr lang="en-GB" dirty="0"/>
          </a:p>
        </p:txBody>
      </p:sp>
      <p:pic>
        <p:nvPicPr>
          <p:cNvPr id="7" name="Picture 6">
            <a:extLst>
              <a:ext uri="{FF2B5EF4-FFF2-40B4-BE49-F238E27FC236}">
                <a16:creationId xmlns:a16="http://schemas.microsoft.com/office/drawing/2014/main" id="{FBA43696-B5C2-3640-AD72-553986A0D691}"/>
              </a:ext>
            </a:extLst>
          </p:cNvPr>
          <p:cNvPicPr>
            <a:picLocks noChangeAspect="1"/>
          </p:cNvPicPr>
          <p:nvPr/>
        </p:nvPicPr>
        <p:blipFill>
          <a:blip r:embed="rId3"/>
          <a:stretch>
            <a:fillRect/>
          </a:stretch>
        </p:blipFill>
        <p:spPr>
          <a:xfrm>
            <a:off x="228749" y="1693000"/>
            <a:ext cx="5716617" cy="4057649"/>
          </a:xfrm>
          <a:prstGeom prst="rect">
            <a:avLst/>
          </a:prstGeom>
        </p:spPr>
      </p:pic>
      <p:sp>
        <p:nvSpPr>
          <p:cNvPr id="8" name="Oval Callout 7">
            <a:extLst>
              <a:ext uri="{FF2B5EF4-FFF2-40B4-BE49-F238E27FC236}">
                <a16:creationId xmlns:a16="http://schemas.microsoft.com/office/drawing/2014/main" id="{63722120-93EC-1146-AE83-E4FB15327957}"/>
              </a:ext>
            </a:extLst>
          </p:cNvPr>
          <p:cNvSpPr/>
          <p:nvPr/>
        </p:nvSpPr>
        <p:spPr>
          <a:xfrm>
            <a:off x="5937379" y="3513301"/>
            <a:ext cx="1996707" cy="106016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Bradley Hand" pitchFamily="2" charset="77"/>
              </a:rPr>
              <a:t>Operators need to be able to define a stop due to the time it takes for NaPTAN to be updated</a:t>
            </a:r>
          </a:p>
        </p:txBody>
      </p:sp>
      <p:sp>
        <p:nvSpPr>
          <p:cNvPr id="9" name="Oval Callout 8">
            <a:extLst>
              <a:ext uri="{FF2B5EF4-FFF2-40B4-BE49-F238E27FC236}">
                <a16:creationId xmlns:a16="http://schemas.microsoft.com/office/drawing/2014/main" id="{556261AE-49B8-9B49-8E00-7D788E7D81F9}"/>
              </a:ext>
            </a:extLst>
          </p:cNvPr>
          <p:cNvSpPr/>
          <p:nvPr/>
        </p:nvSpPr>
        <p:spPr>
          <a:xfrm>
            <a:off x="7735987" y="2977652"/>
            <a:ext cx="1804892" cy="95879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Bradley Hand" pitchFamily="2" charset="77"/>
              </a:rPr>
              <a:t>Worried that operators will create stops in unsafe locations.</a:t>
            </a:r>
          </a:p>
        </p:txBody>
      </p:sp>
      <p:sp>
        <p:nvSpPr>
          <p:cNvPr id="10" name="Oval Callout 9">
            <a:extLst>
              <a:ext uri="{FF2B5EF4-FFF2-40B4-BE49-F238E27FC236}">
                <a16:creationId xmlns:a16="http://schemas.microsoft.com/office/drawing/2014/main" id="{530A6C2C-D8AC-ED4D-8E14-406516B15947}"/>
              </a:ext>
            </a:extLst>
          </p:cNvPr>
          <p:cNvSpPr/>
          <p:nvPr/>
        </p:nvSpPr>
        <p:spPr>
          <a:xfrm>
            <a:off x="5684028" y="4723743"/>
            <a:ext cx="2162080" cy="137730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Bradley Hand" pitchFamily="2" charset="77"/>
              </a:rPr>
              <a:t>Some specialist services only run on one or two days per year. To setup a NaPTAN point for these would not be cost effective</a:t>
            </a:r>
          </a:p>
        </p:txBody>
      </p:sp>
      <p:sp>
        <p:nvSpPr>
          <p:cNvPr id="11" name="Oval Callout 10">
            <a:extLst>
              <a:ext uri="{FF2B5EF4-FFF2-40B4-BE49-F238E27FC236}">
                <a16:creationId xmlns:a16="http://schemas.microsoft.com/office/drawing/2014/main" id="{760D6A31-6D67-9C4F-8BF9-A7C2ECAFF5DB}"/>
              </a:ext>
            </a:extLst>
          </p:cNvPr>
          <p:cNvSpPr/>
          <p:nvPr/>
        </p:nvSpPr>
        <p:spPr>
          <a:xfrm>
            <a:off x="9683477" y="4682560"/>
            <a:ext cx="2508523" cy="145967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Bradley Hand" pitchFamily="2" charset="77"/>
              </a:rPr>
              <a:t>The use of NaPTAN can prove restrictive, particularly where the stop details are no longer relevant to current operations or service routings.</a:t>
            </a:r>
          </a:p>
        </p:txBody>
      </p:sp>
      <p:sp>
        <p:nvSpPr>
          <p:cNvPr id="12" name="Oval Callout 11">
            <a:extLst>
              <a:ext uri="{FF2B5EF4-FFF2-40B4-BE49-F238E27FC236}">
                <a16:creationId xmlns:a16="http://schemas.microsoft.com/office/drawing/2014/main" id="{F5E6DACC-D478-9842-A18D-43DB8C83AAB5}"/>
              </a:ext>
            </a:extLst>
          </p:cNvPr>
          <p:cNvSpPr/>
          <p:nvPr/>
        </p:nvSpPr>
        <p:spPr>
          <a:xfrm>
            <a:off x="8072011" y="4063629"/>
            <a:ext cx="1804892" cy="95879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Bradley Hand" pitchFamily="2" charset="77"/>
              </a:rPr>
              <a:t>We occasionally use dummy stops in our data to improve real-time tracking</a:t>
            </a:r>
          </a:p>
        </p:txBody>
      </p:sp>
      <p:sp>
        <p:nvSpPr>
          <p:cNvPr id="13" name="Oval Callout 12">
            <a:extLst>
              <a:ext uri="{FF2B5EF4-FFF2-40B4-BE49-F238E27FC236}">
                <a16:creationId xmlns:a16="http://schemas.microsoft.com/office/drawing/2014/main" id="{921171C1-DB79-1B46-A4EB-E9E6AE4A8816}"/>
              </a:ext>
            </a:extLst>
          </p:cNvPr>
          <p:cNvSpPr/>
          <p:nvPr/>
        </p:nvSpPr>
        <p:spPr>
          <a:xfrm>
            <a:off x="9513444" y="2845629"/>
            <a:ext cx="2578750" cy="160681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Bradley Hand" pitchFamily="2" charset="77"/>
              </a:rPr>
              <a:t>If the correct code is used Operators should be able to include  their own names for readability / local systems. Downstream users will take the official name from NaPTAN</a:t>
            </a:r>
          </a:p>
        </p:txBody>
      </p:sp>
      <p:sp>
        <p:nvSpPr>
          <p:cNvPr id="14" name="Oval Callout 13">
            <a:extLst>
              <a:ext uri="{FF2B5EF4-FFF2-40B4-BE49-F238E27FC236}">
                <a16:creationId xmlns:a16="http://schemas.microsoft.com/office/drawing/2014/main" id="{5A239C52-F2C3-F444-B3BD-002DEC1884E5}"/>
              </a:ext>
            </a:extLst>
          </p:cNvPr>
          <p:cNvSpPr/>
          <p:nvPr/>
        </p:nvSpPr>
        <p:spPr>
          <a:xfrm>
            <a:off x="7841740" y="5276792"/>
            <a:ext cx="1804892" cy="95879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Bradley Hand" pitchFamily="2" charset="77"/>
              </a:rPr>
              <a:t>Avoid the wild west - it will end up diluting the quality of NaPTAN</a:t>
            </a:r>
          </a:p>
        </p:txBody>
      </p:sp>
    </p:spTree>
    <p:extLst>
      <p:ext uri="{BB962C8B-B14F-4D97-AF65-F5344CB8AC3E}">
        <p14:creationId xmlns:p14="http://schemas.microsoft.com/office/powerpoint/2010/main" val="371740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F0E416-75FA-9844-9613-A73F67E8F021}"/>
              </a:ext>
            </a:extLst>
          </p:cNvPr>
          <p:cNvSpPr>
            <a:spLocks noGrp="1"/>
          </p:cNvSpPr>
          <p:nvPr>
            <p:ph type="sldNum" idx="12"/>
          </p:nvPr>
        </p:nvSpPr>
        <p:spPr/>
        <p:txBody>
          <a:bodyPr/>
          <a:lstStyle/>
          <a:p>
            <a:fld id="{00000000-1234-1234-1234-123412341234}" type="slidenum">
              <a:rPr lang="en-GB" smtClean="0"/>
              <a:pPr/>
              <a:t>22</a:t>
            </a:fld>
            <a:endParaRPr lang="en-GB"/>
          </a:p>
        </p:txBody>
      </p:sp>
      <p:sp>
        <p:nvSpPr>
          <p:cNvPr id="3" name="Title 2">
            <a:extLst>
              <a:ext uri="{FF2B5EF4-FFF2-40B4-BE49-F238E27FC236}">
                <a16:creationId xmlns:a16="http://schemas.microsoft.com/office/drawing/2014/main" id="{24AA6C15-B2E8-F448-9619-38D4A19041E9}"/>
              </a:ext>
            </a:extLst>
          </p:cNvPr>
          <p:cNvSpPr>
            <a:spLocks noGrp="1"/>
          </p:cNvSpPr>
          <p:nvPr>
            <p:ph type="title"/>
          </p:nvPr>
        </p:nvSpPr>
        <p:spPr/>
        <p:txBody>
          <a:bodyPr/>
          <a:lstStyle/>
          <a:p>
            <a:r>
              <a:rPr lang="en-GB" dirty="0"/>
              <a:t>Final proposals : Stops</a:t>
            </a:r>
          </a:p>
        </p:txBody>
      </p:sp>
      <p:sp>
        <p:nvSpPr>
          <p:cNvPr id="4" name="Content Placeholder 3">
            <a:extLst>
              <a:ext uri="{FF2B5EF4-FFF2-40B4-BE49-F238E27FC236}">
                <a16:creationId xmlns:a16="http://schemas.microsoft.com/office/drawing/2014/main" id="{990616C4-4FFB-D948-B8FF-AB280F989394}"/>
              </a:ext>
            </a:extLst>
          </p:cNvPr>
          <p:cNvSpPr>
            <a:spLocks noGrp="1"/>
          </p:cNvSpPr>
          <p:nvPr>
            <p:ph sz="quarter" idx="13"/>
          </p:nvPr>
        </p:nvSpPr>
        <p:spPr/>
        <p:txBody>
          <a:bodyPr/>
          <a:lstStyle/>
          <a:p>
            <a:pPr>
              <a:spcAft>
                <a:spcPts val="900"/>
              </a:spcAft>
            </a:pPr>
            <a:r>
              <a:rPr lang="en-GB" dirty="0" err="1">
                <a:latin typeface="Courier New" panose="02070309020205020404" pitchFamily="49" charset="0"/>
                <a:cs typeface="Courier New" panose="02070309020205020404" pitchFamily="49" charset="0"/>
              </a:rPr>
              <a:t>AnnotatedStopRef</a:t>
            </a:r>
            <a:r>
              <a:rPr lang="en-GB" dirty="0"/>
              <a:t> elements are mandated when there is an appropriate, active stop in NaPTAN;</a:t>
            </a:r>
            <a:endParaRPr lang="en-GB" dirty="0">
              <a:latin typeface="+mn-lt"/>
              <a:cs typeface="Courier New" panose="02070309020205020404" pitchFamily="49" charset="0"/>
            </a:endParaRPr>
          </a:p>
          <a:p>
            <a:pPr>
              <a:spcAft>
                <a:spcPts val="900"/>
              </a:spcAft>
            </a:pPr>
            <a:r>
              <a:rPr lang="en-GB" dirty="0">
                <a:latin typeface="+mn-lt"/>
                <a:cs typeface="Courier New" panose="02070309020205020404" pitchFamily="49" charset="0"/>
              </a:rPr>
              <a:t>A </a:t>
            </a:r>
            <a:r>
              <a:rPr lang="en-GB" dirty="0" err="1">
                <a:latin typeface="Courier New" panose="02070309020205020404" pitchFamily="49" charset="0"/>
                <a:cs typeface="Courier New" panose="02070309020205020404" pitchFamily="49" charset="0"/>
              </a:rPr>
              <a:t>StopPoint</a:t>
            </a:r>
            <a:r>
              <a:rPr lang="en-GB" dirty="0"/>
              <a:t> element may be used:</a:t>
            </a:r>
          </a:p>
          <a:p>
            <a:pPr lvl="1">
              <a:spcAft>
                <a:spcPts val="900"/>
              </a:spcAft>
            </a:pPr>
            <a:r>
              <a:rPr lang="en-GB" dirty="0"/>
              <a:t>if a stop is not in NaPTAN and there is no prospect of it being in NaPTAN within an appropriate time frame. It shall be replaced by an </a:t>
            </a:r>
            <a:r>
              <a:rPr lang="en-GB" dirty="0" err="1">
                <a:latin typeface="Courier New" panose="02070309020205020404" pitchFamily="49" charset="0"/>
                <a:cs typeface="Courier New" panose="02070309020205020404" pitchFamily="49" charset="0"/>
              </a:rPr>
              <a:t>AnnotatedStopRef</a:t>
            </a:r>
            <a:r>
              <a:rPr lang="en-GB" dirty="0"/>
              <a:t> as soon as one becomes available </a:t>
            </a:r>
            <a:r>
              <a:rPr lang="en-GB" dirty="0">
                <a:highlight>
                  <a:srgbClr val="FFFF00"/>
                </a:highlight>
              </a:rPr>
              <a:t>⇒ policy decision</a:t>
            </a:r>
            <a:endParaRPr lang="en-GB" dirty="0">
              <a:highlight>
                <a:srgbClr val="FFFF00"/>
              </a:highlight>
              <a:latin typeface="Courier New" panose="02070309020205020404" pitchFamily="49" charset="0"/>
              <a:cs typeface="Courier New" panose="02070309020205020404" pitchFamily="49" charset="0"/>
            </a:endParaRPr>
          </a:p>
          <a:p>
            <a:pPr lvl="1">
              <a:spcAft>
                <a:spcPts val="900"/>
              </a:spcAft>
            </a:pPr>
            <a:r>
              <a:rPr lang="en-GB" dirty="0">
                <a:highlight>
                  <a:srgbClr val="00FF00"/>
                </a:highlight>
                <a:latin typeface="Arial" panose="020B0604020202020204" pitchFamily="34" charset="0"/>
                <a:cs typeface="Arial" panose="020B0604020202020204" pitchFamily="34" charset="0"/>
              </a:rPr>
              <a:t>for temporary stop point e.g. roadworks, festivals, etc; </a:t>
            </a:r>
          </a:p>
          <a:p>
            <a:pPr lvl="1">
              <a:spcAft>
                <a:spcPts val="900"/>
              </a:spcAft>
            </a:pPr>
            <a:r>
              <a:rPr lang="en-GB" dirty="0">
                <a:highlight>
                  <a:srgbClr val="00FF00"/>
                </a:highlight>
                <a:latin typeface="Arial" panose="020B0604020202020204" pitchFamily="34" charset="0"/>
                <a:cs typeface="Arial" panose="020B0604020202020204" pitchFamily="34" charset="0"/>
              </a:rPr>
              <a:t>for non-access stop points e.g. tracking points, announcement points, etc; </a:t>
            </a:r>
          </a:p>
          <a:p>
            <a:pPr>
              <a:spcAft>
                <a:spcPts val="900"/>
              </a:spcAft>
            </a:pPr>
            <a:r>
              <a:rPr lang="en-GB" dirty="0" err="1">
                <a:latin typeface="Courier New" panose="02070309020205020404" pitchFamily="49" charset="0"/>
                <a:cs typeface="Courier New" panose="02070309020205020404" pitchFamily="49" charset="0"/>
              </a:rPr>
              <a:t>CommonName</a:t>
            </a:r>
            <a:r>
              <a:rPr lang="en-GB" dirty="0"/>
              <a:t>, </a:t>
            </a:r>
            <a:r>
              <a:rPr lang="en-GB" dirty="0">
                <a:latin typeface="Courier New" panose="02070309020205020404" pitchFamily="49" charset="0"/>
                <a:cs typeface="Courier New" panose="02070309020205020404" pitchFamily="49" charset="0"/>
              </a:rPr>
              <a:t>Indicator</a:t>
            </a:r>
            <a:r>
              <a:rPr lang="en-GB" dirty="0"/>
              <a:t>, </a:t>
            </a:r>
            <a:r>
              <a:rPr lang="en-GB" dirty="0" err="1">
                <a:latin typeface="Courier New" panose="02070309020205020404" pitchFamily="49" charset="0"/>
                <a:cs typeface="Courier New" panose="02070309020205020404" pitchFamily="49" charset="0"/>
              </a:rPr>
              <a:t>LocalityName</a:t>
            </a:r>
            <a:r>
              <a:rPr lang="en-GB" dirty="0"/>
              <a:t> and </a:t>
            </a:r>
            <a:r>
              <a:rPr lang="en-GB" dirty="0" err="1">
                <a:latin typeface="Courier New" panose="02070309020205020404" pitchFamily="49" charset="0"/>
                <a:cs typeface="Courier New" panose="02070309020205020404" pitchFamily="49" charset="0"/>
              </a:rPr>
              <a:t>LocalityQualifier</a:t>
            </a:r>
            <a:r>
              <a:rPr lang="en-GB" dirty="0"/>
              <a:t>, if present, are for readability only – the actual values shall be taken from NaPTAN. Other additional elements for </a:t>
            </a:r>
            <a:r>
              <a:rPr lang="en-GB" dirty="0" err="1">
                <a:latin typeface="Courier New" panose="02070309020205020404" pitchFamily="49" charset="0"/>
                <a:cs typeface="Courier New" panose="02070309020205020404" pitchFamily="49" charset="0"/>
              </a:rPr>
              <a:t>AnnotatedStopPointRef</a:t>
            </a:r>
            <a:r>
              <a:rPr lang="en-GB" dirty="0"/>
              <a:t> shall not be used. </a:t>
            </a:r>
          </a:p>
          <a:p>
            <a:pPr>
              <a:spcAft>
                <a:spcPts val="900"/>
              </a:spcAft>
            </a:pPr>
            <a:r>
              <a:rPr lang="en-GB" dirty="0"/>
              <a:t>Stop points shall be appropriate to the mode, i.e. bus stops and not rail or ferry stops </a:t>
            </a:r>
          </a:p>
          <a:p>
            <a:pPr lvl="1"/>
            <a:endParaRPr lang="en-GB" dirty="0"/>
          </a:p>
        </p:txBody>
      </p:sp>
    </p:spTree>
    <p:extLst>
      <p:ext uri="{BB962C8B-B14F-4D97-AF65-F5344CB8AC3E}">
        <p14:creationId xmlns:p14="http://schemas.microsoft.com/office/powerpoint/2010/main" val="2631876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9CE6CB-C07B-DE4D-AE52-29ACF1670835}"/>
              </a:ext>
            </a:extLst>
          </p:cNvPr>
          <p:cNvSpPr>
            <a:spLocks noGrp="1"/>
          </p:cNvSpPr>
          <p:nvPr>
            <p:ph type="sldNum" idx="12"/>
          </p:nvPr>
        </p:nvSpPr>
        <p:spPr/>
        <p:txBody>
          <a:bodyPr/>
          <a:lstStyle/>
          <a:p>
            <a:fld id="{00000000-1234-1234-1234-123412341234}" type="slidenum">
              <a:rPr lang="en-GB" smtClean="0"/>
              <a:pPr/>
              <a:t>23</a:t>
            </a:fld>
            <a:endParaRPr lang="en-GB"/>
          </a:p>
        </p:txBody>
      </p:sp>
      <p:sp>
        <p:nvSpPr>
          <p:cNvPr id="3" name="Title 2">
            <a:extLst>
              <a:ext uri="{FF2B5EF4-FFF2-40B4-BE49-F238E27FC236}">
                <a16:creationId xmlns:a16="http://schemas.microsoft.com/office/drawing/2014/main" id="{CFE29359-462E-E746-BDC8-6307A3907591}"/>
              </a:ext>
            </a:extLst>
          </p:cNvPr>
          <p:cNvSpPr>
            <a:spLocks noGrp="1"/>
          </p:cNvSpPr>
          <p:nvPr>
            <p:ph type="title"/>
          </p:nvPr>
        </p:nvSpPr>
        <p:spPr/>
        <p:txBody>
          <a:bodyPr/>
          <a:lstStyle/>
          <a:p>
            <a:r>
              <a:rPr lang="en-GB" dirty="0"/>
              <a:t>Survey : Routes and tracks</a:t>
            </a:r>
          </a:p>
        </p:txBody>
      </p:sp>
      <p:sp>
        <p:nvSpPr>
          <p:cNvPr id="8" name="Content Placeholder 7">
            <a:extLst>
              <a:ext uri="{FF2B5EF4-FFF2-40B4-BE49-F238E27FC236}">
                <a16:creationId xmlns:a16="http://schemas.microsoft.com/office/drawing/2014/main" id="{D99596DB-20ED-8248-B2DC-596E77C092DE}"/>
              </a:ext>
            </a:extLst>
          </p:cNvPr>
          <p:cNvSpPr>
            <a:spLocks noGrp="1"/>
          </p:cNvSpPr>
          <p:nvPr>
            <p:ph sz="quarter" idx="13"/>
          </p:nvPr>
        </p:nvSpPr>
        <p:spPr>
          <a:xfrm>
            <a:off x="8459946" y="1241425"/>
            <a:ext cx="3503454" cy="4960938"/>
          </a:xfrm>
        </p:spPr>
        <p:txBody>
          <a:bodyPr/>
          <a:lstStyle/>
          <a:p>
            <a:r>
              <a:rPr lang="en-GB" sz="2000" dirty="0"/>
              <a:t>Fairly evenly split between two choices (45/35 agree/disagree)</a:t>
            </a:r>
          </a:p>
        </p:txBody>
      </p:sp>
      <p:pic>
        <p:nvPicPr>
          <p:cNvPr id="5" name="Picture 4">
            <a:extLst>
              <a:ext uri="{FF2B5EF4-FFF2-40B4-BE49-F238E27FC236}">
                <a16:creationId xmlns:a16="http://schemas.microsoft.com/office/drawing/2014/main" id="{1583DDFF-50F2-8749-A17F-4663DEA4F0AC}"/>
              </a:ext>
            </a:extLst>
          </p:cNvPr>
          <p:cNvPicPr>
            <a:picLocks noChangeAspect="1"/>
          </p:cNvPicPr>
          <p:nvPr/>
        </p:nvPicPr>
        <p:blipFill>
          <a:blip r:embed="rId3"/>
          <a:stretch>
            <a:fillRect/>
          </a:stretch>
        </p:blipFill>
        <p:spPr>
          <a:xfrm>
            <a:off x="267493" y="1365250"/>
            <a:ext cx="3464560" cy="2270125"/>
          </a:xfrm>
          <a:prstGeom prst="rect">
            <a:avLst/>
          </a:prstGeom>
        </p:spPr>
      </p:pic>
      <p:pic>
        <p:nvPicPr>
          <p:cNvPr id="6" name="Picture 5">
            <a:extLst>
              <a:ext uri="{FF2B5EF4-FFF2-40B4-BE49-F238E27FC236}">
                <a16:creationId xmlns:a16="http://schemas.microsoft.com/office/drawing/2014/main" id="{AF7EBCB6-333F-1145-9B33-69A2767CDE44}"/>
              </a:ext>
            </a:extLst>
          </p:cNvPr>
          <p:cNvPicPr>
            <a:picLocks noChangeAspect="1"/>
          </p:cNvPicPr>
          <p:nvPr/>
        </p:nvPicPr>
        <p:blipFill>
          <a:blip r:embed="rId4"/>
          <a:stretch>
            <a:fillRect/>
          </a:stretch>
        </p:blipFill>
        <p:spPr>
          <a:xfrm>
            <a:off x="267493" y="3851276"/>
            <a:ext cx="3464560" cy="2270125"/>
          </a:xfrm>
          <a:prstGeom prst="rect">
            <a:avLst/>
          </a:prstGeom>
        </p:spPr>
      </p:pic>
      <p:pic>
        <p:nvPicPr>
          <p:cNvPr id="7" name="Picture 6">
            <a:extLst>
              <a:ext uri="{FF2B5EF4-FFF2-40B4-BE49-F238E27FC236}">
                <a16:creationId xmlns:a16="http://schemas.microsoft.com/office/drawing/2014/main" id="{95B0C728-5A2C-CB4C-9C96-824490D4A9C6}"/>
              </a:ext>
            </a:extLst>
          </p:cNvPr>
          <p:cNvPicPr>
            <a:picLocks noChangeAspect="1"/>
          </p:cNvPicPr>
          <p:nvPr/>
        </p:nvPicPr>
        <p:blipFill>
          <a:blip r:embed="rId5"/>
          <a:stretch>
            <a:fillRect/>
          </a:stretch>
        </p:blipFill>
        <p:spPr>
          <a:xfrm>
            <a:off x="3950984" y="1365250"/>
            <a:ext cx="4290031" cy="4756151"/>
          </a:xfrm>
          <a:prstGeom prst="rect">
            <a:avLst/>
          </a:prstGeom>
        </p:spPr>
      </p:pic>
      <p:sp>
        <p:nvSpPr>
          <p:cNvPr id="11" name="Oval Callout 10">
            <a:extLst>
              <a:ext uri="{FF2B5EF4-FFF2-40B4-BE49-F238E27FC236}">
                <a16:creationId xmlns:a16="http://schemas.microsoft.com/office/drawing/2014/main" id="{40CA58DC-24AA-9049-B100-573F1B8D0187}"/>
              </a:ext>
            </a:extLst>
          </p:cNvPr>
          <p:cNvSpPr/>
          <p:nvPr/>
        </p:nvSpPr>
        <p:spPr>
          <a:xfrm>
            <a:off x="7879507" y="2498504"/>
            <a:ext cx="1998921" cy="105616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Bradley Hand" pitchFamily="2" charset="77"/>
              </a:rPr>
              <a:t>There should be no room for doubt over the specific route used by a bus service</a:t>
            </a:r>
          </a:p>
        </p:txBody>
      </p:sp>
      <p:sp>
        <p:nvSpPr>
          <p:cNvPr id="12" name="Oval Callout 11">
            <a:extLst>
              <a:ext uri="{FF2B5EF4-FFF2-40B4-BE49-F238E27FC236}">
                <a16:creationId xmlns:a16="http://schemas.microsoft.com/office/drawing/2014/main" id="{741DA61B-4F42-644D-8A02-A869AA596B29}"/>
              </a:ext>
            </a:extLst>
          </p:cNvPr>
          <p:cNvSpPr/>
          <p:nvPr/>
        </p:nvSpPr>
        <p:spPr>
          <a:xfrm>
            <a:off x="10193079" y="3081072"/>
            <a:ext cx="1998921" cy="105616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Bradley Hand" pitchFamily="2" charset="77"/>
              </a:rPr>
              <a:t> If smaller operators are unable to achieve this, then the concept itself is flawed.</a:t>
            </a:r>
          </a:p>
        </p:txBody>
      </p:sp>
      <p:sp>
        <p:nvSpPr>
          <p:cNvPr id="13" name="Oval Callout 12">
            <a:extLst>
              <a:ext uri="{FF2B5EF4-FFF2-40B4-BE49-F238E27FC236}">
                <a16:creationId xmlns:a16="http://schemas.microsoft.com/office/drawing/2014/main" id="{02AD1008-FF89-6E41-9497-169B1CB17DE7}"/>
              </a:ext>
            </a:extLst>
          </p:cNvPr>
          <p:cNvSpPr/>
          <p:nvPr/>
        </p:nvSpPr>
        <p:spPr>
          <a:xfrm>
            <a:off x="7662934" y="5098198"/>
            <a:ext cx="1998921" cy="105616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Bradley Hand" pitchFamily="2" charset="77"/>
              </a:rPr>
              <a:t> Trying to get developers to use another source results in possible misinterpretation</a:t>
            </a:r>
          </a:p>
        </p:txBody>
      </p:sp>
      <p:sp>
        <p:nvSpPr>
          <p:cNvPr id="15" name="Oval Callout 14">
            <a:extLst>
              <a:ext uri="{FF2B5EF4-FFF2-40B4-BE49-F238E27FC236}">
                <a16:creationId xmlns:a16="http://schemas.microsoft.com/office/drawing/2014/main" id="{530C5223-4A26-D648-BE95-F8B585F63A68}"/>
              </a:ext>
            </a:extLst>
          </p:cNvPr>
          <p:cNvSpPr/>
          <p:nvPr/>
        </p:nvSpPr>
        <p:spPr>
          <a:xfrm>
            <a:off x="8153288" y="3584251"/>
            <a:ext cx="2236407" cy="131560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Bradley Hand" pitchFamily="2" charset="77"/>
              </a:rPr>
              <a:t>These are required to avoid an interpretation issues, particularly if a route is being used which does not have NaPTAN points</a:t>
            </a:r>
          </a:p>
        </p:txBody>
      </p:sp>
      <p:sp>
        <p:nvSpPr>
          <p:cNvPr id="16" name="Oval Callout 15">
            <a:extLst>
              <a:ext uri="{FF2B5EF4-FFF2-40B4-BE49-F238E27FC236}">
                <a16:creationId xmlns:a16="http://schemas.microsoft.com/office/drawing/2014/main" id="{5BE9EEC4-06F2-3749-89EB-924B14D9EAAD}"/>
              </a:ext>
            </a:extLst>
          </p:cNvPr>
          <p:cNvSpPr/>
          <p:nvPr/>
        </p:nvSpPr>
        <p:spPr>
          <a:xfrm>
            <a:off x="10211673" y="4242053"/>
            <a:ext cx="1998921" cy="128568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Bradley Hand" pitchFamily="2" charset="77"/>
              </a:rPr>
              <a:t>Essential for hail &amp; ride sections of route, so passengers can be told where they can actually board and alight</a:t>
            </a:r>
          </a:p>
        </p:txBody>
      </p:sp>
      <p:sp>
        <p:nvSpPr>
          <p:cNvPr id="17" name="Oval Callout 16">
            <a:extLst>
              <a:ext uri="{FF2B5EF4-FFF2-40B4-BE49-F238E27FC236}">
                <a16:creationId xmlns:a16="http://schemas.microsoft.com/office/drawing/2014/main" id="{520BDF15-7912-F044-B6D3-DF1E21C5814C}"/>
              </a:ext>
            </a:extLst>
          </p:cNvPr>
          <p:cNvSpPr/>
          <p:nvPr/>
        </p:nvSpPr>
        <p:spPr>
          <a:xfrm>
            <a:off x="9602118" y="5579141"/>
            <a:ext cx="1391947" cy="71796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Bradley Hand" pitchFamily="2" charset="77"/>
              </a:rPr>
              <a:t>Nice to have, but not essential.</a:t>
            </a:r>
          </a:p>
        </p:txBody>
      </p:sp>
      <p:sp>
        <p:nvSpPr>
          <p:cNvPr id="18" name="Oval Callout 17">
            <a:extLst>
              <a:ext uri="{FF2B5EF4-FFF2-40B4-BE49-F238E27FC236}">
                <a16:creationId xmlns:a16="http://schemas.microsoft.com/office/drawing/2014/main" id="{902979FB-42BA-8B4D-A3A5-7F36CF2794B6}"/>
              </a:ext>
            </a:extLst>
          </p:cNvPr>
          <p:cNvSpPr/>
          <p:nvPr/>
        </p:nvSpPr>
        <p:spPr>
          <a:xfrm>
            <a:off x="9813322" y="2244479"/>
            <a:ext cx="1575930" cy="85411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Bradley Hand" pitchFamily="2" charset="77"/>
              </a:rPr>
              <a:t>Will help with EBSR development in the future</a:t>
            </a:r>
          </a:p>
        </p:txBody>
      </p:sp>
    </p:spTree>
    <p:extLst>
      <p:ext uri="{BB962C8B-B14F-4D97-AF65-F5344CB8AC3E}">
        <p14:creationId xmlns:p14="http://schemas.microsoft.com/office/powerpoint/2010/main" val="341748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8D5647-582D-5641-9977-EB7EB87F278B}"/>
              </a:ext>
            </a:extLst>
          </p:cNvPr>
          <p:cNvSpPr>
            <a:spLocks noGrp="1"/>
          </p:cNvSpPr>
          <p:nvPr>
            <p:ph type="sldNum" idx="12"/>
          </p:nvPr>
        </p:nvSpPr>
        <p:spPr/>
        <p:txBody>
          <a:bodyPr/>
          <a:lstStyle/>
          <a:p>
            <a:fld id="{00000000-1234-1234-1234-123412341234}" type="slidenum">
              <a:rPr lang="en-GB" smtClean="0"/>
              <a:pPr/>
              <a:t>24</a:t>
            </a:fld>
            <a:endParaRPr lang="en-GB"/>
          </a:p>
        </p:txBody>
      </p:sp>
      <p:sp>
        <p:nvSpPr>
          <p:cNvPr id="3" name="Title 2">
            <a:extLst>
              <a:ext uri="{FF2B5EF4-FFF2-40B4-BE49-F238E27FC236}">
                <a16:creationId xmlns:a16="http://schemas.microsoft.com/office/drawing/2014/main" id="{87D2E32F-0F5C-1B4B-8BB9-4972D0380D96}"/>
              </a:ext>
            </a:extLst>
          </p:cNvPr>
          <p:cNvSpPr>
            <a:spLocks noGrp="1"/>
          </p:cNvSpPr>
          <p:nvPr>
            <p:ph type="title"/>
          </p:nvPr>
        </p:nvSpPr>
        <p:spPr/>
        <p:txBody>
          <a:bodyPr/>
          <a:lstStyle/>
          <a:p>
            <a:r>
              <a:rPr lang="en-GB" dirty="0"/>
              <a:t>Final proposals : Routes and tracks</a:t>
            </a:r>
          </a:p>
        </p:txBody>
      </p:sp>
      <p:sp>
        <p:nvSpPr>
          <p:cNvPr id="4" name="Content Placeholder 3">
            <a:extLst>
              <a:ext uri="{FF2B5EF4-FFF2-40B4-BE49-F238E27FC236}">
                <a16:creationId xmlns:a16="http://schemas.microsoft.com/office/drawing/2014/main" id="{4F44C369-E8AB-C640-8DEF-843DEA3F6780}"/>
              </a:ext>
            </a:extLst>
          </p:cNvPr>
          <p:cNvSpPr>
            <a:spLocks noGrp="1"/>
          </p:cNvSpPr>
          <p:nvPr>
            <p:ph sz="quarter" idx="13"/>
          </p:nvPr>
        </p:nvSpPr>
        <p:spPr/>
        <p:txBody>
          <a:bodyPr/>
          <a:lstStyle/>
          <a:p>
            <a:r>
              <a:rPr lang="en-GB" dirty="0"/>
              <a:t>It was widely recognised that track data is useful, although respondents felt that all operators should be brought up to the same level of capability</a:t>
            </a:r>
          </a:p>
          <a:p>
            <a:endParaRPr lang="en-GB" dirty="0"/>
          </a:p>
          <a:p>
            <a:r>
              <a:rPr lang="en-GB" dirty="0"/>
              <a:t>Track data can be generated from other sources if required (e.g. from SIRI VM data)</a:t>
            </a:r>
          </a:p>
          <a:p>
            <a:endParaRPr lang="en-GB" dirty="0"/>
          </a:p>
          <a:p>
            <a:r>
              <a:rPr lang="en-GB" dirty="0"/>
              <a:t>The proposal is that </a:t>
            </a:r>
            <a:r>
              <a:rPr lang="en-GB" dirty="0">
                <a:latin typeface="Courier New" panose="02070309020205020404" pitchFamily="49" charset="0"/>
                <a:cs typeface="Courier New" panose="02070309020205020404" pitchFamily="49" charset="0"/>
              </a:rPr>
              <a:t>Route</a:t>
            </a:r>
            <a:r>
              <a:rPr lang="en-GB" dirty="0"/>
              <a:t> (and </a:t>
            </a:r>
            <a:r>
              <a:rPr lang="en-GB" dirty="0" err="1">
                <a:latin typeface="Courier New" panose="02070309020205020404" pitchFamily="49" charset="0"/>
                <a:cs typeface="Courier New" panose="02070309020205020404" pitchFamily="49" charset="0"/>
              </a:rPr>
              <a:t>RouteSections</a:t>
            </a:r>
            <a:r>
              <a:rPr lang="en-GB" dirty="0"/>
              <a:t> / </a:t>
            </a:r>
            <a:r>
              <a:rPr lang="en-GB" dirty="0" err="1">
                <a:latin typeface="Courier New" panose="02070309020205020404" pitchFamily="49" charset="0"/>
                <a:cs typeface="Courier New" panose="02070309020205020404" pitchFamily="49" charset="0"/>
              </a:rPr>
              <a:t>RouteLinks</a:t>
            </a:r>
            <a:r>
              <a:rPr lang="en-GB" dirty="0"/>
              <a:t>) </a:t>
            </a:r>
            <a:r>
              <a:rPr lang="en-GB" dirty="0">
                <a:highlight>
                  <a:srgbClr val="00FF00"/>
                </a:highlight>
              </a:rPr>
              <a:t>shall be mandatory</a:t>
            </a:r>
            <a:r>
              <a:rPr lang="en-GB" dirty="0"/>
              <a:t>, and that </a:t>
            </a:r>
            <a:r>
              <a:rPr lang="en-GB" dirty="0">
                <a:latin typeface="Courier New" panose="02070309020205020404" pitchFamily="49" charset="0"/>
                <a:cs typeface="Courier New" panose="02070309020205020404" pitchFamily="49" charset="0"/>
              </a:rPr>
              <a:t>Tracks</a:t>
            </a:r>
            <a:r>
              <a:rPr lang="en-GB" dirty="0"/>
              <a:t> will be recommended but not mandatory</a:t>
            </a:r>
          </a:p>
          <a:p>
            <a:endParaRPr lang="en-GB" dirty="0"/>
          </a:p>
          <a:p>
            <a:pPr lvl="1"/>
            <a:r>
              <a:rPr lang="en-GB" dirty="0">
                <a:highlight>
                  <a:srgbClr val="FFFF00"/>
                </a:highlight>
              </a:rPr>
              <a:t>Although policy should promote tracks and push operators to defining them ⇒ EBSR.</a:t>
            </a:r>
          </a:p>
        </p:txBody>
      </p:sp>
    </p:spTree>
    <p:extLst>
      <p:ext uri="{BB962C8B-B14F-4D97-AF65-F5344CB8AC3E}">
        <p14:creationId xmlns:p14="http://schemas.microsoft.com/office/powerpoint/2010/main" val="3816349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B812C9-8760-2A41-BE85-FC4DB851A5B3}"/>
              </a:ext>
            </a:extLst>
          </p:cNvPr>
          <p:cNvSpPr>
            <a:spLocks noGrp="1"/>
          </p:cNvSpPr>
          <p:nvPr>
            <p:ph type="sldNum" idx="12"/>
          </p:nvPr>
        </p:nvSpPr>
        <p:spPr/>
        <p:txBody>
          <a:bodyPr/>
          <a:lstStyle/>
          <a:p>
            <a:fld id="{00000000-1234-1234-1234-123412341234}" type="slidenum">
              <a:rPr lang="en-GB" smtClean="0"/>
              <a:pPr/>
              <a:t>25</a:t>
            </a:fld>
            <a:endParaRPr lang="en-GB"/>
          </a:p>
        </p:txBody>
      </p:sp>
      <p:sp>
        <p:nvSpPr>
          <p:cNvPr id="5" name="Title 4">
            <a:extLst>
              <a:ext uri="{FF2B5EF4-FFF2-40B4-BE49-F238E27FC236}">
                <a16:creationId xmlns:a16="http://schemas.microsoft.com/office/drawing/2014/main" id="{C37D27D6-07DE-8C4C-8299-A6D2A16D7A83}"/>
              </a:ext>
            </a:extLst>
          </p:cNvPr>
          <p:cNvSpPr>
            <a:spLocks noGrp="1"/>
          </p:cNvSpPr>
          <p:nvPr>
            <p:ph type="title"/>
          </p:nvPr>
        </p:nvSpPr>
        <p:spPr/>
        <p:txBody>
          <a:bodyPr/>
          <a:lstStyle/>
          <a:p>
            <a:r>
              <a:rPr lang="en-GB" dirty="0"/>
              <a:t>Survey : Serviced organisations</a:t>
            </a:r>
          </a:p>
        </p:txBody>
      </p:sp>
      <p:sp>
        <p:nvSpPr>
          <p:cNvPr id="9" name="Content Placeholder 8">
            <a:extLst>
              <a:ext uri="{FF2B5EF4-FFF2-40B4-BE49-F238E27FC236}">
                <a16:creationId xmlns:a16="http://schemas.microsoft.com/office/drawing/2014/main" id="{9E84F1BB-3F31-6D40-ADDD-4AE96B4772F7}"/>
              </a:ext>
            </a:extLst>
          </p:cNvPr>
          <p:cNvSpPr>
            <a:spLocks noGrp="1"/>
          </p:cNvSpPr>
          <p:nvPr>
            <p:ph sz="quarter" idx="13"/>
          </p:nvPr>
        </p:nvSpPr>
        <p:spPr>
          <a:xfrm>
            <a:off x="6025116" y="1241425"/>
            <a:ext cx="5938284" cy="4960938"/>
          </a:xfrm>
        </p:spPr>
        <p:txBody>
          <a:bodyPr/>
          <a:lstStyle/>
          <a:p>
            <a:pPr>
              <a:spcAft>
                <a:spcPts val="600"/>
              </a:spcAft>
            </a:pPr>
            <a:r>
              <a:rPr lang="en-GB" sz="2000" dirty="0"/>
              <a:t>Very little disagreement with proposals (&lt;10% in most cases).</a:t>
            </a:r>
          </a:p>
          <a:p>
            <a:pPr>
              <a:spcAft>
                <a:spcPts val="600"/>
              </a:spcAft>
            </a:pPr>
            <a:r>
              <a:rPr lang="en-GB" sz="2000" dirty="0"/>
              <a:t>Largest disagreement was ~20% with proposal to include both working and holiday dates.</a:t>
            </a:r>
          </a:p>
        </p:txBody>
      </p:sp>
      <p:pic>
        <p:nvPicPr>
          <p:cNvPr id="8" name="Picture 7">
            <a:extLst>
              <a:ext uri="{FF2B5EF4-FFF2-40B4-BE49-F238E27FC236}">
                <a16:creationId xmlns:a16="http://schemas.microsoft.com/office/drawing/2014/main" id="{49DF95D9-6AC9-8B4E-8FEA-F31AB29D73A3}"/>
              </a:ext>
            </a:extLst>
          </p:cNvPr>
          <p:cNvPicPr>
            <a:picLocks noChangeAspect="1"/>
          </p:cNvPicPr>
          <p:nvPr/>
        </p:nvPicPr>
        <p:blipFill>
          <a:blip r:embed="rId2"/>
          <a:stretch>
            <a:fillRect/>
          </a:stretch>
        </p:blipFill>
        <p:spPr>
          <a:xfrm>
            <a:off x="300025" y="1951435"/>
            <a:ext cx="5241925" cy="3566160"/>
          </a:xfrm>
          <a:prstGeom prst="rect">
            <a:avLst/>
          </a:prstGeom>
        </p:spPr>
      </p:pic>
      <p:sp>
        <p:nvSpPr>
          <p:cNvPr id="10" name="Oval Callout 9">
            <a:extLst>
              <a:ext uri="{FF2B5EF4-FFF2-40B4-BE49-F238E27FC236}">
                <a16:creationId xmlns:a16="http://schemas.microsoft.com/office/drawing/2014/main" id="{42B7346F-5E64-A947-9730-FA86D56AC2EE}"/>
              </a:ext>
            </a:extLst>
          </p:cNvPr>
          <p:cNvSpPr/>
          <p:nvPr/>
        </p:nvSpPr>
        <p:spPr>
          <a:xfrm>
            <a:off x="5289529" y="2590335"/>
            <a:ext cx="1998921" cy="105616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Bradley Hand" pitchFamily="2" charset="77"/>
              </a:rPr>
              <a:t>The only dates required are those where a service is scheduled to operate.</a:t>
            </a:r>
          </a:p>
        </p:txBody>
      </p:sp>
      <p:sp>
        <p:nvSpPr>
          <p:cNvPr id="11" name="Oval Callout 10">
            <a:extLst>
              <a:ext uri="{FF2B5EF4-FFF2-40B4-BE49-F238E27FC236}">
                <a16:creationId xmlns:a16="http://schemas.microsoft.com/office/drawing/2014/main" id="{335C0C9A-5BFB-C141-A512-40F48813B791}"/>
              </a:ext>
            </a:extLst>
          </p:cNvPr>
          <p:cNvSpPr/>
          <p:nvPr/>
        </p:nvSpPr>
        <p:spPr>
          <a:xfrm>
            <a:off x="7464054" y="2590335"/>
            <a:ext cx="1998921" cy="105616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Bradley Hand" pitchFamily="2" charset="77"/>
              </a:rPr>
              <a:t>Any method for the simplification of dates is of significant benefit to all operators.</a:t>
            </a:r>
          </a:p>
        </p:txBody>
      </p:sp>
      <p:sp>
        <p:nvSpPr>
          <p:cNvPr id="12" name="Oval Callout 11">
            <a:extLst>
              <a:ext uri="{FF2B5EF4-FFF2-40B4-BE49-F238E27FC236}">
                <a16:creationId xmlns:a16="http://schemas.microsoft.com/office/drawing/2014/main" id="{934C9770-8C8B-144F-8C04-587F6B2C4C02}"/>
              </a:ext>
            </a:extLst>
          </p:cNvPr>
          <p:cNvSpPr/>
          <p:nvPr/>
        </p:nvSpPr>
        <p:spPr>
          <a:xfrm>
            <a:off x="5780687" y="3596393"/>
            <a:ext cx="2079655" cy="105616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Bradley Hand" pitchFamily="2" charset="77"/>
              </a:rPr>
              <a:t>Dates must always be placed in the Serviced Organisation rather than in a notes field.</a:t>
            </a:r>
          </a:p>
        </p:txBody>
      </p:sp>
      <p:sp>
        <p:nvSpPr>
          <p:cNvPr id="14" name="Oval Callout 13">
            <a:extLst>
              <a:ext uri="{FF2B5EF4-FFF2-40B4-BE49-F238E27FC236}">
                <a16:creationId xmlns:a16="http://schemas.microsoft.com/office/drawing/2014/main" id="{0B64F71E-4F84-4542-9090-DC51498BE63F}"/>
              </a:ext>
            </a:extLst>
          </p:cNvPr>
          <p:cNvSpPr/>
          <p:nvPr/>
        </p:nvSpPr>
        <p:spPr>
          <a:xfrm>
            <a:off x="7716576" y="3689659"/>
            <a:ext cx="2349013" cy="126477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Bradley Hand" pitchFamily="2" charset="77"/>
              </a:rPr>
              <a:t>Local authorities should define the names for Serviced Organisations in own area to ensure consistency across all operators’ services.</a:t>
            </a:r>
          </a:p>
        </p:txBody>
      </p:sp>
      <p:sp>
        <p:nvSpPr>
          <p:cNvPr id="15" name="Oval Callout 14">
            <a:extLst>
              <a:ext uri="{FF2B5EF4-FFF2-40B4-BE49-F238E27FC236}">
                <a16:creationId xmlns:a16="http://schemas.microsoft.com/office/drawing/2014/main" id="{E424A8B4-5054-3A4C-B67E-C32C156EF09A}"/>
              </a:ext>
            </a:extLst>
          </p:cNvPr>
          <p:cNvSpPr/>
          <p:nvPr/>
        </p:nvSpPr>
        <p:spPr>
          <a:xfrm>
            <a:off x="5723885" y="4695299"/>
            <a:ext cx="2850525" cy="154813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Bradley Hand" pitchFamily="2" charset="77"/>
              </a:rPr>
              <a:t>With so many slightly different term dates and inset day arrangements it will be almost impossible to code the dates exactly. Setting up a Serviced Organisation and maintaining dates for each school is too onerous</a:t>
            </a:r>
          </a:p>
        </p:txBody>
      </p:sp>
      <p:sp>
        <p:nvSpPr>
          <p:cNvPr id="16" name="Oval Callout 15">
            <a:extLst>
              <a:ext uri="{FF2B5EF4-FFF2-40B4-BE49-F238E27FC236}">
                <a16:creationId xmlns:a16="http://schemas.microsoft.com/office/drawing/2014/main" id="{D1944647-D782-EB49-9CD4-29A9BF5AEE8A}"/>
              </a:ext>
            </a:extLst>
          </p:cNvPr>
          <p:cNvSpPr/>
          <p:nvPr/>
        </p:nvSpPr>
        <p:spPr>
          <a:xfrm>
            <a:off x="9462975" y="2631402"/>
            <a:ext cx="2676029" cy="154813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Bradley Hand" pitchFamily="2" charset="77"/>
              </a:rPr>
              <a:t>Some schools open late or close early on individual days. This will require two Serviced Organisations for the same school with different date ranges, and each will need a unique identifier.</a:t>
            </a:r>
          </a:p>
        </p:txBody>
      </p:sp>
      <p:sp>
        <p:nvSpPr>
          <p:cNvPr id="13" name="Oval Callout 12">
            <a:extLst>
              <a:ext uri="{FF2B5EF4-FFF2-40B4-BE49-F238E27FC236}">
                <a16:creationId xmlns:a16="http://schemas.microsoft.com/office/drawing/2014/main" id="{F4F66F5F-818F-DF4A-93F6-6F4237ED3793}"/>
              </a:ext>
            </a:extLst>
          </p:cNvPr>
          <p:cNvSpPr/>
          <p:nvPr/>
        </p:nvSpPr>
        <p:spPr>
          <a:xfrm>
            <a:off x="9288479" y="4485476"/>
            <a:ext cx="2850525" cy="175795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Bradley Hand" pitchFamily="2" charset="77"/>
              </a:rPr>
              <a:t>A Serviced Organisation needs to be have serviced days defined in a file that is maintained by the organisation (or LEA). This file will contain actual dates so if it expires NO BUSES WILL BE SHOWN.</a:t>
            </a:r>
          </a:p>
        </p:txBody>
      </p:sp>
    </p:spTree>
    <p:extLst>
      <p:ext uri="{BB962C8B-B14F-4D97-AF65-F5344CB8AC3E}">
        <p14:creationId xmlns:p14="http://schemas.microsoft.com/office/powerpoint/2010/main" val="385242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P spid="16"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7C2677-5DD6-BB44-8129-E501F71E6971}"/>
              </a:ext>
            </a:extLst>
          </p:cNvPr>
          <p:cNvSpPr>
            <a:spLocks noGrp="1"/>
          </p:cNvSpPr>
          <p:nvPr>
            <p:ph type="sldNum" idx="12"/>
          </p:nvPr>
        </p:nvSpPr>
        <p:spPr/>
        <p:txBody>
          <a:bodyPr/>
          <a:lstStyle/>
          <a:p>
            <a:fld id="{00000000-1234-1234-1234-123412341234}" type="slidenum">
              <a:rPr lang="en-GB" smtClean="0"/>
              <a:pPr/>
              <a:t>26</a:t>
            </a:fld>
            <a:endParaRPr lang="en-GB"/>
          </a:p>
        </p:txBody>
      </p:sp>
      <p:sp>
        <p:nvSpPr>
          <p:cNvPr id="3" name="Title 2">
            <a:extLst>
              <a:ext uri="{FF2B5EF4-FFF2-40B4-BE49-F238E27FC236}">
                <a16:creationId xmlns:a16="http://schemas.microsoft.com/office/drawing/2014/main" id="{ACCFEECA-8709-FB4C-B41F-D757578D89A0}"/>
              </a:ext>
            </a:extLst>
          </p:cNvPr>
          <p:cNvSpPr>
            <a:spLocks noGrp="1"/>
          </p:cNvSpPr>
          <p:nvPr>
            <p:ph type="title"/>
          </p:nvPr>
        </p:nvSpPr>
        <p:spPr/>
        <p:txBody>
          <a:bodyPr/>
          <a:lstStyle/>
          <a:p>
            <a:r>
              <a:rPr lang="en-GB" dirty="0"/>
              <a:t>Survey : Serviced organisations</a:t>
            </a:r>
          </a:p>
        </p:txBody>
      </p:sp>
      <p:sp>
        <p:nvSpPr>
          <p:cNvPr id="4" name="Content Placeholder 3">
            <a:extLst>
              <a:ext uri="{FF2B5EF4-FFF2-40B4-BE49-F238E27FC236}">
                <a16:creationId xmlns:a16="http://schemas.microsoft.com/office/drawing/2014/main" id="{BEBFC4B8-192F-C546-91C6-FF294B7362EF}"/>
              </a:ext>
            </a:extLst>
          </p:cNvPr>
          <p:cNvSpPr>
            <a:spLocks noGrp="1"/>
          </p:cNvSpPr>
          <p:nvPr>
            <p:ph sz="quarter" idx="13"/>
          </p:nvPr>
        </p:nvSpPr>
        <p:spPr/>
        <p:txBody>
          <a:bodyPr/>
          <a:lstStyle/>
          <a:p>
            <a:pPr>
              <a:spcAft>
                <a:spcPts val="600"/>
              </a:spcAft>
            </a:pPr>
            <a:r>
              <a:rPr lang="en-GB" dirty="0"/>
              <a:t>Journey planners need dates when trips run, or they cannot calculate routes correctly ⇒ serviced organisations require valid date ranges</a:t>
            </a:r>
          </a:p>
          <a:p>
            <a:pPr>
              <a:spcAft>
                <a:spcPts val="600"/>
              </a:spcAft>
            </a:pPr>
            <a:r>
              <a:rPr lang="en-GB" dirty="0"/>
              <a:t>It is clear from the survey, however, that operators feel that maintaining school term dates will be unduly onerous</a:t>
            </a:r>
          </a:p>
          <a:p>
            <a:pPr lvl="1">
              <a:spcAft>
                <a:spcPts val="600"/>
              </a:spcAft>
            </a:pPr>
            <a:r>
              <a:rPr lang="en-GB" dirty="0"/>
              <a:t>Individual schools (specific trips) vs LEA generic dates (congestion)</a:t>
            </a:r>
          </a:p>
          <a:p>
            <a:pPr lvl="1">
              <a:spcAft>
                <a:spcPts val="600"/>
              </a:spcAft>
            </a:pPr>
            <a:r>
              <a:rPr lang="en-GB" dirty="0"/>
              <a:t>Combinations of different schools</a:t>
            </a:r>
          </a:p>
          <a:p>
            <a:pPr lvl="1">
              <a:spcAft>
                <a:spcPts val="600"/>
              </a:spcAft>
            </a:pPr>
            <a:r>
              <a:rPr lang="en-GB" dirty="0"/>
              <a:t>Late starts / early finishes</a:t>
            </a:r>
          </a:p>
          <a:p>
            <a:pPr lvl="1">
              <a:spcAft>
                <a:spcPts val="600"/>
              </a:spcAft>
            </a:pPr>
            <a:r>
              <a:rPr lang="en-GB" dirty="0"/>
              <a:t>Not informed</a:t>
            </a:r>
          </a:p>
          <a:p>
            <a:pPr>
              <a:spcAft>
                <a:spcPts val="600"/>
              </a:spcAft>
            </a:pPr>
            <a:r>
              <a:rPr lang="en-GB" dirty="0"/>
              <a:t>School term dates should, perhaps, be maintained externally to the TXC files </a:t>
            </a:r>
          </a:p>
          <a:p>
            <a:pPr lvl="1">
              <a:spcAft>
                <a:spcPts val="600"/>
              </a:spcAft>
            </a:pPr>
            <a:r>
              <a:rPr lang="en-GB" dirty="0"/>
              <a:t>Although TXC files will, as a minimum, need to have defined an SO of the correct code (e.g. </a:t>
            </a:r>
            <a:r>
              <a:rPr lang="en-GB" dirty="0" err="1"/>
              <a:t>Edubase</a:t>
            </a:r>
            <a:r>
              <a:rPr lang="en-GB" dirty="0"/>
              <a:t> ID in England, SEED number in Scotland)</a:t>
            </a:r>
          </a:p>
          <a:p>
            <a:pPr lvl="1">
              <a:spcAft>
                <a:spcPts val="600"/>
              </a:spcAft>
            </a:pPr>
            <a:r>
              <a:rPr lang="en-GB" dirty="0"/>
              <a:t>But who maintains these external files, and where is the legal obligation?</a:t>
            </a:r>
          </a:p>
          <a:p>
            <a:pPr>
              <a:spcAft>
                <a:spcPts val="600"/>
              </a:spcAft>
            </a:pPr>
            <a:r>
              <a:rPr lang="en-GB" dirty="0">
                <a:highlight>
                  <a:srgbClr val="FFFF00"/>
                </a:highlight>
              </a:rPr>
              <a:t>Requires DfT to produce policy (&amp; co-ordinate with DfES?)</a:t>
            </a:r>
          </a:p>
        </p:txBody>
      </p:sp>
    </p:spTree>
    <p:extLst>
      <p:ext uri="{BB962C8B-B14F-4D97-AF65-F5344CB8AC3E}">
        <p14:creationId xmlns:p14="http://schemas.microsoft.com/office/powerpoint/2010/main" val="892143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E1517B-DDF7-AE40-B6F1-AE6DDE1CA8AE}"/>
              </a:ext>
            </a:extLst>
          </p:cNvPr>
          <p:cNvSpPr>
            <a:spLocks noGrp="1"/>
          </p:cNvSpPr>
          <p:nvPr>
            <p:ph type="sldNum" idx="12"/>
          </p:nvPr>
        </p:nvSpPr>
        <p:spPr/>
        <p:txBody>
          <a:bodyPr/>
          <a:lstStyle/>
          <a:p>
            <a:fld id="{00000000-1234-1234-1234-123412341234}" type="slidenum">
              <a:rPr lang="en-GB" smtClean="0"/>
              <a:pPr/>
              <a:t>27</a:t>
            </a:fld>
            <a:endParaRPr lang="en-GB"/>
          </a:p>
        </p:txBody>
      </p:sp>
      <p:sp>
        <p:nvSpPr>
          <p:cNvPr id="3" name="Title 2">
            <a:extLst>
              <a:ext uri="{FF2B5EF4-FFF2-40B4-BE49-F238E27FC236}">
                <a16:creationId xmlns:a16="http://schemas.microsoft.com/office/drawing/2014/main" id="{B0F5EA9D-9B0A-5A45-BB8B-D9F2BBF1CC9B}"/>
              </a:ext>
            </a:extLst>
          </p:cNvPr>
          <p:cNvSpPr>
            <a:spLocks noGrp="1"/>
          </p:cNvSpPr>
          <p:nvPr>
            <p:ph type="title"/>
          </p:nvPr>
        </p:nvSpPr>
        <p:spPr/>
        <p:txBody>
          <a:bodyPr/>
          <a:lstStyle/>
          <a:p>
            <a:r>
              <a:rPr lang="en-GB" dirty="0"/>
              <a:t>Final proposals : Serviced organisations</a:t>
            </a:r>
          </a:p>
        </p:txBody>
      </p:sp>
      <p:sp>
        <p:nvSpPr>
          <p:cNvPr id="4" name="Content Placeholder 3">
            <a:extLst>
              <a:ext uri="{FF2B5EF4-FFF2-40B4-BE49-F238E27FC236}">
                <a16:creationId xmlns:a16="http://schemas.microsoft.com/office/drawing/2014/main" id="{879D8AED-6CC2-3648-A80C-AB4EF58D9005}"/>
              </a:ext>
            </a:extLst>
          </p:cNvPr>
          <p:cNvSpPr>
            <a:spLocks noGrp="1"/>
          </p:cNvSpPr>
          <p:nvPr>
            <p:ph sz="quarter" idx="13"/>
          </p:nvPr>
        </p:nvSpPr>
        <p:spPr/>
        <p:txBody>
          <a:bodyPr/>
          <a:lstStyle/>
          <a:p>
            <a:pPr>
              <a:spcAft>
                <a:spcPts val="900"/>
              </a:spcAft>
            </a:pPr>
            <a:r>
              <a:rPr lang="en-GB" sz="2000" dirty="0"/>
              <a:t>Having serviced organisations aids in explaining date restrictions to the travelling public (e.g. “College of West Anglia days only”), and is encouraged over simple date restrictions.</a:t>
            </a:r>
          </a:p>
          <a:p>
            <a:pPr>
              <a:spcAft>
                <a:spcPts val="900"/>
              </a:spcAft>
            </a:pPr>
            <a:r>
              <a:rPr lang="en-GB" sz="2000" dirty="0"/>
              <a:t>A </a:t>
            </a:r>
            <a:r>
              <a:rPr lang="en-GB" sz="2000" dirty="0" err="1">
                <a:latin typeface="Courier New" panose="02070309020205020404" pitchFamily="49" charset="0"/>
                <a:cs typeface="Courier New" panose="02070309020205020404" pitchFamily="49" charset="0"/>
              </a:rPr>
              <a:t>ServicedOrganisation</a:t>
            </a:r>
            <a:r>
              <a:rPr lang="en-GB" sz="2000" dirty="0"/>
              <a:t> shall:</a:t>
            </a:r>
            <a:endParaRPr lang="en-GB" sz="1800" dirty="0"/>
          </a:p>
          <a:p>
            <a:pPr lvl="1">
              <a:spcAft>
                <a:spcPts val="900"/>
              </a:spcAft>
            </a:pPr>
            <a:r>
              <a:rPr lang="en-GB" sz="1800" dirty="0">
                <a:highlight>
                  <a:srgbClr val="00FF00"/>
                </a:highlight>
              </a:rPr>
              <a:t>have a meaningful </a:t>
            </a:r>
            <a:r>
              <a:rPr lang="en-GB" sz="1800" dirty="0" err="1">
                <a:highlight>
                  <a:srgbClr val="00FF00"/>
                </a:highlight>
                <a:latin typeface="Courier New" panose="02070309020205020404" pitchFamily="49" charset="0"/>
                <a:cs typeface="Courier New" panose="02070309020205020404" pitchFamily="49" charset="0"/>
              </a:rPr>
              <a:t>OrganisationCode</a:t>
            </a:r>
            <a:r>
              <a:rPr lang="en-GB" sz="1800" dirty="0">
                <a:highlight>
                  <a:srgbClr val="00FF00"/>
                </a:highlight>
              </a:rPr>
              <a:t> (e.g. ”</a:t>
            </a:r>
            <a:r>
              <a:rPr lang="en-GB" sz="1800" dirty="0" err="1">
                <a:highlight>
                  <a:srgbClr val="00FF00"/>
                </a:highlight>
              </a:rPr>
              <a:t>DerbsCC</a:t>
            </a:r>
            <a:r>
              <a:rPr lang="en-GB" sz="1800" dirty="0">
                <a:highlight>
                  <a:srgbClr val="00FF00"/>
                </a:highlight>
              </a:rPr>
              <a:t>”, “SEED_8304734”, “EduB_116932);</a:t>
            </a:r>
          </a:p>
          <a:p>
            <a:pPr lvl="1">
              <a:spcAft>
                <a:spcPts val="900"/>
              </a:spcAft>
            </a:pPr>
            <a:r>
              <a:rPr lang="en-GB" sz="1800" dirty="0"/>
              <a:t>have a name that describes the organisation (e.g. “Hermitage Academy”, “The De Montfort School”); and</a:t>
            </a:r>
          </a:p>
          <a:p>
            <a:pPr lvl="1">
              <a:spcAft>
                <a:spcPts val="900"/>
              </a:spcAft>
            </a:pPr>
            <a:r>
              <a:rPr lang="en-GB" sz="1800" dirty="0">
                <a:highlight>
                  <a:srgbClr val="00FF00"/>
                </a:highlight>
              </a:rPr>
              <a:t>define just </a:t>
            </a:r>
            <a:r>
              <a:rPr lang="en-GB" sz="1800" dirty="0" err="1">
                <a:highlight>
                  <a:srgbClr val="00FF00"/>
                </a:highlight>
                <a:latin typeface="Courier New" panose="02070309020205020404" pitchFamily="49" charset="0"/>
                <a:cs typeface="Courier New" panose="02070309020205020404" pitchFamily="49" charset="0"/>
              </a:rPr>
              <a:t>WorkingDays</a:t>
            </a:r>
            <a:r>
              <a:rPr lang="en-GB" sz="1800" dirty="0">
                <a:highlight>
                  <a:srgbClr val="00FF00"/>
                </a:highlight>
              </a:rPr>
              <a:t> dates. Holidays will be assumed to be all non-working days.</a:t>
            </a:r>
            <a:endParaRPr lang="en-GB" sz="1800" dirty="0"/>
          </a:p>
          <a:p>
            <a:pPr>
              <a:spcAft>
                <a:spcPts val="900"/>
              </a:spcAft>
            </a:pPr>
            <a:r>
              <a:rPr lang="en-GB" sz="2000" dirty="0"/>
              <a:t>Trips shall be declared in a </a:t>
            </a:r>
            <a:r>
              <a:rPr lang="en-GB" sz="2000" dirty="0" err="1">
                <a:latin typeface="Courier New" panose="02070309020205020404" pitchFamily="49" charset="0"/>
                <a:cs typeface="Courier New" panose="02070309020205020404" pitchFamily="49" charset="0"/>
              </a:rPr>
              <a:t>VehicleJourney</a:t>
            </a:r>
            <a:r>
              <a:rPr lang="en-GB" sz="2000" dirty="0"/>
              <a:t> either as </a:t>
            </a:r>
            <a:r>
              <a:rPr lang="en-GB" sz="2000" dirty="0" err="1">
                <a:latin typeface="Courier New" panose="02070309020205020404" pitchFamily="49" charset="0"/>
                <a:cs typeface="Courier New" panose="02070309020205020404" pitchFamily="49" charset="0"/>
              </a:rPr>
              <a:t>DaysOfOperation</a:t>
            </a:r>
            <a:r>
              <a:rPr lang="en-GB" sz="2000" dirty="0">
                <a:latin typeface="Courier New" panose="02070309020205020404" pitchFamily="49" charset="0"/>
                <a:cs typeface="Courier New" panose="02070309020205020404" pitchFamily="49" charset="0"/>
              </a:rPr>
              <a:t> | </a:t>
            </a:r>
            <a:r>
              <a:rPr lang="en-GB" sz="2000" dirty="0" err="1">
                <a:latin typeface="Courier New" panose="02070309020205020404" pitchFamily="49" charset="0"/>
                <a:cs typeface="Courier New" panose="02070309020205020404" pitchFamily="49" charset="0"/>
              </a:rPr>
              <a:t>WorkingDays</a:t>
            </a:r>
            <a:r>
              <a:rPr lang="en-GB" sz="2000" dirty="0">
                <a:latin typeface="Courier New" panose="02070309020205020404" pitchFamily="49" charset="0"/>
                <a:cs typeface="Courier New" panose="02070309020205020404" pitchFamily="49" charset="0"/>
              </a:rPr>
              <a:t> </a:t>
            </a:r>
            <a:r>
              <a:rPr lang="en-GB" sz="2000" dirty="0"/>
              <a:t>for operating day (e.g. </a:t>
            </a:r>
            <a:r>
              <a:rPr lang="en-GB" sz="2000" dirty="0" err="1"/>
              <a:t>schoolday</a:t>
            </a:r>
            <a:r>
              <a:rPr lang="en-GB" sz="2000" dirty="0"/>
              <a:t>) trips </a:t>
            </a:r>
            <a:r>
              <a:rPr lang="en-GB" sz="2000" dirty="0">
                <a:highlight>
                  <a:srgbClr val="00FF00"/>
                </a:highlight>
              </a:rPr>
              <a:t>or </a:t>
            </a:r>
            <a:r>
              <a:rPr lang="en-GB" sz="2000" dirty="0" err="1">
                <a:highlight>
                  <a:srgbClr val="00FF00"/>
                </a:highlight>
                <a:latin typeface="Courier New" panose="02070309020205020404" pitchFamily="49" charset="0"/>
                <a:cs typeface="Courier New" panose="02070309020205020404" pitchFamily="49" charset="0"/>
              </a:rPr>
              <a:t>DaysOfNonOperation</a:t>
            </a:r>
            <a:r>
              <a:rPr lang="en-GB" sz="2000" dirty="0">
                <a:highlight>
                  <a:srgbClr val="00FF00"/>
                </a:highlight>
                <a:latin typeface="Courier New" panose="02070309020205020404" pitchFamily="49" charset="0"/>
                <a:cs typeface="Courier New" panose="02070309020205020404" pitchFamily="49" charset="0"/>
              </a:rPr>
              <a:t> | </a:t>
            </a:r>
            <a:r>
              <a:rPr lang="en-GB" sz="2000" dirty="0" err="1">
                <a:highlight>
                  <a:srgbClr val="00FF00"/>
                </a:highlight>
                <a:latin typeface="Courier New" panose="02070309020205020404" pitchFamily="49" charset="0"/>
                <a:cs typeface="Courier New" panose="02070309020205020404" pitchFamily="49" charset="0"/>
              </a:rPr>
              <a:t>WorkingDays</a:t>
            </a:r>
            <a:r>
              <a:rPr lang="en-GB" sz="2000" dirty="0">
                <a:highlight>
                  <a:srgbClr val="00FF00"/>
                </a:highlight>
                <a:latin typeface="Courier New" panose="02070309020205020404" pitchFamily="49" charset="0"/>
                <a:cs typeface="Courier New" panose="02070309020205020404" pitchFamily="49" charset="0"/>
              </a:rPr>
              <a:t> </a:t>
            </a:r>
            <a:r>
              <a:rPr lang="en-GB" sz="2000" dirty="0">
                <a:highlight>
                  <a:srgbClr val="00FF00"/>
                </a:highlight>
              </a:rPr>
              <a:t>for trips when the organisation is closed (e.g. school holidays).</a:t>
            </a:r>
          </a:p>
          <a:p>
            <a:pPr>
              <a:spcAft>
                <a:spcPts val="900"/>
              </a:spcAft>
            </a:pPr>
            <a:r>
              <a:rPr lang="en-GB" sz="2000" dirty="0">
                <a:highlight>
                  <a:srgbClr val="00FF00"/>
                </a:highlight>
              </a:rPr>
              <a:t>It is nevertheless recommended that display to the public is positive, i.e. “this trip runs when School X is closed” rather than a literal interpretation of the TXC i.e. “this trip does not run when School X is open”</a:t>
            </a:r>
          </a:p>
          <a:p>
            <a:pPr>
              <a:spcAft>
                <a:spcPts val="900"/>
              </a:spcAft>
            </a:pPr>
            <a:endParaRPr lang="en-GB" sz="2000" dirty="0"/>
          </a:p>
        </p:txBody>
      </p:sp>
    </p:spTree>
    <p:extLst>
      <p:ext uri="{BB962C8B-B14F-4D97-AF65-F5344CB8AC3E}">
        <p14:creationId xmlns:p14="http://schemas.microsoft.com/office/powerpoint/2010/main" val="4187579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322ED6-2366-4C43-A4CF-D32B3446D0B3}"/>
              </a:ext>
            </a:extLst>
          </p:cNvPr>
          <p:cNvSpPr>
            <a:spLocks noGrp="1"/>
          </p:cNvSpPr>
          <p:nvPr>
            <p:ph type="sldNum" idx="12"/>
          </p:nvPr>
        </p:nvSpPr>
        <p:spPr/>
        <p:txBody>
          <a:bodyPr/>
          <a:lstStyle/>
          <a:p>
            <a:fld id="{00000000-1234-1234-1234-123412341234}" type="slidenum">
              <a:rPr lang="en-GB" smtClean="0"/>
              <a:pPr/>
              <a:t>28</a:t>
            </a:fld>
            <a:endParaRPr lang="en-GB"/>
          </a:p>
        </p:txBody>
      </p:sp>
      <p:sp>
        <p:nvSpPr>
          <p:cNvPr id="3" name="Title 2">
            <a:extLst>
              <a:ext uri="{FF2B5EF4-FFF2-40B4-BE49-F238E27FC236}">
                <a16:creationId xmlns:a16="http://schemas.microsoft.com/office/drawing/2014/main" id="{D7D94C31-403D-4F4D-8627-6CB1F4A45E1B}"/>
              </a:ext>
            </a:extLst>
          </p:cNvPr>
          <p:cNvSpPr>
            <a:spLocks noGrp="1"/>
          </p:cNvSpPr>
          <p:nvPr>
            <p:ph type="title"/>
          </p:nvPr>
        </p:nvSpPr>
        <p:spPr/>
        <p:txBody>
          <a:bodyPr/>
          <a:lstStyle/>
          <a:p>
            <a:r>
              <a:rPr lang="en-GB" dirty="0"/>
              <a:t>Final proposals : Serviced organisations example</a:t>
            </a:r>
          </a:p>
        </p:txBody>
      </p:sp>
      <p:sp>
        <p:nvSpPr>
          <p:cNvPr id="6" name="TextBox 5">
            <a:extLst>
              <a:ext uri="{FF2B5EF4-FFF2-40B4-BE49-F238E27FC236}">
                <a16:creationId xmlns:a16="http://schemas.microsoft.com/office/drawing/2014/main" id="{ABA06EC6-6B5C-E348-9C08-B8CC65B7E64D}"/>
              </a:ext>
            </a:extLst>
          </p:cNvPr>
          <p:cNvSpPr txBox="1"/>
          <p:nvPr/>
        </p:nvSpPr>
        <p:spPr>
          <a:xfrm>
            <a:off x="0" y="1472358"/>
            <a:ext cx="5019323" cy="3600986"/>
          </a:xfrm>
          <a:prstGeom prst="rect">
            <a:avLst/>
          </a:prstGeom>
          <a:noFill/>
        </p:spPr>
        <p:txBody>
          <a:bodyPr wrap="none" rtlCol="0">
            <a:spAutoFit/>
          </a:bodyPr>
          <a:lstStyle/>
          <a:p>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ServicedOrganisation</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OrganisationCode</a:t>
            </a:r>
            <a:r>
              <a:rPr lang="en-GB" sz="1200" dirty="0">
                <a:solidFill>
                  <a:srgbClr val="0432FF"/>
                </a:solidFill>
                <a:latin typeface="Courier New" panose="02070309020205020404" pitchFamily="49" charset="0"/>
                <a:cs typeface="Courier New" panose="02070309020205020404" pitchFamily="49" charset="0"/>
              </a:rPr>
              <a:t>&gt;</a:t>
            </a:r>
            <a:r>
              <a:rPr lang="en-GB" sz="1200" dirty="0">
                <a:solidFill>
                  <a:srgbClr val="000000"/>
                </a:solidFill>
                <a:latin typeface="Courier New" panose="02070309020205020404" pitchFamily="49" charset="0"/>
                <a:cs typeface="Courier New" panose="02070309020205020404" pitchFamily="49" charset="0"/>
              </a:rPr>
              <a:t>EduB_130735</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OrganisationCode</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Name</a:t>
            </a:r>
            <a:r>
              <a:rPr lang="en-GB" sz="1200" dirty="0">
                <a:solidFill>
                  <a:srgbClr val="0432FF"/>
                </a:solidFill>
                <a:latin typeface="Courier New" panose="02070309020205020404" pitchFamily="49" charset="0"/>
                <a:cs typeface="Courier New" panose="02070309020205020404" pitchFamily="49" charset="0"/>
              </a:rPr>
              <a:t>&gt;</a:t>
            </a:r>
            <a:r>
              <a:rPr lang="en-GB" sz="1200" dirty="0">
                <a:solidFill>
                  <a:srgbClr val="000000"/>
                </a:solidFill>
                <a:latin typeface="Courier New" panose="02070309020205020404" pitchFamily="49" charset="0"/>
                <a:cs typeface="Courier New" panose="02070309020205020404" pitchFamily="49" charset="0"/>
              </a:rPr>
              <a:t>Burnley College</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Name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WorkingDays</a:t>
            </a:r>
            <a:r>
              <a:rPr lang="en-GB" sz="1200" dirty="0">
                <a:solidFill>
                  <a:srgbClr val="0432FF"/>
                </a:solidFill>
                <a:latin typeface="Courier New" panose="02070309020205020404" pitchFamily="49" charset="0"/>
                <a:cs typeface="Courier New" panose="02070309020205020404" pitchFamily="49" charset="0"/>
              </a:rPr>
              <a:t>&gt;</a:t>
            </a:r>
            <a:endParaRPr lang="en-GB" sz="1200" dirty="0">
              <a:latin typeface="Courier New" panose="02070309020205020404" pitchFamily="49" charset="0"/>
              <a:cs typeface="Courier New" panose="02070309020205020404" pitchFamily="49" charset="0"/>
            </a:endParaRP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DateRange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a:solidFill>
                  <a:srgbClr val="941100"/>
                </a:solidFill>
                <a:latin typeface="Courier New" panose="02070309020205020404" pitchFamily="49" charset="0"/>
                <a:cs typeface="Courier New" panose="02070309020205020404" pitchFamily="49" charset="0"/>
              </a:rPr>
              <a:t>StartDate</a:t>
            </a:r>
            <a:r>
              <a:rPr lang="en-GB" sz="1200" dirty="0">
                <a:solidFill>
                  <a:srgbClr val="0432FF"/>
                </a:solidFill>
                <a:latin typeface="Courier New" panose="02070309020205020404" pitchFamily="49" charset="0"/>
                <a:cs typeface="Courier New" panose="02070309020205020404" pitchFamily="49" charset="0"/>
              </a:rPr>
              <a:t>&gt;</a:t>
            </a:r>
            <a:r>
              <a:rPr lang="en-GB" sz="1200" dirty="0">
                <a:solidFill>
                  <a:srgbClr val="000000"/>
                </a:solidFill>
                <a:latin typeface="Courier New" panose="02070309020205020404" pitchFamily="49" charset="0"/>
                <a:cs typeface="Courier New" panose="02070309020205020404" pitchFamily="49" charset="0"/>
              </a:rPr>
              <a:t>2019-04-22</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StartDate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EndDate</a:t>
            </a:r>
            <a:r>
              <a:rPr lang="en-GB" sz="1200" dirty="0">
                <a:solidFill>
                  <a:srgbClr val="0432FF"/>
                </a:solidFill>
                <a:latin typeface="Courier New" panose="02070309020205020404" pitchFamily="49" charset="0"/>
                <a:cs typeface="Courier New" panose="02070309020205020404" pitchFamily="49" charset="0"/>
              </a:rPr>
              <a:t>&gt;</a:t>
            </a:r>
            <a:r>
              <a:rPr lang="en-GB" sz="1200" dirty="0">
                <a:solidFill>
                  <a:srgbClr val="000000"/>
                </a:solidFill>
                <a:latin typeface="Courier New" panose="02070309020205020404" pitchFamily="49" charset="0"/>
                <a:cs typeface="Courier New" panose="02070309020205020404" pitchFamily="49" charset="0"/>
              </a:rPr>
              <a:t>2019-05-03</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EndDate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DateRange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DateRange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a:solidFill>
                  <a:srgbClr val="941100"/>
                </a:solidFill>
                <a:latin typeface="Courier New" panose="02070309020205020404" pitchFamily="49" charset="0"/>
                <a:cs typeface="Courier New" panose="02070309020205020404" pitchFamily="49" charset="0"/>
              </a:rPr>
              <a:t>StartDate</a:t>
            </a:r>
            <a:r>
              <a:rPr lang="en-GB" sz="1200" dirty="0">
                <a:solidFill>
                  <a:srgbClr val="0432FF"/>
                </a:solidFill>
                <a:latin typeface="Courier New" panose="02070309020205020404" pitchFamily="49" charset="0"/>
                <a:cs typeface="Courier New" panose="02070309020205020404" pitchFamily="49" charset="0"/>
              </a:rPr>
              <a:t>&gt;</a:t>
            </a:r>
            <a:r>
              <a:rPr lang="en-GB" sz="1200" dirty="0">
                <a:solidFill>
                  <a:srgbClr val="000000"/>
                </a:solidFill>
                <a:latin typeface="Courier New" panose="02070309020205020404" pitchFamily="49" charset="0"/>
                <a:cs typeface="Courier New" panose="02070309020205020404" pitchFamily="49" charset="0"/>
              </a:rPr>
              <a:t>2019-05-07</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StartDate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EndDate</a:t>
            </a:r>
            <a:r>
              <a:rPr lang="en-GB" sz="1200" dirty="0">
                <a:solidFill>
                  <a:srgbClr val="0432FF"/>
                </a:solidFill>
                <a:latin typeface="Courier New" panose="02070309020205020404" pitchFamily="49" charset="0"/>
                <a:cs typeface="Courier New" panose="02070309020205020404" pitchFamily="49" charset="0"/>
              </a:rPr>
              <a:t>&gt;</a:t>
            </a:r>
            <a:r>
              <a:rPr lang="en-GB" sz="1200" dirty="0">
                <a:solidFill>
                  <a:srgbClr val="000000"/>
                </a:solidFill>
                <a:latin typeface="Courier New" panose="02070309020205020404" pitchFamily="49" charset="0"/>
                <a:cs typeface="Courier New" panose="02070309020205020404" pitchFamily="49" charset="0"/>
              </a:rPr>
              <a:t>2019-05-24</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EndDate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DateRange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DateRange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a:solidFill>
                  <a:srgbClr val="941100"/>
                </a:solidFill>
                <a:latin typeface="Courier New" panose="02070309020205020404" pitchFamily="49" charset="0"/>
                <a:cs typeface="Courier New" panose="02070309020205020404" pitchFamily="49" charset="0"/>
              </a:rPr>
              <a:t>StartDate</a:t>
            </a:r>
            <a:r>
              <a:rPr lang="en-GB" sz="1200" dirty="0">
                <a:solidFill>
                  <a:srgbClr val="0432FF"/>
                </a:solidFill>
                <a:latin typeface="Courier New" panose="02070309020205020404" pitchFamily="49" charset="0"/>
                <a:cs typeface="Courier New" panose="02070309020205020404" pitchFamily="49" charset="0"/>
              </a:rPr>
              <a:t>&gt;</a:t>
            </a:r>
            <a:r>
              <a:rPr lang="en-GB" sz="1200" dirty="0">
                <a:solidFill>
                  <a:srgbClr val="000000"/>
                </a:solidFill>
                <a:latin typeface="Courier New" panose="02070309020205020404" pitchFamily="49" charset="0"/>
                <a:cs typeface="Courier New" panose="02070309020205020404" pitchFamily="49" charset="0"/>
              </a:rPr>
              <a:t>2019-06-03</a:t>
            </a:r>
            <a:r>
              <a:rPr lang="en-GB" sz="1200" dirty="0">
                <a:solidFill>
                  <a:srgbClr val="0432FF"/>
                </a:solidFill>
                <a:latin typeface="Courier New" panose="02070309020205020404" pitchFamily="49" charset="0"/>
                <a:cs typeface="Courier New" panose="02070309020205020404" pitchFamily="49" charset="0"/>
              </a:rPr>
              <a:t>&lt;/</a:t>
            </a:r>
            <a:r>
              <a:rPr lang="en-GB" sz="1200" dirty="0">
                <a:solidFill>
                  <a:srgbClr val="941100"/>
                </a:solidFill>
                <a:latin typeface="Courier New" panose="02070309020205020404" pitchFamily="49" charset="0"/>
                <a:cs typeface="Courier New" panose="02070309020205020404" pitchFamily="49" charset="0"/>
              </a:rPr>
              <a:t>StartDate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EndDate</a:t>
            </a:r>
            <a:r>
              <a:rPr lang="en-GB" sz="1200" dirty="0">
                <a:solidFill>
                  <a:srgbClr val="0432FF"/>
                </a:solidFill>
                <a:latin typeface="Courier New" panose="02070309020205020404" pitchFamily="49" charset="0"/>
                <a:cs typeface="Courier New" panose="02070309020205020404" pitchFamily="49" charset="0"/>
              </a:rPr>
              <a:t>&gt;</a:t>
            </a:r>
            <a:r>
              <a:rPr lang="en-GB" sz="1200" dirty="0">
                <a:solidFill>
                  <a:srgbClr val="000000"/>
                </a:solidFill>
                <a:latin typeface="Courier New" panose="02070309020205020404" pitchFamily="49" charset="0"/>
                <a:cs typeface="Courier New" panose="02070309020205020404" pitchFamily="49" charset="0"/>
              </a:rPr>
              <a:t>2019-06-28</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EndDate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DateRange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WorkingDays</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ServicedOrganisation</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endParaRPr lang="en-GB" sz="1200" dirty="0">
              <a:solidFill>
                <a:srgbClr val="0432FF"/>
              </a:solidFill>
              <a:latin typeface="Courier New" panose="02070309020205020404" pitchFamily="49" charset="0"/>
              <a:cs typeface="Courier New" panose="02070309020205020404" pitchFamily="49" charset="0"/>
            </a:endParaRPr>
          </a:p>
        </p:txBody>
      </p:sp>
      <p:sp>
        <p:nvSpPr>
          <p:cNvPr id="9" name="TextBox 8">
            <a:extLst>
              <a:ext uri="{FF2B5EF4-FFF2-40B4-BE49-F238E27FC236}">
                <a16:creationId xmlns:a16="http://schemas.microsoft.com/office/drawing/2014/main" id="{0223B092-0A50-3E4B-84AE-E9B49B8077F6}"/>
              </a:ext>
            </a:extLst>
          </p:cNvPr>
          <p:cNvSpPr txBox="1"/>
          <p:nvPr/>
        </p:nvSpPr>
        <p:spPr>
          <a:xfrm>
            <a:off x="5231157" y="1472358"/>
            <a:ext cx="7064755" cy="4524315"/>
          </a:xfrm>
          <a:prstGeom prst="rect">
            <a:avLst/>
          </a:prstGeom>
          <a:noFill/>
        </p:spPr>
        <p:txBody>
          <a:bodyPr wrap="none" rtlCol="0">
            <a:spAutoFit/>
          </a:bodyPr>
          <a:lstStyle/>
          <a:p>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VehicleJourney</a:t>
            </a:r>
            <a:r>
              <a:rPr lang="en-GB" sz="1200" dirty="0">
                <a:solidFill>
                  <a:srgbClr val="941100"/>
                </a:solidFill>
                <a:latin typeface="Courier New" panose="02070309020205020404" pitchFamily="49" charset="0"/>
                <a:cs typeface="Courier New" panose="02070309020205020404" pitchFamily="49" charset="0"/>
              </a:rPr>
              <a:t> </a:t>
            </a:r>
            <a:r>
              <a:rPr lang="en-GB" sz="1200" dirty="0" err="1">
                <a:solidFill>
                  <a:srgbClr val="FF0000"/>
                </a:solidFill>
                <a:latin typeface="Courier New" panose="02070309020205020404" pitchFamily="49" charset="0"/>
                <a:cs typeface="Courier New" panose="02070309020205020404" pitchFamily="49" charset="0"/>
              </a:rPr>
              <a:t>SequenceNumber</a:t>
            </a:r>
            <a:r>
              <a:rPr lang="en-GB" sz="1200" dirty="0">
                <a:solidFill>
                  <a:srgbClr val="0432FF"/>
                </a:solidFill>
                <a:latin typeface="Courier New" panose="02070309020205020404" pitchFamily="49" charset="0"/>
                <a:cs typeface="Courier New" panose="02070309020205020404" pitchFamily="49" charset="0"/>
              </a:rPr>
              <a:t>="</a:t>
            </a:r>
            <a:r>
              <a:rPr lang="en-GB" sz="1200" dirty="0">
                <a:solidFill>
                  <a:srgbClr val="000000"/>
                </a:solidFill>
                <a:latin typeface="Courier New" panose="02070309020205020404" pitchFamily="49" charset="0"/>
                <a:cs typeface="Courier New" panose="02070309020205020404" pitchFamily="49" charset="0"/>
              </a:rPr>
              <a:t>1</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PrivateCode</a:t>
            </a:r>
            <a:r>
              <a:rPr lang="en-GB" sz="1200" dirty="0">
                <a:solidFill>
                  <a:srgbClr val="0432FF"/>
                </a:solidFill>
                <a:latin typeface="Courier New" panose="02070309020205020404" pitchFamily="49" charset="0"/>
                <a:cs typeface="Courier New" panose="02070309020205020404" pitchFamily="49" charset="0"/>
              </a:rPr>
              <a:t>&gt;</a:t>
            </a:r>
            <a:r>
              <a:rPr lang="en-GB" sz="1200" dirty="0">
                <a:solidFill>
                  <a:srgbClr val="000000"/>
                </a:solidFill>
                <a:latin typeface="Courier New" panose="02070309020205020404" pitchFamily="49" charset="0"/>
                <a:cs typeface="Courier New" panose="02070309020205020404" pitchFamily="49" charset="0"/>
              </a:rPr>
              <a:t>120MFBP03:O:1</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PrivateCode</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OperatingProfile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RegularDayType</a:t>
            </a:r>
            <a:r>
              <a:rPr lang="en-GB" sz="1200" dirty="0">
                <a:solidFill>
                  <a:srgbClr val="0432FF"/>
                </a:solidFill>
                <a:latin typeface="Courier New" panose="02070309020205020404" pitchFamily="49" charset="0"/>
                <a:cs typeface="Courier New" panose="02070309020205020404" pitchFamily="49" charset="0"/>
              </a:rPr>
              <a:t>&gt;</a:t>
            </a:r>
            <a:endParaRPr lang="en-GB" sz="1200" dirty="0">
              <a:latin typeface="Courier New" panose="02070309020205020404" pitchFamily="49" charset="0"/>
              <a:cs typeface="Courier New" panose="02070309020205020404" pitchFamily="49" charset="0"/>
            </a:endParaRP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DaysOfWeek</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MondayToFriday</a:t>
            </a:r>
            <a:r>
              <a:rPr lang="en-GB" sz="1200" dirty="0">
                <a:solidFill>
                  <a:srgbClr val="941100"/>
                </a:solidFill>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DaysOfWeek</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RegularDayType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ServicedOrganisationDayType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DaysOfOperation</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WorkingDays</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ServicedOrganisationRef</a:t>
            </a:r>
            <a:r>
              <a:rPr lang="en-GB" sz="1200" dirty="0">
                <a:solidFill>
                  <a:srgbClr val="0432FF"/>
                </a:solidFill>
                <a:latin typeface="Courier New" panose="02070309020205020404" pitchFamily="49" charset="0"/>
                <a:cs typeface="Courier New" panose="02070309020205020404" pitchFamily="49" charset="0"/>
              </a:rPr>
              <a:t>&gt;</a:t>
            </a:r>
            <a:r>
              <a:rPr lang="en-GB" sz="1200" dirty="0">
                <a:solidFill>
                  <a:srgbClr val="000000"/>
                </a:solidFill>
                <a:latin typeface="Courier New" panose="02070309020205020404" pitchFamily="49" charset="0"/>
                <a:cs typeface="Courier New" panose="02070309020205020404" pitchFamily="49" charset="0"/>
              </a:rPr>
              <a:t>EduB_130735</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ServicedOrganisationRef</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WorkingDays</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DaysOfOperation</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ServicedOrganisationDayType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BankHolidayOperation</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DaysOfNonOperation</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AllBankHolidays</a:t>
            </a:r>
            <a:r>
              <a:rPr lang="en-GB" sz="1200" dirty="0">
                <a:solidFill>
                  <a:srgbClr val="941100"/>
                </a:solidFill>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DaysOfNonOperation</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BankHolidayOperation</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a:t>
            </a: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OperatingProfile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a:t>
            </a:r>
          </a:p>
          <a:p>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VehicleJourney</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endParaRPr lang="en-GB" sz="1200" dirty="0">
              <a:solidFill>
                <a:srgbClr val="0432FF"/>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356921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FFFD8A-A8C1-EE4E-8DFF-37876FC4A3AC}"/>
              </a:ext>
            </a:extLst>
          </p:cNvPr>
          <p:cNvSpPr>
            <a:spLocks noGrp="1"/>
          </p:cNvSpPr>
          <p:nvPr>
            <p:ph type="sldNum" idx="12"/>
          </p:nvPr>
        </p:nvSpPr>
        <p:spPr/>
        <p:txBody>
          <a:bodyPr/>
          <a:lstStyle/>
          <a:p>
            <a:fld id="{00000000-1234-1234-1234-123412341234}" type="slidenum">
              <a:rPr lang="en-GB" smtClean="0"/>
              <a:pPr/>
              <a:t>29</a:t>
            </a:fld>
            <a:endParaRPr lang="en-GB"/>
          </a:p>
        </p:txBody>
      </p:sp>
      <p:sp>
        <p:nvSpPr>
          <p:cNvPr id="3" name="Title 2">
            <a:extLst>
              <a:ext uri="{FF2B5EF4-FFF2-40B4-BE49-F238E27FC236}">
                <a16:creationId xmlns:a16="http://schemas.microsoft.com/office/drawing/2014/main" id="{7119E0BA-BC38-0140-AFD3-4399E214CF7F}"/>
              </a:ext>
            </a:extLst>
          </p:cNvPr>
          <p:cNvSpPr>
            <a:spLocks noGrp="1"/>
          </p:cNvSpPr>
          <p:nvPr>
            <p:ph type="title"/>
          </p:nvPr>
        </p:nvSpPr>
        <p:spPr/>
        <p:txBody>
          <a:bodyPr/>
          <a:lstStyle/>
          <a:p>
            <a:r>
              <a:rPr lang="en-GB" dirty="0"/>
              <a:t>Survey : Vehicle journeys</a:t>
            </a:r>
          </a:p>
        </p:txBody>
      </p:sp>
      <p:pic>
        <p:nvPicPr>
          <p:cNvPr id="6" name="Picture 5">
            <a:extLst>
              <a:ext uri="{FF2B5EF4-FFF2-40B4-BE49-F238E27FC236}">
                <a16:creationId xmlns:a16="http://schemas.microsoft.com/office/drawing/2014/main" id="{BDB949F9-7345-5F4B-8D64-88ACB309386C}"/>
              </a:ext>
            </a:extLst>
          </p:cNvPr>
          <p:cNvPicPr>
            <a:picLocks noChangeAspect="1"/>
          </p:cNvPicPr>
          <p:nvPr/>
        </p:nvPicPr>
        <p:blipFill>
          <a:blip r:embed="rId2"/>
          <a:stretch>
            <a:fillRect/>
          </a:stretch>
        </p:blipFill>
        <p:spPr>
          <a:xfrm>
            <a:off x="664796" y="1336897"/>
            <a:ext cx="5012991" cy="3284722"/>
          </a:xfrm>
          <a:prstGeom prst="rect">
            <a:avLst/>
          </a:prstGeom>
        </p:spPr>
      </p:pic>
      <p:pic>
        <p:nvPicPr>
          <p:cNvPr id="7" name="Picture 6">
            <a:extLst>
              <a:ext uri="{FF2B5EF4-FFF2-40B4-BE49-F238E27FC236}">
                <a16:creationId xmlns:a16="http://schemas.microsoft.com/office/drawing/2014/main" id="{5D0CACA5-C765-4F43-80F7-33D4E8A033A9}"/>
              </a:ext>
            </a:extLst>
          </p:cNvPr>
          <p:cNvPicPr>
            <a:picLocks noChangeAspect="1"/>
          </p:cNvPicPr>
          <p:nvPr/>
        </p:nvPicPr>
        <p:blipFill>
          <a:blip r:embed="rId3"/>
          <a:stretch>
            <a:fillRect/>
          </a:stretch>
        </p:blipFill>
        <p:spPr>
          <a:xfrm>
            <a:off x="6514213" y="1336897"/>
            <a:ext cx="5012991" cy="3284722"/>
          </a:xfrm>
          <a:prstGeom prst="rect">
            <a:avLst/>
          </a:prstGeom>
        </p:spPr>
      </p:pic>
    </p:spTree>
    <p:extLst>
      <p:ext uri="{BB962C8B-B14F-4D97-AF65-F5344CB8AC3E}">
        <p14:creationId xmlns:p14="http://schemas.microsoft.com/office/powerpoint/2010/main" val="1285633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0404CD-51C1-4B46-823D-4661D63362FA}"/>
              </a:ext>
            </a:extLst>
          </p:cNvPr>
          <p:cNvSpPr>
            <a:spLocks noGrp="1"/>
          </p:cNvSpPr>
          <p:nvPr>
            <p:ph type="sldNum" idx="12"/>
          </p:nvPr>
        </p:nvSpPr>
        <p:spPr/>
        <p:txBody>
          <a:bodyPr/>
          <a:lstStyle/>
          <a:p>
            <a:fld id="{00000000-1234-1234-1234-123412341234}" type="slidenum">
              <a:rPr lang="en-GB" smtClean="0"/>
              <a:pPr/>
              <a:t>3</a:t>
            </a:fld>
            <a:endParaRPr lang="en-GB"/>
          </a:p>
        </p:txBody>
      </p:sp>
      <p:sp>
        <p:nvSpPr>
          <p:cNvPr id="3" name="Title 2">
            <a:extLst>
              <a:ext uri="{FF2B5EF4-FFF2-40B4-BE49-F238E27FC236}">
                <a16:creationId xmlns:a16="http://schemas.microsoft.com/office/drawing/2014/main" id="{2ABD6152-9458-3F48-B5B7-160B8E672C5A}"/>
              </a:ext>
            </a:extLst>
          </p:cNvPr>
          <p:cNvSpPr>
            <a:spLocks noGrp="1"/>
          </p:cNvSpPr>
          <p:nvPr>
            <p:ph type="title"/>
          </p:nvPr>
        </p:nvSpPr>
        <p:spPr/>
        <p:txBody>
          <a:bodyPr/>
          <a:lstStyle/>
          <a:p>
            <a:r>
              <a:rPr lang="en-GB" dirty="0"/>
              <a:t>Aim of the </a:t>
            </a:r>
            <a:r>
              <a:rPr lang="en-GB" dirty="0" err="1"/>
              <a:t>TransXChange</a:t>
            </a:r>
            <a:r>
              <a:rPr lang="en-GB" dirty="0"/>
              <a:t> PTI Profile</a:t>
            </a:r>
          </a:p>
        </p:txBody>
      </p:sp>
      <p:sp>
        <p:nvSpPr>
          <p:cNvPr id="4" name="Content Placeholder 3">
            <a:extLst>
              <a:ext uri="{FF2B5EF4-FFF2-40B4-BE49-F238E27FC236}">
                <a16:creationId xmlns:a16="http://schemas.microsoft.com/office/drawing/2014/main" id="{330DA39F-0B60-204B-BA09-976A7007F0F3}"/>
              </a:ext>
            </a:extLst>
          </p:cNvPr>
          <p:cNvSpPr>
            <a:spLocks noGrp="1"/>
          </p:cNvSpPr>
          <p:nvPr>
            <p:ph sz="quarter" idx="13"/>
          </p:nvPr>
        </p:nvSpPr>
        <p:spPr/>
        <p:txBody>
          <a:bodyPr/>
          <a:lstStyle/>
          <a:p>
            <a:pPr>
              <a:spcAft>
                <a:spcPts val="1200"/>
              </a:spcAft>
            </a:pPr>
            <a:r>
              <a:rPr lang="en-GB" dirty="0"/>
              <a:t>Perception that TXC is too complicated, with too many different ways of encoding the same data </a:t>
            </a:r>
          </a:p>
          <a:p>
            <a:pPr lvl="1">
              <a:spcAft>
                <a:spcPts val="1200"/>
              </a:spcAft>
            </a:pPr>
            <a:r>
              <a:rPr lang="en-GB" dirty="0"/>
              <a:t>⇒ errors in creation and/or interpretation</a:t>
            </a:r>
          </a:p>
          <a:p>
            <a:pPr>
              <a:spcAft>
                <a:spcPts val="1200"/>
              </a:spcAft>
            </a:pPr>
            <a:r>
              <a:rPr lang="en-GB" dirty="0"/>
              <a:t>Aim, therefore, is to create a simplified profile which will be used consistently by all systems / operators.</a:t>
            </a:r>
          </a:p>
          <a:p>
            <a:pPr>
              <a:spcAft>
                <a:spcPts val="1200"/>
              </a:spcAft>
            </a:pPr>
            <a:r>
              <a:rPr lang="en-GB" dirty="0"/>
              <a:t>Clear, unambiguous data, backed up by simpler, focussed, guidance.</a:t>
            </a:r>
          </a:p>
          <a:p>
            <a:pPr>
              <a:spcAft>
                <a:spcPts val="1200"/>
              </a:spcAft>
            </a:pPr>
            <a:r>
              <a:rPr lang="en-GB" dirty="0"/>
              <a:t>More readily understood by downstream open data users.</a:t>
            </a:r>
          </a:p>
          <a:p>
            <a:pPr>
              <a:spcAft>
                <a:spcPts val="1200"/>
              </a:spcAft>
            </a:pPr>
            <a:r>
              <a:rPr lang="en-GB" dirty="0"/>
              <a:t>Higher take-up ⇒ better applications.</a:t>
            </a:r>
          </a:p>
          <a:p>
            <a:pPr>
              <a:spcAft>
                <a:spcPts val="1200"/>
              </a:spcAft>
            </a:pPr>
            <a:r>
              <a:rPr lang="en-GB" dirty="0"/>
              <a:t>Easier diagnostics / fault finding.</a:t>
            </a:r>
          </a:p>
          <a:p>
            <a:pPr>
              <a:spcAft>
                <a:spcPts val="1200"/>
              </a:spcAft>
            </a:pPr>
            <a:r>
              <a:rPr lang="en-GB" dirty="0"/>
              <a:t>Business case for change and proposed changes validated by survey.</a:t>
            </a:r>
          </a:p>
        </p:txBody>
      </p:sp>
      <p:graphicFrame>
        <p:nvGraphicFramePr>
          <p:cNvPr id="5" name="Table 4">
            <a:extLst>
              <a:ext uri="{FF2B5EF4-FFF2-40B4-BE49-F238E27FC236}">
                <a16:creationId xmlns:a16="http://schemas.microsoft.com/office/drawing/2014/main" id="{C04AE300-15CC-1B4E-ABE1-9712AE70A3B7}"/>
              </a:ext>
            </a:extLst>
          </p:cNvPr>
          <p:cNvGraphicFramePr>
            <a:graphicFrameLocks noGrp="1"/>
          </p:cNvGraphicFramePr>
          <p:nvPr/>
        </p:nvGraphicFramePr>
        <p:xfrm>
          <a:off x="0" y="0"/>
          <a:ext cx="673100" cy="228600"/>
        </p:xfrm>
        <a:graphic>
          <a:graphicData uri="http://schemas.openxmlformats.org/drawingml/2006/table">
            <a:tbl>
              <a:tblPr>
                <a:tableStyleId>{5C22544A-7EE6-4342-B048-85BDC9FD1C3A}</a:tableStyleId>
              </a:tblPr>
              <a:tblGrid>
                <a:gridCol w="673100">
                  <a:extLst>
                    <a:ext uri="{9D8B030D-6E8A-4147-A177-3AD203B41FA5}">
                      <a16:colId xmlns:a16="http://schemas.microsoft.com/office/drawing/2014/main" val="1899518828"/>
                    </a:ext>
                  </a:extLst>
                </a:gridCol>
              </a:tblGrid>
              <a:tr h="228600">
                <a:tc>
                  <a:txBody>
                    <a:bodyPr/>
                    <a:lstStyle/>
                    <a:p>
                      <a:pPr algn="r" fontAlgn="b"/>
                      <a:r>
                        <a:rPr lang="en-GB" sz="1100" u="none" strike="noStrike" dirty="0">
                          <a:effectLst/>
                        </a:rPr>
                        <a:t>67.2%</a:t>
                      </a:r>
                      <a:endParaRPr lang="en-GB" sz="11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1395877496"/>
                  </a:ext>
                </a:extLst>
              </a:tr>
            </a:tbl>
          </a:graphicData>
        </a:graphic>
      </p:graphicFrame>
    </p:spTree>
    <p:extLst>
      <p:ext uri="{BB962C8B-B14F-4D97-AF65-F5344CB8AC3E}">
        <p14:creationId xmlns:p14="http://schemas.microsoft.com/office/powerpoint/2010/main" val="1520907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FFFD8A-A8C1-EE4E-8DFF-37876FC4A3AC}"/>
              </a:ext>
            </a:extLst>
          </p:cNvPr>
          <p:cNvSpPr>
            <a:spLocks noGrp="1"/>
          </p:cNvSpPr>
          <p:nvPr>
            <p:ph type="sldNum" idx="12"/>
          </p:nvPr>
        </p:nvSpPr>
        <p:spPr/>
        <p:txBody>
          <a:bodyPr/>
          <a:lstStyle/>
          <a:p>
            <a:fld id="{00000000-1234-1234-1234-123412341234}" type="slidenum">
              <a:rPr lang="en-GB" smtClean="0"/>
              <a:pPr/>
              <a:t>30</a:t>
            </a:fld>
            <a:endParaRPr lang="en-GB"/>
          </a:p>
        </p:txBody>
      </p:sp>
      <p:sp>
        <p:nvSpPr>
          <p:cNvPr id="3" name="Title 2">
            <a:extLst>
              <a:ext uri="{FF2B5EF4-FFF2-40B4-BE49-F238E27FC236}">
                <a16:creationId xmlns:a16="http://schemas.microsoft.com/office/drawing/2014/main" id="{7119E0BA-BC38-0140-AFD3-4399E214CF7F}"/>
              </a:ext>
            </a:extLst>
          </p:cNvPr>
          <p:cNvSpPr>
            <a:spLocks noGrp="1"/>
          </p:cNvSpPr>
          <p:nvPr>
            <p:ph type="title"/>
          </p:nvPr>
        </p:nvSpPr>
        <p:spPr/>
        <p:txBody>
          <a:bodyPr/>
          <a:lstStyle/>
          <a:p>
            <a:r>
              <a:rPr lang="en-GB" dirty="0"/>
              <a:t>Survey : Vehicle journeys</a:t>
            </a:r>
          </a:p>
        </p:txBody>
      </p:sp>
      <p:sp>
        <p:nvSpPr>
          <p:cNvPr id="4" name="Content Placeholder 3">
            <a:extLst>
              <a:ext uri="{FF2B5EF4-FFF2-40B4-BE49-F238E27FC236}">
                <a16:creationId xmlns:a16="http://schemas.microsoft.com/office/drawing/2014/main" id="{D6E5A35A-A001-034E-8A9C-418E80B08885}"/>
              </a:ext>
            </a:extLst>
          </p:cNvPr>
          <p:cNvSpPr>
            <a:spLocks noGrp="1"/>
          </p:cNvSpPr>
          <p:nvPr>
            <p:ph sz="quarter" idx="13"/>
          </p:nvPr>
        </p:nvSpPr>
        <p:spPr>
          <a:xfrm>
            <a:off x="6330173" y="1241425"/>
            <a:ext cx="5633227" cy="4960938"/>
          </a:xfrm>
        </p:spPr>
        <p:txBody>
          <a:bodyPr/>
          <a:lstStyle/>
          <a:p>
            <a:pPr>
              <a:spcAft>
                <a:spcPts val="600"/>
              </a:spcAft>
            </a:pPr>
            <a:r>
              <a:rPr lang="en-GB" sz="2000" dirty="0"/>
              <a:t>Strong support for explicit declarations (80%)</a:t>
            </a:r>
          </a:p>
          <a:p>
            <a:pPr>
              <a:spcAft>
                <a:spcPts val="600"/>
              </a:spcAft>
            </a:pPr>
            <a:r>
              <a:rPr lang="en-GB" sz="2000" dirty="0"/>
              <a:t>Weaker support for excluding “not” enumerations (70%) and named bank holidays (60%)</a:t>
            </a:r>
          </a:p>
          <a:p>
            <a:pPr>
              <a:spcAft>
                <a:spcPts val="600"/>
              </a:spcAft>
            </a:pPr>
            <a:r>
              <a:rPr lang="en-GB" sz="2000" dirty="0"/>
              <a:t>Less support for other measures (although at most only 15% active disagreement)</a:t>
            </a:r>
          </a:p>
        </p:txBody>
      </p:sp>
      <p:pic>
        <p:nvPicPr>
          <p:cNvPr id="8" name="Picture 7">
            <a:extLst>
              <a:ext uri="{FF2B5EF4-FFF2-40B4-BE49-F238E27FC236}">
                <a16:creationId xmlns:a16="http://schemas.microsoft.com/office/drawing/2014/main" id="{3DAC2F0E-E815-CA48-AE85-201000D48310}"/>
              </a:ext>
            </a:extLst>
          </p:cNvPr>
          <p:cNvPicPr>
            <a:picLocks noChangeAspect="1"/>
          </p:cNvPicPr>
          <p:nvPr/>
        </p:nvPicPr>
        <p:blipFill>
          <a:blip r:embed="rId3"/>
          <a:stretch>
            <a:fillRect/>
          </a:stretch>
        </p:blipFill>
        <p:spPr>
          <a:xfrm>
            <a:off x="297711" y="1241425"/>
            <a:ext cx="6032462" cy="3615526"/>
          </a:xfrm>
          <a:prstGeom prst="rect">
            <a:avLst/>
          </a:prstGeom>
        </p:spPr>
      </p:pic>
      <p:sp>
        <p:nvSpPr>
          <p:cNvPr id="9" name="Oval Callout 8">
            <a:extLst>
              <a:ext uri="{FF2B5EF4-FFF2-40B4-BE49-F238E27FC236}">
                <a16:creationId xmlns:a16="http://schemas.microsoft.com/office/drawing/2014/main" id="{2B634CF9-ABF6-6647-B5FC-BC7D93BF08C6}"/>
              </a:ext>
            </a:extLst>
          </p:cNvPr>
          <p:cNvSpPr/>
          <p:nvPr/>
        </p:nvSpPr>
        <p:spPr>
          <a:xfrm>
            <a:off x="6656238" y="3515833"/>
            <a:ext cx="2239669" cy="96933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Bradley Hand" pitchFamily="2" charset="77"/>
              </a:rPr>
              <a:t>Do not want to export trips separately for each day of the week - Monday, Tuesday etc.</a:t>
            </a:r>
          </a:p>
        </p:txBody>
      </p:sp>
      <p:sp>
        <p:nvSpPr>
          <p:cNvPr id="10" name="Oval Callout 9">
            <a:extLst>
              <a:ext uri="{FF2B5EF4-FFF2-40B4-BE49-F238E27FC236}">
                <a16:creationId xmlns:a16="http://schemas.microsoft.com/office/drawing/2014/main" id="{92E8D606-1FDB-EF4E-BB68-C1B742C9E7AA}"/>
              </a:ext>
            </a:extLst>
          </p:cNvPr>
          <p:cNvSpPr/>
          <p:nvPr/>
        </p:nvSpPr>
        <p:spPr>
          <a:xfrm>
            <a:off x="9221972" y="3429000"/>
            <a:ext cx="2239669" cy="96933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Bradley Hand" pitchFamily="2" charset="77"/>
              </a:rPr>
              <a:t>Still needs to be a way of saying a journey does not run for a specific period e.g. to cover Christmas</a:t>
            </a:r>
          </a:p>
        </p:txBody>
      </p:sp>
      <p:sp>
        <p:nvSpPr>
          <p:cNvPr id="11" name="Oval Callout 10">
            <a:extLst>
              <a:ext uri="{FF2B5EF4-FFF2-40B4-BE49-F238E27FC236}">
                <a16:creationId xmlns:a16="http://schemas.microsoft.com/office/drawing/2014/main" id="{27CF9C3A-426D-F845-AB0F-5D4F22DA60A5}"/>
              </a:ext>
            </a:extLst>
          </p:cNvPr>
          <p:cNvSpPr/>
          <p:nvPr/>
        </p:nvSpPr>
        <p:spPr>
          <a:xfrm>
            <a:off x="6854713" y="4875375"/>
            <a:ext cx="2239669" cy="96933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Bradley Hand" pitchFamily="2" charset="77"/>
              </a:rPr>
              <a:t>Giving the dates of operation for bank holidays provides a much simpler and clearer message for all. </a:t>
            </a:r>
          </a:p>
        </p:txBody>
      </p:sp>
      <p:sp>
        <p:nvSpPr>
          <p:cNvPr id="12" name="Oval Callout 11">
            <a:extLst>
              <a:ext uri="{FF2B5EF4-FFF2-40B4-BE49-F238E27FC236}">
                <a16:creationId xmlns:a16="http://schemas.microsoft.com/office/drawing/2014/main" id="{8FF896AA-456A-194F-AE03-EE1AC1DD5D66}"/>
              </a:ext>
            </a:extLst>
          </p:cNvPr>
          <p:cNvSpPr/>
          <p:nvPr/>
        </p:nvSpPr>
        <p:spPr>
          <a:xfrm>
            <a:off x="3905308" y="4907835"/>
            <a:ext cx="2863959" cy="124364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Bradley Hand" pitchFamily="2" charset="77"/>
              </a:rPr>
              <a:t>Disagree with using </a:t>
            </a:r>
            <a:r>
              <a:rPr lang="en-GB" sz="1100" dirty="0" err="1">
                <a:latin typeface="Bradley Hand" pitchFamily="2" charset="77"/>
              </a:rPr>
              <a:t>PeriodicDayType</a:t>
            </a:r>
            <a:r>
              <a:rPr lang="en-GB" sz="1100" dirty="0">
                <a:latin typeface="Bradley Hand" pitchFamily="2" charset="77"/>
              </a:rPr>
              <a:t> for recurring trips or Bank Holidays. Just use explicit dates and let the import systems worry about what those are!  </a:t>
            </a:r>
          </a:p>
        </p:txBody>
      </p:sp>
      <p:sp>
        <p:nvSpPr>
          <p:cNvPr id="13" name="Oval Callout 12">
            <a:extLst>
              <a:ext uri="{FF2B5EF4-FFF2-40B4-BE49-F238E27FC236}">
                <a16:creationId xmlns:a16="http://schemas.microsoft.com/office/drawing/2014/main" id="{99DC4988-F7DB-DF43-A0E6-C8224CF9ED3F}"/>
              </a:ext>
            </a:extLst>
          </p:cNvPr>
          <p:cNvSpPr/>
          <p:nvPr/>
        </p:nvSpPr>
        <p:spPr>
          <a:xfrm>
            <a:off x="9378173" y="4652359"/>
            <a:ext cx="2296376" cy="107893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Bradley Hand" pitchFamily="2" charset="77"/>
              </a:rPr>
              <a:t>Systems should be able to cope with departures after midnight at 2500 etc. through to 2800 or beyond </a:t>
            </a:r>
          </a:p>
        </p:txBody>
      </p:sp>
    </p:spTree>
    <p:extLst>
      <p:ext uri="{BB962C8B-B14F-4D97-AF65-F5344CB8AC3E}">
        <p14:creationId xmlns:p14="http://schemas.microsoft.com/office/powerpoint/2010/main" val="326592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41A253-6EDE-6B4B-8C0F-CFA411ED69C7}"/>
              </a:ext>
            </a:extLst>
          </p:cNvPr>
          <p:cNvSpPr>
            <a:spLocks noGrp="1"/>
          </p:cNvSpPr>
          <p:nvPr>
            <p:ph type="sldNum" idx="12"/>
          </p:nvPr>
        </p:nvSpPr>
        <p:spPr/>
        <p:txBody>
          <a:bodyPr/>
          <a:lstStyle/>
          <a:p>
            <a:fld id="{00000000-1234-1234-1234-123412341234}" type="slidenum">
              <a:rPr lang="en-GB" smtClean="0"/>
              <a:pPr/>
              <a:t>31</a:t>
            </a:fld>
            <a:endParaRPr lang="en-GB"/>
          </a:p>
        </p:txBody>
      </p:sp>
      <p:sp>
        <p:nvSpPr>
          <p:cNvPr id="3" name="Title 2">
            <a:extLst>
              <a:ext uri="{FF2B5EF4-FFF2-40B4-BE49-F238E27FC236}">
                <a16:creationId xmlns:a16="http://schemas.microsoft.com/office/drawing/2014/main" id="{5DFF773C-7EB8-404A-BC54-FB9F2D6152A0}"/>
              </a:ext>
            </a:extLst>
          </p:cNvPr>
          <p:cNvSpPr>
            <a:spLocks noGrp="1"/>
          </p:cNvSpPr>
          <p:nvPr>
            <p:ph type="title"/>
          </p:nvPr>
        </p:nvSpPr>
        <p:spPr/>
        <p:txBody>
          <a:bodyPr/>
          <a:lstStyle/>
          <a:p>
            <a:r>
              <a:rPr lang="en-US" dirty="0"/>
              <a:t>Final proposals : Vehicle journey operating profile</a:t>
            </a:r>
            <a:endParaRPr lang="en-US" dirty="0">
              <a:latin typeface="+mn-lt"/>
              <a:cs typeface="Courier New" panose="02070309020205020404" pitchFamily="49" charset="0"/>
            </a:endParaRPr>
          </a:p>
        </p:txBody>
      </p:sp>
      <p:sp>
        <p:nvSpPr>
          <p:cNvPr id="4" name="Content Placeholder 3">
            <a:extLst>
              <a:ext uri="{FF2B5EF4-FFF2-40B4-BE49-F238E27FC236}">
                <a16:creationId xmlns:a16="http://schemas.microsoft.com/office/drawing/2014/main" id="{E730A6D5-9D0E-F246-841B-2965FD40B69E}"/>
              </a:ext>
            </a:extLst>
          </p:cNvPr>
          <p:cNvSpPr>
            <a:spLocks noGrp="1"/>
          </p:cNvSpPr>
          <p:nvPr>
            <p:ph sz="quarter" idx="13"/>
          </p:nvPr>
        </p:nvSpPr>
        <p:spPr/>
        <p:txBody>
          <a:bodyPr/>
          <a:lstStyle/>
          <a:p>
            <a:pPr>
              <a:spcAft>
                <a:spcPts val="900"/>
              </a:spcAft>
            </a:pPr>
            <a:r>
              <a:rPr lang="en-GB" dirty="0" err="1">
                <a:latin typeface="Courier New" panose="02070309020205020404" pitchFamily="49" charset="0"/>
                <a:cs typeface="Courier New" panose="02070309020205020404" pitchFamily="49" charset="0"/>
              </a:rPr>
              <a:t>OperationalProfile</a:t>
            </a:r>
            <a:r>
              <a:rPr lang="en-GB" dirty="0"/>
              <a:t> elements shall be fully defined within the </a:t>
            </a:r>
            <a:r>
              <a:rPr lang="en-GB" dirty="0" err="1">
                <a:latin typeface="Courier New" panose="02070309020205020404" pitchFamily="49" charset="0"/>
                <a:cs typeface="Courier New" panose="02070309020205020404" pitchFamily="49" charset="0"/>
              </a:rPr>
              <a:t>VehicleJourney</a:t>
            </a:r>
            <a:r>
              <a:rPr lang="en-GB" dirty="0"/>
              <a:t> and not inherit from anywhere else. </a:t>
            </a:r>
          </a:p>
          <a:p>
            <a:pPr>
              <a:spcAft>
                <a:spcPts val="900"/>
              </a:spcAft>
            </a:pPr>
            <a:r>
              <a:rPr lang="en-GB" dirty="0" err="1">
                <a:latin typeface="Courier New" panose="02070309020205020404" pitchFamily="49" charset="0"/>
                <a:cs typeface="Courier New" panose="02070309020205020404" pitchFamily="49" charset="0"/>
              </a:rPr>
              <a:t>RegularDayType</a:t>
            </a:r>
            <a:r>
              <a:rPr lang="en-GB" dirty="0"/>
              <a:t> shall be completed so as to minimise the use of </a:t>
            </a:r>
            <a:r>
              <a:rPr lang="en-GB" dirty="0" err="1">
                <a:latin typeface="Courier New" panose="02070309020205020404" pitchFamily="49" charset="0"/>
                <a:cs typeface="Courier New" panose="02070309020205020404" pitchFamily="49" charset="0"/>
              </a:rPr>
              <a:t>SpecialDaysOperation</a:t>
            </a:r>
            <a:r>
              <a:rPr lang="en-GB" dirty="0"/>
              <a:t>. </a:t>
            </a:r>
          </a:p>
          <a:p>
            <a:pPr>
              <a:spcAft>
                <a:spcPts val="900"/>
              </a:spcAft>
            </a:pPr>
            <a:r>
              <a:rPr lang="en-GB" dirty="0"/>
              <a:t>The “Not” enumerations (e.g. </a:t>
            </a:r>
            <a:r>
              <a:rPr lang="en-GB" dirty="0" err="1">
                <a:latin typeface="Courier New" panose="02070309020205020404" pitchFamily="49" charset="0"/>
                <a:cs typeface="Courier New" panose="02070309020205020404" pitchFamily="49" charset="0"/>
              </a:rPr>
              <a:t>NotMonday</a:t>
            </a:r>
            <a:r>
              <a:rPr lang="en-GB" dirty="0"/>
              <a:t>) shall not be used, as there is some confusion as to their meaning in the schema.</a:t>
            </a:r>
          </a:p>
          <a:p>
            <a:r>
              <a:rPr lang="en-GB" dirty="0"/>
              <a:t>For example, a trip that runs Monday to Thursday but does </a:t>
            </a:r>
            <a:br>
              <a:rPr lang="en-GB" dirty="0"/>
            </a:br>
            <a:r>
              <a:rPr lang="en-GB" dirty="0"/>
              <a:t>not run on a Friday:</a:t>
            </a:r>
          </a:p>
          <a:p>
            <a:pPr lvl="1"/>
            <a:r>
              <a:rPr lang="en-GB" dirty="0"/>
              <a:t>shall be coded with each of </a:t>
            </a:r>
            <a:r>
              <a:rPr lang="en-GB" dirty="0">
                <a:latin typeface="Courier New" panose="02070309020205020404" pitchFamily="49" charset="0"/>
                <a:cs typeface="Courier New" panose="02070309020205020404" pitchFamily="49" charset="0"/>
              </a:rPr>
              <a:t>Monday</a:t>
            </a:r>
            <a:r>
              <a:rPr lang="en-GB" dirty="0"/>
              <a:t> through </a:t>
            </a:r>
            <a:r>
              <a:rPr lang="en-GB" dirty="0">
                <a:latin typeface="Courier New" panose="02070309020205020404" pitchFamily="49" charset="0"/>
                <a:cs typeface="Courier New" panose="02070309020205020404" pitchFamily="49" charset="0"/>
              </a:rPr>
              <a:t>Thursday</a:t>
            </a:r>
            <a:r>
              <a:rPr lang="en-GB" dirty="0"/>
              <a:t> and </a:t>
            </a:r>
            <a:br>
              <a:rPr lang="en-GB" dirty="0"/>
            </a:br>
            <a:r>
              <a:rPr lang="en-GB" dirty="0"/>
              <a:t>omit the days when it does not run. </a:t>
            </a:r>
          </a:p>
          <a:p>
            <a:pPr lvl="1"/>
            <a:r>
              <a:rPr lang="en-GB" dirty="0"/>
              <a:t>shall not be coded </a:t>
            </a:r>
            <a:r>
              <a:rPr lang="en-GB" dirty="0" err="1">
                <a:latin typeface="Courier New" panose="02070309020205020404" pitchFamily="49" charset="0"/>
                <a:cs typeface="Courier New" panose="02070309020205020404" pitchFamily="49" charset="0"/>
              </a:rPr>
              <a:t>MondayToFriday</a:t>
            </a:r>
            <a:r>
              <a:rPr lang="en-GB" dirty="0"/>
              <a:t> with </a:t>
            </a:r>
            <a:br>
              <a:rPr lang="en-GB" dirty="0"/>
            </a:br>
            <a:r>
              <a:rPr lang="en-GB" dirty="0" err="1">
                <a:latin typeface="Courier New" panose="02070309020205020404" pitchFamily="49" charset="0"/>
                <a:cs typeface="Courier New" panose="02070309020205020404" pitchFamily="49" charset="0"/>
              </a:rPr>
              <a:t>SpecialDaysNonOperation</a:t>
            </a:r>
            <a:r>
              <a:rPr lang="en-GB" dirty="0"/>
              <a:t> to remove Thursdays. </a:t>
            </a:r>
            <a:br>
              <a:rPr lang="en-GB" dirty="0"/>
            </a:br>
            <a:r>
              <a:rPr lang="en-GB" dirty="0"/>
              <a:t>Nor should it use </a:t>
            </a:r>
            <a:r>
              <a:rPr lang="en-GB" dirty="0" err="1">
                <a:latin typeface="Courier New" panose="02070309020205020404" pitchFamily="49" charset="0"/>
                <a:cs typeface="Courier New" panose="02070309020205020404" pitchFamily="49" charset="0"/>
              </a:rPr>
              <a:t>NotThursday</a:t>
            </a:r>
            <a:r>
              <a:rPr lang="en-GB" dirty="0"/>
              <a:t>. </a:t>
            </a:r>
          </a:p>
          <a:p>
            <a:pPr>
              <a:spcAft>
                <a:spcPts val="900"/>
              </a:spcAft>
            </a:pPr>
            <a:endParaRPr lang="en-GB" dirty="0"/>
          </a:p>
          <a:p>
            <a:pPr marL="0" indent="0">
              <a:buNone/>
            </a:pPr>
            <a:endParaRPr lang="en-GB" dirty="0"/>
          </a:p>
          <a:p>
            <a:endParaRPr lang="en-GB" dirty="0"/>
          </a:p>
        </p:txBody>
      </p:sp>
      <p:pic>
        <p:nvPicPr>
          <p:cNvPr id="5" name="Picture 4" descr="A screenshot of a cell phone&#10;&#10;Description automatically generated">
            <a:extLst>
              <a:ext uri="{FF2B5EF4-FFF2-40B4-BE49-F238E27FC236}">
                <a16:creationId xmlns:a16="http://schemas.microsoft.com/office/drawing/2014/main" id="{AB83E9D1-06E2-F142-9CCC-1236F2743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5296" y="3972775"/>
            <a:ext cx="2613491" cy="2229588"/>
          </a:xfrm>
          <a:prstGeom prst="rect">
            <a:avLst/>
          </a:prstGeom>
        </p:spPr>
      </p:pic>
    </p:spTree>
    <p:extLst>
      <p:ext uri="{BB962C8B-B14F-4D97-AF65-F5344CB8AC3E}">
        <p14:creationId xmlns:p14="http://schemas.microsoft.com/office/powerpoint/2010/main" val="1735321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0E753-FA2D-924F-BE7E-1740C4A4E778}"/>
              </a:ext>
            </a:extLst>
          </p:cNvPr>
          <p:cNvSpPr>
            <a:spLocks noGrp="1"/>
          </p:cNvSpPr>
          <p:nvPr>
            <p:ph type="sldNum" idx="12"/>
          </p:nvPr>
        </p:nvSpPr>
        <p:spPr/>
        <p:txBody>
          <a:bodyPr/>
          <a:lstStyle/>
          <a:p>
            <a:fld id="{00000000-1234-1234-1234-123412341234}" type="slidenum">
              <a:rPr lang="en-GB" smtClean="0"/>
              <a:pPr/>
              <a:t>32</a:t>
            </a:fld>
            <a:endParaRPr lang="en-GB"/>
          </a:p>
        </p:txBody>
      </p:sp>
      <p:sp>
        <p:nvSpPr>
          <p:cNvPr id="3" name="Title 2">
            <a:extLst>
              <a:ext uri="{FF2B5EF4-FFF2-40B4-BE49-F238E27FC236}">
                <a16:creationId xmlns:a16="http://schemas.microsoft.com/office/drawing/2014/main" id="{79F581D0-DF1A-6545-BB3E-B8637DDA4881}"/>
              </a:ext>
            </a:extLst>
          </p:cNvPr>
          <p:cNvSpPr>
            <a:spLocks noGrp="1"/>
          </p:cNvSpPr>
          <p:nvPr>
            <p:ph type="title"/>
          </p:nvPr>
        </p:nvSpPr>
        <p:spPr/>
        <p:txBody>
          <a:bodyPr/>
          <a:lstStyle/>
          <a:p>
            <a:r>
              <a:rPr lang="en-US" dirty="0"/>
              <a:t>Final proposals : Vehicle journey operating profile</a:t>
            </a:r>
            <a:endParaRPr lang="en-GB" dirty="0"/>
          </a:p>
        </p:txBody>
      </p:sp>
      <p:sp>
        <p:nvSpPr>
          <p:cNvPr id="4" name="Content Placeholder 3">
            <a:extLst>
              <a:ext uri="{FF2B5EF4-FFF2-40B4-BE49-F238E27FC236}">
                <a16:creationId xmlns:a16="http://schemas.microsoft.com/office/drawing/2014/main" id="{E769410D-B9A8-C94E-B2EF-4212A62952FF}"/>
              </a:ext>
            </a:extLst>
          </p:cNvPr>
          <p:cNvSpPr>
            <a:spLocks noGrp="1"/>
          </p:cNvSpPr>
          <p:nvPr>
            <p:ph sz="quarter" idx="13"/>
          </p:nvPr>
        </p:nvSpPr>
        <p:spPr>
          <a:xfrm>
            <a:off x="303212" y="1241425"/>
            <a:ext cx="11660840" cy="2156194"/>
          </a:xfrm>
        </p:spPr>
        <p:txBody>
          <a:bodyPr/>
          <a:lstStyle/>
          <a:p>
            <a:r>
              <a:rPr lang="en-GB" dirty="0">
                <a:latin typeface="+mn-lt"/>
                <a:cs typeface="Courier New" panose="02070309020205020404" pitchFamily="49" charset="0"/>
              </a:rPr>
              <a:t>Journeys which operate on periodic days e.g. 1</a:t>
            </a:r>
            <a:r>
              <a:rPr lang="en-GB" baseline="30000" dirty="0">
                <a:latin typeface="+mn-lt"/>
                <a:cs typeface="Courier New" panose="02070309020205020404" pitchFamily="49" charset="0"/>
              </a:rPr>
              <a:t>st</a:t>
            </a:r>
            <a:r>
              <a:rPr lang="en-GB" dirty="0">
                <a:latin typeface="+mn-lt"/>
                <a:cs typeface="Courier New" panose="02070309020205020404" pitchFamily="49" charset="0"/>
              </a:rPr>
              <a:t> Wednesday of each month shall use the </a:t>
            </a:r>
            <a:r>
              <a:rPr lang="en-GB" dirty="0" err="1">
                <a:latin typeface="Courier New" panose="02070309020205020404" pitchFamily="49" charset="0"/>
                <a:cs typeface="Courier New" panose="02070309020205020404" pitchFamily="49" charset="0"/>
              </a:rPr>
              <a:t>PeriodicDayType</a:t>
            </a:r>
            <a:r>
              <a:rPr lang="en-GB" dirty="0">
                <a:latin typeface="+mn-lt"/>
                <a:cs typeface="Courier New" panose="02070309020205020404" pitchFamily="49" charset="0"/>
              </a:rPr>
              <a:t> in addition to the </a:t>
            </a:r>
            <a:r>
              <a:rPr lang="en-GB" dirty="0" err="1">
                <a:latin typeface="Courier New" panose="02070309020205020404" pitchFamily="49" charset="0"/>
                <a:cs typeface="Courier New" panose="02070309020205020404" pitchFamily="49" charset="0"/>
              </a:rPr>
              <a:t>RegularDayType</a:t>
            </a:r>
            <a:r>
              <a:rPr lang="en-GB" dirty="0">
                <a:latin typeface="+mn-lt"/>
                <a:cs typeface="Courier New" panose="02070309020205020404" pitchFamily="49" charset="0"/>
              </a:rPr>
              <a:t> in order to define when the journey operates.</a:t>
            </a:r>
          </a:p>
          <a:p>
            <a:endParaRPr lang="en-GB" dirty="0">
              <a:latin typeface="+mn-lt"/>
              <a:cs typeface="Courier New" panose="02070309020205020404" pitchFamily="49" charset="0"/>
            </a:endParaRPr>
          </a:p>
          <a:p>
            <a:r>
              <a:rPr lang="en-GB" dirty="0" err="1">
                <a:latin typeface="Courier New" panose="02070309020205020404" pitchFamily="49" charset="0"/>
                <a:cs typeface="Courier New" panose="02070309020205020404" pitchFamily="49" charset="0"/>
              </a:rPr>
              <a:t>SpecialDaysOperation</a:t>
            </a:r>
            <a:r>
              <a:rPr lang="en-GB" dirty="0">
                <a:latin typeface="+mn-lt"/>
                <a:cs typeface="Courier New" panose="02070309020205020404" pitchFamily="49" charset="0"/>
              </a:rPr>
              <a:t> shall not be used to define regular periodic days.</a:t>
            </a:r>
          </a:p>
        </p:txBody>
      </p:sp>
      <p:pic>
        <p:nvPicPr>
          <p:cNvPr id="7" name="Content Placeholder 6" descr="A screenshot of a cell phone&#10;&#10;Description automatically generated">
            <a:extLst>
              <a:ext uri="{FF2B5EF4-FFF2-40B4-BE49-F238E27FC236}">
                <a16:creationId xmlns:a16="http://schemas.microsoft.com/office/drawing/2014/main" id="{F4740181-168F-2D4A-AAB5-C7A9D11C9B44}"/>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753675" y="3626401"/>
            <a:ext cx="3860800" cy="2298700"/>
          </a:xfrm>
        </p:spPr>
      </p:pic>
    </p:spTree>
    <p:extLst>
      <p:ext uri="{BB962C8B-B14F-4D97-AF65-F5344CB8AC3E}">
        <p14:creationId xmlns:p14="http://schemas.microsoft.com/office/powerpoint/2010/main" val="2674595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0E753-FA2D-924F-BE7E-1740C4A4E778}"/>
              </a:ext>
            </a:extLst>
          </p:cNvPr>
          <p:cNvSpPr>
            <a:spLocks noGrp="1"/>
          </p:cNvSpPr>
          <p:nvPr>
            <p:ph type="sldNum" idx="12"/>
          </p:nvPr>
        </p:nvSpPr>
        <p:spPr/>
        <p:txBody>
          <a:bodyPr/>
          <a:lstStyle/>
          <a:p>
            <a:fld id="{00000000-1234-1234-1234-123412341234}" type="slidenum">
              <a:rPr lang="en-GB" smtClean="0"/>
              <a:pPr/>
              <a:t>33</a:t>
            </a:fld>
            <a:endParaRPr lang="en-GB"/>
          </a:p>
        </p:txBody>
      </p:sp>
      <p:sp>
        <p:nvSpPr>
          <p:cNvPr id="3" name="Title 2">
            <a:extLst>
              <a:ext uri="{FF2B5EF4-FFF2-40B4-BE49-F238E27FC236}">
                <a16:creationId xmlns:a16="http://schemas.microsoft.com/office/drawing/2014/main" id="{79F581D0-DF1A-6545-BB3E-B8637DDA4881}"/>
              </a:ext>
            </a:extLst>
          </p:cNvPr>
          <p:cNvSpPr>
            <a:spLocks noGrp="1"/>
          </p:cNvSpPr>
          <p:nvPr>
            <p:ph type="title"/>
          </p:nvPr>
        </p:nvSpPr>
        <p:spPr/>
        <p:txBody>
          <a:bodyPr/>
          <a:lstStyle/>
          <a:p>
            <a:r>
              <a:rPr lang="en-US" dirty="0"/>
              <a:t>Final proposals : Vehicle journey operating profile</a:t>
            </a:r>
            <a:endParaRPr lang="en-GB" dirty="0"/>
          </a:p>
        </p:txBody>
      </p:sp>
      <p:sp>
        <p:nvSpPr>
          <p:cNvPr id="4" name="Content Placeholder 3">
            <a:extLst>
              <a:ext uri="{FF2B5EF4-FFF2-40B4-BE49-F238E27FC236}">
                <a16:creationId xmlns:a16="http://schemas.microsoft.com/office/drawing/2014/main" id="{E769410D-B9A8-C94E-B2EF-4212A62952FF}"/>
              </a:ext>
            </a:extLst>
          </p:cNvPr>
          <p:cNvSpPr>
            <a:spLocks noGrp="1"/>
          </p:cNvSpPr>
          <p:nvPr>
            <p:ph sz="quarter" idx="13"/>
          </p:nvPr>
        </p:nvSpPr>
        <p:spPr>
          <a:xfrm>
            <a:off x="303212" y="1241425"/>
            <a:ext cx="4899653" cy="4953812"/>
          </a:xfrm>
        </p:spPr>
        <p:txBody>
          <a:bodyPr/>
          <a:lstStyle/>
          <a:p>
            <a:pPr>
              <a:spcAft>
                <a:spcPts val="900"/>
              </a:spcAft>
            </a:pPr>
            <a:r>
              <a:rPr lang="en-GB" sz="2000" dirty="0">
                <a:latin typeface="+mn-lt"/>
                <a:cs typeface="Courier New" panose="02070309020205020404" pitchFamily="49" charset="0"/>
              </a:rPr>
              <a:t>Journeys which operate according to a serviced organisation shall use the </a:t>
            </a:r>
            <a:r>
              <a:rPr lang="en-GB" sz="2000" dirty="0" err="1">
                <a:latin typeface="Courier New" panose="02070309020205020404" pitchFamily="49" charset="0"/>
                <a:cs typeface="Courier New" panose="02070309020205020404" pitchFamily="49" charset="0"/>
              </a:rPr>
              <a:t>ServicedOrganisationDayType</a:t>
            </a:r>
            <a:r>
              <a:rPr lang="en-GB" sz="2000" dirty="0">
                <a:latin typeface="+mn-lt"/>
                <a:cs typeface="Courier New" panose="02070309020205020404" pitchFamily="49" charset="0"/>
              </a:rPr>
              <a:t>.</a:t>
            </a:r>
          </a:p>
          <a:p>
            <a:pPr lvl="1">
              <a:spcAft>
                <a:spcPts val="900"/>
              </a:spcAft>
            </a:pPr>
            <a:r>
              <a:rPr lang="en-GB" sz="1800" dirty="0">
                <a:latin typeface="+mn-lt"/>
                <a:cs typeface="Courier New" panose="02070309020205020404" pitchFamily="49" charset="0"/>
              </a:rPr>
              <a:t>“Working day” operation shall use </a:t>
            </a:r>
            <a:br>
              <a:rPr lang="en-GB" sz="1800" dirty="0">
                <a:latin typeface="+mn-lt"/>
                <a:cs typeface="Courier New" panose="02070309020205020404" pitchFamily="49" charset="0"/>
              </a:rPr>
            </a:br>
            <a:r>
              <a:rPr lang="en-GB" sz="1800" dirty="0" err="1">
                <a:latin typeface="Courier New" panose="02070309020205020404" pitchFamily="49" charset="0"/>
                <a:cs typeface="Courier New" panose="02070309020205020404" pitchFamily="49" charset="0"/>
              </a:rPr>
              <a:t>DaysOfOperation</a:t>
            </a:r>
            <a:r>
              <a:rPr lang="en-GB" sz="1800" dirty="0">
                <a:latin typeface="Courier New" panose="02070309020205020404" pitchFamily="49" charset="0"/>
                <a:cs typeface="Courier New" panose="02070309020205020404" pitchFamily="49" charset="0"/>
              </a:rPr>
              <a:t>/</a:t>
            </a:r>
            <a:r>
              <a:rPr lang="en-GB" sz="1800" dirty="0" err="1">
                <a:latin typeface="Courier New" panose="02070309020205020404" pitchFamily="49" charset="0"/>
                <a:cs typeface="Courier New" panose="02070309020205020404" pitchFamily="49" charset="0"/>
              </a:rPr>
              <a:t>WorkingDays</a:t>
            </a:r>
            <a:endParaRPr lang="en-GB" sz="1800" dirty="0">
              <a:latin typeface="+mn-lt"/>
              <a:cs typeface="Courier New" panose="02070309020205020404" pitchFamily="49" charset="0"/>
            </a:endParaRPr>
          </a:p>
          <a:p>
            <a:pPr lvl="1">
              <a:spcAft>
                <a:spcPts val="900"/>
              </a:spcAft>
            </a:pPr>
            <a:r>
              <a:rPr lang="en-GB" sz="1800" dirty="0">
                <a:latin typeface="+mn-lt"/>
                <a:cs typeface="Courier New" panose="02070309020205020404" pitchFamily="49" charset="0"/>
              </a:rPr>
              <a:t>“Holiday” operation shall use </a:t>
            </a:r>
            <a:br>
              <a:rPr lang="en-GB" sz="1800" dirty="0">
                <a:latin typeface="+mn-lt"/>
                <a:cs typeface="Courier New" panose="02070309020205020404" pitchFamily="49" charset="0"/>
              </a:rPr>
            </a:br>
            <a:r>
              <a:rPr lang="en-GB" sz="1800" dirty="0" err="1">
                <a:latin typeface="Courier New" panose="02070309020205020404" pitchFamily="49" charset="0"/>
                <a:cs typeface="Courier New" panose="02070309020205020404" pitchFamily="49" charset="0"/>
              </a:rPr>
              <a:t>DaysOfNonOperation</a:t>
            </a:r>
            <a:r>
              <a:rPr lang="en-GB" sz="1800" dirty="0">
                <a:latin typeface="Courier New" panose="02070309020205020404" pitchFamily="49" charset="0"/>
                <a:cs typeface="Courier New" panose="02070309020205020404" pitchFamily="49" charset="0"/>
              </a:rPr>
              <a:t>/</a:t>
            </a:r>
            <a:r>
              <a:rPr lang="en-GB" sz="1800" dirty="0" err="1">
                <a:latin typeface="Courier New" panose="02070309020205020404" pitchFamily="49" charset="0"/>
                <a:cs typeface="Courier New" panose="02070309020205020404" pitchFamily="49" charset="0"/>
              </a:rPr>
              <a:t>WorkingDay</a:t>
            </a:r>
            <a:endParaRPr lang="en-GB" sz="1800" dirty="0">
              <a:latin typeface="Courier New" panose="02070309020205020404" pitchFamily="49" charset="0"/>
              <a:cs typeface="Courier New" panose="02070309020205020404" pitchFamily="49" charset="0"/>
            </a:endParaRPr>
          </a:p>
          <a:p>
            <a:pPr>
              <a:spcAft>
                <a:spcPts val="900"/>
              </a:spcAft>
            </a:pPr>
            <a:r>
              <a:rPr lang="en-GB" sz="2000" dirty="0">
                <a:latin typeface="+mn-lt"/>
                <a:cs typeface="Courier New" panose="02070309020205020404" pitchFamily="49" charset="0"/>
              </a:rPr>
              <a:t>Dates for serviced organisations are ANDed with regular days e.g. Mondays to Fridays in a set of date ranges. This means simple ranges can be defined, and avoids having to define each Monday to Friday period separately.</a:t>
            </a:r>
          </a:p>
        </p:txBody>
      </p:sp>
      <p:sp>
        <p:nvSpPr>
          <p:cNvPr id="11" name="TextBox 10">
            <a:extLst>
              <a:ext uri="{FF2B5EF4-FFF2-40B4-BE49-F238E27FC236}">
                <a16:creationId xmlns:a16="http://schemas.microsoft.com/office/drawing/2014/main" id="{5FA2C665-6C6F-584F-927F-2A8EC6FA2D98}"/>
              </a:ext>
            </a:extLst>
          </p:cNvPr>
          <p:cNvSpPr txBox="1"/>
          <p:nvPr/>
        </p:nvSpPr>
        <p:spPr>
          <a:xfrm>
            <a:off x="5372986" y="1298132"/>
            <a:ext cx="7064755" cy="4524315"/>
          </a:xfrm>
          <a:prstGeom prst="rect">
            <a:avLst/>
          </a:prstGeom>
          <a:noFill/>
        </p:spPr>
        <p:txBody>
          <a:bodyPr wrap="none" rtlCol="0">
            <a:spAutoFit/>
          </a:bodyPr>
          <a:lstStyle/>
          <a:p>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VehicleJourney</a:t>
            </a:r>
            <a:r>
              <a:rPr lang="en-GB" sz="1200" dirty="0">
                <a:solidFill>
                  <a:srgbClr val="941100"/>
                </a:solidFill>
                <a:latin typeface="Courier New" panose="02070309020205020404" pitchFamily="49" charset="0"/>
                <a:cs typeface="Courier New" panose="02070309020205020404" pitchFamily="49" charset="0"/>
              </a:rPr>
              <a:t> </a:t>
            </a:r>
            <a:r>
              <a:rPr lang="en-GB" sz="1200" dirty="0" err="1">
                <a:solidFill>
                  <a:srgbClr val="FF0000"/>
                </a:solidFill>
                <a:latin typeface="Courier New" panose="02070309020205020404" pitchFamily="49" charset="0"/>
                <a:cs typeface="Courier New" panose="02070309020205020404" pitchFamily="49" charset="0"/>
              </a:rPr>
              <a:t>SequenceNumber</a:t>
            </a:r>
            <a:r>
              <a:rPr lang="en-GB" sz="1200" dirty="0">
                <a:solidFill>
                  <a:srgbClr val="0432FF"/>
                </a:solidFill>
                <a:latin typeface="Courier New" panose="02070309020205020404" pitchFamily="49" charset="0"/>
                <a:cs typeface="Courier New" panose="02070309020205020404" pitchFamily="49" charset="0"/>
              </a:rPr>
              <a:t>="</a:t>
            </a:r>
            <a:r>
              <a:rPr lang="en-GB" sz="1200" dirty="0">
                <a:solidFill>
                  <a:srgbClr val="000000"/>
                </a:solidFill>
                <a:latin typeface="Courier New" panose="02070309020205020404" pitchFamily="49" charset="0"/>
                <a:cs typeface="Courier New" panose="02070309020205020404" pitchFamily="49" charset="0"/>
              </a:rPr>
              <a:t>1</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PrivateCode</a:t>
            </a:r>
            <a:r>
              <a:rPr lang="en-GB" sz="1200" dirty="0">
                <a:solidFill>
                  <a:srgbClr val="0432FF"/>
                </a:solidFill>
                <a:latin typeface="Courier New" panose="02070309020205020404" pitchFamily="49" charset="0"/>
                <a:cs typeface="Courier New" panose="02070309020205020404" pitchFamily="49" charset="0"/>
              </a:rPr>
              <a:t>&gt;</a:t>
            </a:r>
            <a:r>
              <a:rPr lang="en-GB" sz="1200" dirty="0">
                <a:solidFill>
                  <a:srgbClr val="000000"/>
                </a:solidFill>
                <a:latin typeface="Courier New" panose="02070309020205020404" pitchFamily="49" charset="0"/>
                <a:cs typeface="Courier New" panose="02070309020205020404" pitchFamily="49" charset="0"/>
              </a:rPr>
              <a:t>120MFBP03:O:1</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PrivateCode</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OperatingProfile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RegularDayType</a:t>
            </a:r>
            <a:r>
              <a:rPr lang="en-GB" sz="1200" dirty="0">
                <a:solidFill>
                  <a:srgbClr val="0432FF"/>
                </a:solidFill>
                <a:latin typeface="Courier New" panose="02070309020205020404" pitchFamily="49" charset="0"/>
                <a:cs typeface="Courier New" panose="02070309020205020404" pitchFamily="49" charset="0"/>
              </a:rPr>
              <a:t>&gt;</a:t>
            </a:r>
            <a:endParaRPr lang="en-GB" sz="1200" dirty="0">
              <a:latin typeface="Courier New" panose="02070309020205020404" pitchFamily="49" charset="0"/>
              <a:cs typeface="Courier New" panose="02070309020205020404" pitchFamily="49" charset="0"/>
            </a:endParaRP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DaysOfWeek</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MondayToFriday</a:t>
            </a:r>
            <a:r>
              <a:rPr lang="en-GB" sz="1200" dirty="0">
                <a:solidFill>
                  <a:srgbClr val="941100"/>
                </a:solidFill>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DaysOfWeek</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RegularDayType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ServicedOrganisationDayType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DaysOfOperation</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WorkingDays</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ServicedOrganisationRef</a:t>
            </a:r>
            <a:r>
              <a:rPr lang="en-GB" sz="1200" dirty="0">
                <a:solidFill>
                  <a:srgbClr val="0432FF"/>
                </a:solidFill>
                <a:latin typeface="Courier New" panose="02070309020205020404" pitchFamily="49" charset="0"/>
                <a:cs typeface="Courier New" panose="02070309020205020404" pitchFamily="49" charset="0"/>
              </a:rPr>
              <a:t>&gt;</a:t>
            </a:r>
            <a:r>
              <a:rPr lang="en-GB" sz="1200" dirty="0">
                <a:solidFill>
                  <a:srgbClr val="000000"/>
                </a:solidFill>
                <a:latin typeface="Courier New" panose="02070309020205020404" pitchFamily="49" charset="0"/>
                <a:cs typeface="Courier New" panose="02070309020205020404" pitchFamily="49" charset="0"/>
              </a:rPr>
              <a:t>EduB_130735</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ServicedOrganisationRef</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WorkingDays</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DaysOfOperation</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ServicedOrganisationDayType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BankHolidayOperation</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DaysOfNonOperation</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AllBankHolidays</a:t>
            </a:r>
            <a:r>
              <a:rPr lang="en-GB" sz="1200" dirty="0">
                <a:solidFill>
                  <a:srgbClr val="941100"/>
                </a:solidFill>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DaysOfNonOperation</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&lt;/</a:t>
            </a:r>
            <a:r>
              <a:rPr lang="en-GB" sz="1200" dirty="0" err="1">
                <a:solidFill>
                  <a:srgbClr val="941100"/>
                </a:solidFill>
                <a:latin typeface="Courier New" panose="02070309020205020404" pitchFamily="49" charset="0"/>
                <a:cs typeface="Courier New" panose="02070309020205020404" pitchFamily="49" charset="0"/>
              </a:rPr>
              <a:t>BankHolidayOperation</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a:t>
            </a:r>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OperatingProfile</a:t>
            </a:r>
            <a:r>
              <a:rPr lang="en-GB" sz="1200" dirty="0">
                <a:solidFill>
                  <a:srgbClr val="0432FF"/>
                </a:solidFill>
                <a:latin typeface="Courier New" panose="02070309020205020404" pitchFamily="49" charset="0"/>
                <a:cs typeface="Courier New" panose="02070309020205020404" pitchFamily="49" charset="0"/>
              </a:rPr>
              <a:t>&gt;</a:t>
            </a:r>
          </a:p>
          <a:p>
            <a:r>
              <a:rPr lang="en-GB" sz="1200" dirty="0">
                <a:solidFill>
                  <a:srgbClr val="0432FF"/>
                </a:solidFill>
                <a:latin typeface="Courier New" panose="02070309020205020404" pitchFamily="49" charset="0"/>
                <a:cs typeface="Courier New" panose="02070309020205020404" pitchFamily="49" charset="0"/>
              </a:rPr>
              <a:t>    ...</a:t>
            </a:r>
          </a:p>
          <a:p>
            <a:r>
              <a:rPr lang="en-GB" sz="1200" dirty="0">
                <a:latin typeface="Courier New" panose="02070309020205020404" pitchFamily="49" charset="0"/>
                <a:cs typeface="Courier New" panose="02070309020205020404" pitchFamily="49" charset="0"/>
              </a:rPr>
              <a:t>  </a:t>
            </a:r>
            <a:r>
              <a:rPr lang="en-GB" sz="1200" dirty="0">
                <a:solidFill>
                  <a:srgbClr val="0432FF"/>
                </a:solidFill>
                <a:latin typeface="Courier New" panose="02070309020205020404" pitchFamily="49" charset="0"/>
                <a:cs typeface="Courier New" panose="02070309020205020404" pitchFamily="49" charset="0"/>
              </a:rPr>
              <a:t>&lt;/</a:t>
            </a:r>
            <a:r>
              <a:rPr lang="en-GB" sz="1200" dirty="0" err="1">
                <a:solidFill>
                  <a:srgbClr val="941100"/>
                </a:solidFill>
                <a:latin typeface="Courier New" panose="02070309020205020404" pitchFamily="49" charset="0"/>
                <a:cs typeface="Courier New" panose="02070309020205020404" pitchFamily="49" charset="0"/>
              </a:rPr>
              <a:t>VehicleJourney</a:t>
            </a:r>
            <a:r>
              <a:rPr lang="en-GB" sz="1200" dirty="0">
                <a:solidFill>
                  <a:srgbClr val="0432FF"/>
                </a:solidFill>
                <a:latin typeface="Courier New" panose="02070309020205020404" pitchFamily="49" charset="0"/>
                <a:cs typeface="Courier New" panose="02070309020205020404" pitchFamily="49" charset="0"/>
              </a:rPr>
              <a:t>&gt;</a:t>
            </a:r>
            <a:br>
              <a:rPr lang="en-GB" sz="1200" dirty="0">
                <a:latin typeface="Courier New" panose="02070309020205020404" pitchFamily="49" charset="0"/>
                <a:cs typeface="Courier New" panose="02070309020205020404" pitchFamily="49" charset="0"/>
              </a:rPr>
            </a:br>
            <a:endParaRPr lang="en-GB" sz="1200" dirty="0">
              <a:solidFill>
                <a:srgbClr val="0432FF"/>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676877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E4DB2E-9497-EA41-B892-8773A7E95644}"/>
              </a:ext>
            </a:extLst>
          </p:cNvPr>
          <p:cNvSpPr>
            <a:spLocks noGrp="1"/>
          </p:cNvSpPr>
          <p:nvPr>
            <p:ph type="sldNum" idx="12"/>
          </p:nvPr>
        </p:nvSpPr>
        <p:spPr/>
        <p:txBody>
          <a:bodyPr/>
          <a:lstStyle/>
          <a:p>
            <a:fld id="{00000000-1234-1234-1234-123412341234}" type="slidenum">
              <a:rPr lang="en-GB" smtClean="0"/>
              <a:pPr/>
              <a:t>34</a:t>
            </a:fld>
            <a:endParaRPr lang="en-GB"/>
          </a:p>
        </p:txBody>
      </p:sp>
      <p:sp>
        <p:nvSpPr>
          <p:cNvPr id="3" name="Title 2">
            <a:extLst>
              <a:ext uri="{FF2B5EF4-FFF2-40B4-BE49-F238E27FC236}">
                <a16:creationId xmlns:a16="http://schemas.microsoft.com/office/drawing/2014/main" id="{9390BA6A-59E3-AA40-8AAC-58FC8A15CDA8}"/>
              </a:ext>
            </a:extLst>
          </p:cNvPr>
          <p:cNvSpPr>
            <a:spLocks noGrp="1"/>
          </p:cNvSpPr>
          <p:nvPr>
            <p:ph type="title"/>
          </p:nvPr>
        </p:nvSpPr>
        <p:spPr/>
        <p:txBody>
          <a:bodyPr/>
          <a:lstStyle/>
          <a:p>
            <a:r>
              <a:rPr lang="en-US" dirty="0"/>
              <a:t>Final proposals : Vehicle journey operating profile - bank holidays</a:t>
            </a:r>
            <a:endParaRPr lang="en-GB" dirty="0"/>
          </a:p>
        </p:txBody>
      </p:sp>
      <p:sp>
        <p:nvSpPr>
          <p:cNvPr id="4" name="Content Placeholder 3">
            <a:extLst>
              <a:ext uri="{FF2B5EF4-FFF2-40B4-BE49-F238E27FC236}">
                <a16:creationId xmlns:a16="http://schemas.microsoft.com/office/drawing/2014/main" id="{92AAF1F9-F60F-F146-959B-E97C830F6E6A}"/>
              </a:ext>
            </a:extLst>
          </p:cNvPr>
          <p:cNvSpPr>
            <a:spLocks noGrp="1"/>
          </p:cNvSpPr>
          <p:nvPr>
            <p:ph sz="quarter" idx="13"/>
          </p:nvPr>
        </p:nvSpPr>
        <p:spPr/>
        <p:txBody>
          <a:bodyPr/>
          <a:lstStyle/>
          <a:p>
            <a:pPr>
              <a:spcAft>
                <a:spcPts val="900"/>
              </a:spcAft>
            </a:pPr>
            <a:r>
              <a:rPr lang="en-GB" sz="2000" dirty="0"/>
              <a:t>Bank holiday enumerations (e.g. </a:t>
            </a:r>
            <a:r>
              <a:rPr lang="en-GB" sz="2000" dirty="0" err="1">
                <a:latin typeface="Courier New" panose="02070309020205020404" pitchFamily="49" charset="0"/>
                <a:cs typeface="Courier New" panose="02070309020205020404" pitchFamily="49" charset="0"/>
              </a:rPr>
              <a:t>SpringBank</a:t>
            </a:r>
            <a:r>
              <a:rPr lang="en-GB" sz="2000" dirty="0"/>
              <a:t>) shall be used wherever possible.</a:t>
            </a:r>
          </a:p>
          <a:p>
            <a:pPr lvl="1">
              <a:spcAft>
                <a:spcPts val="900"/>
              </a:spcAft>
            </a:pPr>
            <a:r>
              <a:rPr lang="en-GB" sz="1600" dirty="0"/>
              <a:t>Dates are either predictable, calculatable (e.g. Easter), or published (May Day change in 2020, Royal Wedding in 2012)</a:t>
            </a:r>
          </a:p>
          <a:p>
            <a:pPr lvl="1">
              <a:spcAft>
                <a:spcPts val="900"/>
              </a:spcAft>
            </a:pPr>
            <a:r>
              <a:rPr lang="en-GB" sz="1600" dirty="0"/>
              <a:t>Public prefer text presentation (“Does not run Easter Monday”)</a:t>
            </a:r>
            <a:endParaRPr lang="en-GB" sz="2200" dirty="0"/>
          </a:p>
          <a:p>
            <a:pPr>
              <a:spcAft>
                <a:spcPts val="900"/>
              </a:spcAft>
            </a:pPr>
            <a:endParaRPr lang="en-GB" sz="2000" dirty="0"/>
          </a:p>
          <a:p>
            <a:pPr>
              <a:spcAft>
                <a:spcPts val="900"/>
              </a:spcAft>
            </a:pPr>
            <a:r>
              <a:rPr lang="en-GB" sz="2000" dirty="0"/>
              <a:t>All bank holidays shall be explicitly stated and “groups” (e.g. </a:t>
            </a:r>
            <a:r>
              <a:rPr lang="en-GB" sz="2000" dirty="0" err="1">
                <a:latin typeface="Courier New" panose="02070309020205020404" pitchFamily="49" charset="0"/>
                <a:cs typeface="Courier New" panose="02070309020205020404" pitchFamily="49" charset="0"/>
              </a:rPr>
              <a:t>HolidayMondays</a:t>
            </a:r>
            <a:r>
              <a:rPr lang="en-GB" sz="2000" dirty="0"/>
              <a:t>) shall not be used.</a:t>
            </a:r>
          </a:p>
          <a:p>
            <a:pPr lvl="1">
              <a:spcAft>
                <a:spcPts val="900"/>
              </a:spcAft>
            </a:pPr>
            <a:r>
              <a:rPr lang="en-GB" sz="1600" dirty="0"/>
              <a:t>Unwanted holidays are often wrapped into groups (a particular problem in Scotland)</a:t>
            </a:r>
          </a:p>
          <a:p>
            <a:pPr lvl="1">
              <a:spcAft>
                <a:spcPts val="900"/>
              </a:spcAft>
            </a:pPr>
            <a:r>
              <a:rPr lang="en-GB" sz="1600" dirty="0"/>
              <a:t>If a holiday was cancelled and replaced by another holiday, then group would become incorrect</a:t>
            </a:r>
          </a:p>
          <a:p>
            <a:pPr>
              <a:spcAft>
                <a:spcPts val="900"/>
              </a:spcAft>
            </a:pPr>
            <a:endParaRPr lang="en-GB" sz="2000" dirty="0"/>
          </a:p>
          <a:p>
            <a:pPr>
              <a:spcAft>
                <a:spcPts val="900"/>
              </a:spcAft>
            </a:pPr>
            <a:r>
              <a:rPr lang="en-GB" sz="2000" dirty="0"/>
              <a:t>Additional holidays can be defined and given names and dates if required.</a:t>
            </a:r>
          </a:p>
          <a:p>
            <a:pPr lvl="1">
              <a:spcAft>
                <a:spcPts val="900"/>
              </a:spcAft>
            </a:pPr>
            <a:r>
              <a:rPr lang="en-GB" sz="1600" dirty="0"/>
              <a:t>This may be a preferable solution for Scotland, although where a holiday retains the same name as an enumerated type then using the enumeration is better (potential duplication / confusion) or add additional info to name e.g. “Easter Public Holiday (Fife)”</a:t>
            </a:r>
          </a:p>
          <a:p>
            <a:pPr marL="0" indent="0">
              <a:spcAft>
                <a:spcPts val="900"/>
              </a:spcAft>
              <a:buNone/>
            </a:pPr>
            <a:endParaRPr lang="en-GB" sz="2000" dirty="0"/>
          </a:p>
        </p:txBody>
      </p:sp>
    </p:spTree>
    <p:extLst>
      <p:ext uri="{BB962C8B-B14F-4D97-AF65-F5344CB8AC3E}">
        <p14:creationId xmlns:p14="http://schemas.microsoft.com/office/powerpoint/2010/main" val="2016554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D6F187-E603-684C-9A36-F154BD3E40E8}"/>
              </a:ext>
            </a:extLst>
          </p:cNvPr>
          <p:cNvSpPr>
            <a:spLocks noGrp="1"/>
          </p:cNvSpPr>
          <p:nvPr>
            <p:ph type="sldNum" idx="12"/>
          </p:nvPr>
        </p:nvSpPr>
        <p:spPr/>
        <p:txBody>
          <a:bodyPr/>
          <a:lstStyle/>
          <a:p>
            <a:fld id="{00000000-1234-1234-1234-123412341234}" type="slidenum">
              <a:rPr lang="en-GB" smtClean="0"/>
              <a:pPr/>
              <a:t>35</a:t>
            </a:fld>
            <a:endParaRPr lang="en-GB"/>
          </a:p>
        </p:txBody>
      </p:sp>
      <p:sp>
        <p:nvSpPr>
          <p:cNvPr id="3" name="Title 2">
            <a:extLst>
              <a:ext uri="{FF2B5EF4-FFF2-40B4-BE49-F238E27FC236}">
                <a16:creationId xmlns:a16="http://schemas.microsoft.com/office/drawing/2014/main" id="{DBA83F23-6ABE-7644-AEAC-2754700AFBA0}"/>
              </a:ext>
            </a:extLst>
          </p:cNvPr>
          <p:cNvSpPr>
            <a:spLocks noGrp="1"/>
          </p:cNvSpPr>
          <p:nvPr>
            <p:ph type="title"/>
          </p:nvPr>
        </p:nvSpPr>
        <p:spPr/>
        <p:txBody>
          <a:bodyPr/>
          <a:lstStyle/>
          <a:p>
            <a:r>
              <a:rPr lang="en-GB" dirty="0"/>
              <a:t>Vehicle Journeys – Journeys after midnight</a:t>
            </a:r>
          </a:p>
        </p:txBody>
      </p:sp>
      <p:sp>
        <p:nvSpPr>
          <p:cNvPr id="4" name="Content Placeholder 3">
            <a:extLst>
              <a:ext uri="{FF2B5EF4-FFF2-40B4-BE49-F238E27FC236}">
                <a16:creationId xmlns:a16="http://schemas.microsoft.com/office/drawing/2014/main" id="{2041707E-8C8A-D14A-B164-04ACBD8E1276}"/>
              </a:ext>
            </a:extLst>
          </p:cNvPr>
          <p:cNvSpPr>
            <a:spLocks noGrp="1"/>
          </p:cNvSpPr>
          <p:nvPr>
            <p:ph sz="quarter" idx="13"/>
          </p:nvPr>
        </p:nvSpPr>
        <p:spPr/>
        <p:txBody>
          <a:bodyPr/>
          <a:lstStyle/>
          <a:p>
            <a:r>
              <a:rPr lang="en-GB" dirty="0"/>
              <a:t>Journeys which take place after midnight but which should be with the previous operational day (e.g. early Saturday morning trips on the Monday to Friday timetable) shall use of </a:t>
            </a:r>
            <a:r>
              <a:rPr lang="en-GB" dirty="0" err="1">
                <a:latin typeface="Courier New" panose="02070309020205020404" pitchFamily="49" charset="0"/>
                <a:cs typeface="Courier New" panose="02070309020205020404" pitchFamily="49" charset="0"/>
              </a:rPr>
              <a:t>DepartureDayShift</a:t>
            </a:r>
            <a:r>
              <a:rPr lang="en-GB" dirty="0"/>
              <a:t>.</a:t>
            </a:r>
          </a:p>
        </p:txBody>
      </p:sp>
      <p:pic>
        <p:nvPicPr>
          <p:cNvPr id="5" name="Content Placeholder 7" descr="A screenshot of a cell phone&#10;&#10;Description automatically generated">
            <a:extLst>
              <a:ext uri="{FF2B5EF4-FFF2-40B4-BE49-F238E27FC236}">
                <a16:creationId xmlns:a16="http://schemas.microsoft.com/office/drawing/2014/main" id="{8A20CBE1-74CC-C744-B840-F5DC60993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339" y="2614972"/>
            <a:ext cx="6831419" cy="2476269"/>
          </a:xfrm>
          <a:prstGeom prst="rect">
            <a:avLst/>
          </a:prstGeom>
        </p:spPr>
      </p:pic>
      <p:pic>
        <p:nvPicPr>
          <p:cNvPr id="6" name="Content Placeholder 9" descr="A screenshot of a cell phone&#10;&#10;Description automatically generated">
            <a:extLst>
              <a:ext uri="{FF2B5EF4-FFF2-40B4-BE49-F238E27FC236}">
                <a16:creationId xmlns:a16="http://schemas.microsoft.com/office/drawing/2014/main" id="{CB796BD6-5CFB-1747-B265-9DBCFDE0B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2865" y="3967885"/>
            <a:ext cx="6761187" cy="2213839"/>
          </a:xfrm>
          <a:prstGeom prst="rect">
            <a:avLst/>
          </a:prstGeom>
        </p:spPr>
      </p:pic>
    </p:spTree>
    <p:extLst>
      <p:ext uri="{BB962C8B-B14F-4D97-AF65-F5344CB8AC3E}">
        <p14:creationId xmlns:p14="http://schemas.microsoft.com/office/powerpoint/2010/main" val="3391472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4F2C4C-714A-3740-BE5E-EAFCD77033A6}"/>
              </a:ext>
            </a:extLst>
          </p:cNvPr>
          <p:cNvSpPr>
            <a:spLocks noGrp="1"/>
          </p:cNvSpPr>
          <p:nvPr>
            <p:ph type="sldNum" idx="12"/>
          </p:nvPr>
        </p:nvSpPr>
        <p:spPr/>
        <p:txBody>
          <a:bodyPr/>
          <a:lstStyle/>
          <a:p>
            <a:fld id="{00000000-1234-1234-1234-123412341234}" type="slidenum">
              <a:rPr lang="en-GB" smtClean="0"/>
              <a:pPr/>
              <a:t>36</a:t>
            </a:fld>
            <a:endParaRPr lang="en-GB"/>
          </a:p>
        </p:txBody>
      </p:sp>
      <p:sp>
        <p:nvSpPr>
          <p:cNvPr id="3" name="Title 2">
            <a:extLst>
              <a:ext uri="{FF2B5EF4-FFF2-40B4-BE49-F238E27FC236}">
                <a16:creationId xmlns:a16="http://schemas.microsoft.com/office/drawing/2014/main" id="{DD309D02-8DA7-564F-B454-0C13B654326E}"/>
              </a:ext>
            </a:extLst>
          </p:cNvPr>
          <p:cNvSpPr>
            <a:spLocks noGrp="1"/>
          </p:cNvSpPr>
          <p:nvPr>
            <p:ph type="title"/>
          </p:nvPr>
        </p:nvSpPr>
        <p:spPr/>
        <p:txBody>
          <a:bodyPr/>
          <a:lstStyle/>
          <a:p>
            <a:r>
              <a:rPr lang="en-GB" dirty="0"/>
              <a:t>Final proposals : Vehicle journey information to support Real Time</a:t>
            </a:r>
          </a:p>
        </p:txBody>
      </p:sp>
      <p:sp>
        <p:nvSpPr>
          <p:cNvPr id="4" name="Content Placeholder 3">
            <a:extLst>
              <a:ext uri="{FF2B5EF4-FFF2-40B4-BE49-F238E27FC236}">
                <a16:creationId xmlns:a16="http://schemas.microsoft.com/office/drawing/2014/main" id="{29EA0BD5-9911-7A48-BA8A-6AA437AC2CB9}"/>
              </a:ext>
            </a:extLst>
          </p:cNvPr>
          <p:cNvSpPr>
            <a:spLocks noGrp="1"/>
          </p:cNvSpPr>
          <p:nvPr>
            <p:ph sz="quarter" idx="13"/>
          </p:nvPr>
        </p:nvSpPr>
        <p:spPr/>
        <p:txBody>
          <a:bodyPr/>
          <a:lstStyle/>
          <a:p>
            <a:r>
              <a:rPr lang="en-GB" dirty="0"/>
              <a:t>Information to support real time information shall be included where available. This may included </a:t>
            </a:r>
            <a:r>
              <a:rPr lang="en-GB" dirty="0">
                <a:latin typeface="Courier New" panose="02070309020205020404" pitchFamily="49" charset="0"/>
                <a:cs typeface="Courier New" panose="02070309020205020404" pitchFamily="49" charset="0"/>
              </a:rPr>
              <a:t>Garages</a:t>
            </a:r>
            <a:r>
              <a:rPr lang="en-GB" dirty="0"/>
              <a:t>, </a:t>
            </a:r>
            <a:r>
              <a:rPr lang="en-GB" dirty="0" err="1">
                <a:latin typeface="Courier New" panose="02070309020205020404" pitchFamily="49" charset="0"/>
                <a:cs typeface="Courier New" panose="02070309020205020404" pitchFamily="49" charset="0"/>
              </a:rPr>
              <a:t>TicketMachine</a:t>
            </a:r>
            <a:r>
              <a:rPr lang="en-GB" dirty="0"/>
              <a:t>, </a:t>
            </a:r>
            <a:r>
              <a:rPr lang="en-GB" dirty="0">
                <a:latin typeface="Courier New" panose="02070309020205020404" pitchFamily="49" charset="0"/>
                <a:cs typeface="Courier New" panose="02070309020205020404" pitchFamily="49" charset="0"/>
              </a:rPr>
              <a:t>Block</a:t>
            </a:r>
            <a:r>
              <a:rPr lang="en-GB" dirty="0"/>
              <a:t>, </a:t>
            </a:r>
            <a:r>
              <a:rPr lang="en-GB" dirty="0" err="1">
                <a:latin typeface="Courier New" panose="02070309020205020404" pitchFamily="49" charset="0"/>
                <a:cs typeface="Courier New" panose="02070309020205020404" pitchFamily="49" charset="0"/>
              </a:rPr>
              <a:t>DutyCrew</a:t>
            </a:r>
            <a:r>
              <a:rPr lang="en-GB" dirty="0"/>
              <a:t>, etc. </a:t>
            </a:r>
          </a:p>
          <a:p>
            <a:endParaRPr lang="en-GB" dirty="0"/>
          </a:p>
          <a:p>
            <a:r>
              <a:rPr lang="en-GB" dirty="0"/>
              <a:t>In common with the principle of explicit declarations, where these are included they shall be fully declared as part of </a:t>
            </a:r>
            <a:r>
              <a:rPr lang="en-GB" dirty="0" err="1">
                <a:latin typeface="Courier New" panose="02070309020205020404" pitchFamily="49" charset="0"/>
                <a:cs typeface="Courier New" panose="02070309020205020404" pitchFamily="49" charset="0"/>
              </a:rPr>
              <a:t>VehicleJourney</a:t>
            </a:r>
            <a:r>
              <a:rPr lang="en-GB" dirty="0"/>
              <a:t> elements, if possible, and nowhere else.</a:t>
            </a:r>
          </a:p>
          <a:p>
            <a:endParaRPr lang="en-GB" dirty="0"/>
          </a:p>
          <a:p>
            <a:r>
              <a:rPr lang="en-GB" dirty="0"/>
              <a:t>There is merit in including dead runs and vehicle positioning information, as this helps real time systems estimate times for following trips. However this has been known to cause confusion in downstream systems and should be avoided unless a specific need to include it.</a:t>
            </a:r>
          </a:p>
        </p:txBody>
      </p:sp>
    </p:spTree>
    <p:extLst>
      <p:ext uri="{BB962C8B-B14F-4D97-AF65-F5344CB8AC3E}">
        <p14:creationId xmlns:p14="http://schemas.microsoft.com/office/powerpoint/2010/main" val="1035699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BAE05F-0277-554D-9221-217BEF22920E}"/>
              </a:ext>
            </a:extLst>
          </p:cNvPr>
          <p:cNvSpPr>
            <a:spLocks noGrp="1"/>
          </p:cNvSpPr>
          <p:nvPr>
            <p:ph type="title"/>
          </p:nvPr>
        </p:nvSpPr>
        <p:spPr/>
        <p:txBody>
          <a:bodyPr/>
          <a:lstStyle/>
          <a:p>
            <a:r>
              <a:rPr lang="en-US" dirty="0"/>
              <a:t>Final PTI Profile Proposals</a:t>
            </a:r>
          </a:p>
        </p:txBody>
      </p:sp>
      <p:sp>
        <p:nvSpPr>
          <p:cNvPr id="6" name="Subtitle 5">
            <a:extLst>
              <a:ext uri="{FF2B5EF4-FFF2-40B4-BE49-F238E27FC236}">
                <a16:creationId xmlns:a16="http://schemas.microsoft.com/office/drawing/2014/main" id="{FD8AD723-4AE5-3C48-B942-7954E27EC477}"/>
              </a:ext>
            </a:extLst>
          </p:cNvPr>
          <p:cNvSpPr>
            <a:spLocks noGrp="1"/>
          </p:cNvSpPr>
          <p:nvPr>
            <p:ph type="subTitle" idx="1"/>
          </p:nvPr>
        </p:nvSpPr>
        <p:spPr/>
        <p:txBody>
          <a:bodyPr/>
          <a:lstStyle/>
          <a:p>
            <a:r>
              <a:rPr lang="en-US" dirty="0"/>
              <a:t>Proposals which were not in the consultation</a:t>
            </a:r>
          </a:p>
        </p:txBody>
      </p:sp>
      <p:sp>
        <p:nvSpPr>
          <p:cNvPr id="2" name="Slide Number Placeholder 1">
            <a:extLst>
              <a:ext uri="{FF2B5EF4-FFF2-40B4-BE49-F238E27FC236}">
                <a16:creationId xmlns:a16="http://schemas.microsoft.com/office/drawing/2014/main" id="{625C4414-3033-9642-9D51-852BCDD4436A}"/>
              </a:ext>
            </a:extLst>
          </p:cNvPr>
          <p:cNvSpPr>
            <a:spLocks noGrp="1"/>
          </p:cNvSpPr>
          <p:nvPr>
            <p:ph type="sldNum" idx="12"/>
          </p:nvPr>
        </p:nvSpPr>
        <p:spPr>
          <a:xfrm>
            <a:off x="285750" y="6475074"/>
            <a:ext cx="1481266" cy="326400"/>
          </a:xfrm>
          <a:prstGeom prst="rect">
            <a:avLst/>
          </a:prstGeom>
        </p:spPr>
        <p:txBody>
          <a:bodyPr/>
          <a:lstStyle/>
          <a:p>
            <a:fld id="{00000000-1234-1234-1234-123412341234}" type="slidenum">
              <a:rPr lang="en-GB" smtClean="0"/>
              <a:pPr/>
              <a:t>37</a:t>
            </a:fld>
            <a:endParaRPr lang="en-GB"/>
          </a:p>
        </p:txBody>
      </p:sp>
    </p:spTree>
    <p:extLst>
      <p:ext uri="{BB962C8B-B14F-4D97-AF65-F5344CB8AC3E}">
        <p14:creationId xmlns:p14="http://schemas.microsoft.com/office/powerpoint/2010/main" val="33281778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7409F4-DA42-2046-AE71-C425279720EA}"/>
              </a:ext>
            </a:extLst>
          </p:cNvPr>
          <p:cNvSpPr>
            <a:spLocks noGrp="1"/>
          </p:cNvSpPr>
          <p:nvPr>
            <p:ph type="sldNum" idx="12"/>
          </p:nvPr>
        </p:nvSpPr>
        <p:spPr/>
        <p:txBody>
          <a:bodyPr/>
          <a:lstStyle/>
          <a:p>
            <a:fld id="{00000000-1234-1234-1234-123412341234}" type="slidenum">
              <a:rPr lang="en-GB" smtClean="0"/>
              <a:pPr/>
              <a:t>38</a:t>
            </a:fld>
            <a:endParaRPr lang="en-GB"/>
          </a:p>
        </p:txBody>
      </p:sp>
      <p:sp>
        <p:nvSpPr>
          <p:cNvPr id="3" name="Title 2">
            <a:extLst>
              <a:ext uri="{FF2B5EF4-FFF2-40B4-BE49-F238E27FC236}">
                <a16:creationId xmlns:a16="http://schemas.microsoft.com/office/drawing/2014/main" id="{6A77D662-5F96-5B42-B07D-5675A348186B}"/>
              </a:ext>
            </a:extLst>
          </p:cNvPr>
          <p:cNvSpPr>
            <a:spLocks noGrp="1"/>
          </p:cNvSpPr>
          <p:nvPr>
            <p:ph type="title"/>
          </p:nvPr>
        </p:nvSpPr>
        <p:spPr/>
        <p:txBody>
          <a:bodyPr/>
          <a:lstStyle/>
          <a:p>
            <a:r>
              <a:rPr lang="en-GB" dirty="0"/>
              <a:t>Journey Pattern Sections and Timing Links - Stops</a:t>
            </a:r>
          </a:p>
        </p:txBody>
      </p:sp>
      <p:sp>
        <p:nvSpPr>
          <p:cNvPr id="4" name="Content Placeholder 3">
            <a:extLst>
              <a:ext uri="{FF2B5EF4-FFF2-40B4-BE49-F238E27FC236}">
                <a16:creationId xmlns:a16="http://schemas.microsoft.com/office/drawing/2014/main" id="{6CADF2CE-AE5E-B746-AEB2-ADAAF6CC2D3A}"/>
              </a:ext>
            </a:extLst>
          </p:cNvPr>
          <p:cNvSpPr>
            <a:spLocks noGrp="1"/>
          </p:cNvSpPr>
          <p:nvPr>
            <p:ph sz="quarter" idx="13"/>
          </p:nvPr>
        </p:nvSpPr>
        <p:spPr/>
        <p:txBody>
          <a:bodyPr/>
          <a:lstStyle/>
          <a:p>
            <a:r>
              <a:rPr lang="en-GB" dirty="0"/>
              <a:t>The “to” stop of a </a:t>
            </a:r>
            <a:r>
              <a:rPr lang="en-GB" dirty="0" err="1">
                <a:latin typeface="Courier New" panose="02070309020205020404" pitchFamily="49" charset="0"/>
                <a:cs typeface="Courier New" panose="02070309020205020404" pitchFamily="49" charset="0"/>
              </a:rPr>
              <a:t>JourneyPatternTimingLink</a:t>
            </a:r>
            <a:r>
              <a:rPr lang="en-GB" dirty="0"/>
              <a:t> and the “from” stop of the following link shall have exactly the same information:</a:t>
            </a:r>
          </a:p>
          <a:p>
            <a:endParaRPr lang="en-GB" dirty="0"/>
          </a:p>
          <a:p>
            <a:pPr lvl="1"/>
            <a:r>
              <a:rPr lang="en-GB" dirty="0" err="1">
                <a:latin typeface="Courier New" panose="02070309020205020404" pitchFamily="49" charset="0"/>
                <a:cs typeface="Courier New" panose="02070309020205020404" pitchFamily="49" charset="0"/>
              </a:rPr>
              <a:t>StopPointRef</a:t>
            </a:r>
            <a:r>
              <a:rPr lang="en-GB" dirty="0"/>
              <a:t> is mandatory in the schema</a:t>
            </a:r>
          </a:p>
          <a:p>
            <a:pPr lvl="1"/>
            <a:r>
              <a:rPr lang="en-GB" dirty="0" err="1">
                <a:latin typeface="Courier New" panose="02070309020205020404" pitchFamily="49" charset="0"/>
                <a:cs typeface="Courier New" panose="02070309020205020404" pitchFamily="49" charset="0"/>
              </a:rPr>
              <a:t>TimingPointStatus</a:t>
            </a:r>
            <a:r>
              <a:rPr lang="en-GB" dirty="0"/>
              <a:t> and </a:t>
            </a:r>
            <a:r>
              <a:rPr lang="en-GB" dirty="0">
                <a:latin typeface="Courier New" panose="02070309020205020404" pitchFamily="49" charset="0"/>
                <a:cs typeface="Courier New" panose="02070309020205020404" pitchFamily="49" charset="0"/>
              </a:rPr>
              <a:t>Activity</a:t>
            </a:r>
            <a:r>
              <a:rPr lang="en-GB" dirty="0"/>
              <a:t> shall be mandatory for the profile</a:t>
            </a:r>
          </a:p>
          <a:p>
            <a:pPr lvl="1"/>
            <a:r>
              <a:rPr lang="en-GB" dirty="0" err="1">
                <a:latin typeface="Courier New" panose="02070309020205020404" pitchFamily="49" charset="0"/>
                <a:cs typeface="Courier New" panose="02070309020205020404" pitchFamily="49" charset="0"/>
              </a:rPr>
              <a:t>WaitTime</a:t>
            </a:r>
            <a:r>
              <a:rPr lang="en-GB" dirty="0"/>
              <a:t> is optional, as required</a:t>
            </a:r>
          </a:p>
          <a:p>
            <a:pPr lvl="1"/>
            <a:r>
              <a:rPr lang="en-GB" dirty="0" err="1">
                <a:latin typeface="Courier New" panose="02070309020205020404" pitchFamily="49" charset="0"/>
                <a:cs typeface="Courier New" panose="02070309020205020404" pitchFamily="49" charset="0"/>
              </a:rPr>
              <a:t>DynamicDestinationDisplay</a:t>
            </a:r>
            <a:r>
              <a:rPr lang="en-GB" dirty="0"/>
              <a:t> is recommended, as it aids the depiction of “towards” type messages on e.g. circulars. </a:t>
            </a:r>
            <a:r>
              <a:rPr lang="en-GB" dirty="0">
                <a:highlight>
                  <a:srgbClr val="00FF00"/>
                </a:highlight>
              </a:rPr>
              <a:t>However, use of abbreviated names shall be minimised and, where used, readily understandable.</a:t>
            </a:r>
            <a:r>
              <a:rPr lang="en-GB" dirty="0"/>
              <a:t> </a:t>
            </a:r>
          </a:p>
          <a:p>
            <a:pPr lvl="1"/>
            <a:endParaRPr lang="en-GB" dirty="0"/>
          </a:p>
          <a:p>
            <a:r>
              <a:rPr lang="en-GB" dirty="0"/>
              <a:t>For </a:t>
            </a:r>
            <a:r>
              <a:rPr lang="en-GB" dirty="0" err="1">
                <a:latin typeface="Courier New" panose="02070309020205020404" pitchFamily="49" charset="0"/>
                <a:cs typeface="Courier New" panose="02070309020205020404" pitchFamily="49" charset="0"/>
              </a:rPr>
              <a:t>TimingPointStatus</a:t>
            </a:r>
            <a:r>
              <a:rPr lang="en-GB" dirty="0"/>
              <a:t>, TXC allows both older 2.1 enumerations (e.g. “PTP”) and newer (2.4+) enumerations (e.g. </a:t>
            </a:r>
            <a:r>
              <a:rPr lang="en-GB" dirty="0" err="1">
                <a:latin typeface="Courier New" panose="02070309020205020404" pitchFamily="49" charset="0"/>
                <a:cs typeface="Courier New" panose="02070309020205020404" pitchFamily="49" charset="0"/>
              </a:rPr>
              <a:t>principalTimingPoint</a:t>
            </a:r>
            <a:r>
              <a:rPr lang="en-GB" dirty="0"/>
              <a:t>). For clarity, the newer enumerations shall be used, using only </a:t>
            </a:r>
            <a:r>
              <a:rPr lang="en-GB" dirty="0" err="1">
                <a:latin typeface="Courier New" panose="02070309020205020404" pitchFamily="49" charset="0"/>
                <a:cs typeface="Courier New" panose="02070309020205020404" pitchFamily="49" charset="0"/>
              </a:rPr>
              <a:t>principalTimingPoint</a:t>
            </a:r>
            <a:r>
              <a:rPr lang="en-GB" dirty="0"/>
              <a:t> (note spelling) for timing points and </a:t>
            </a:r>
            <a:r>
              <a:rPr lang="en-GB" dirty="0" err="1">
                <a:latin typeface="Courier New" panose="02070309020205020404" pitchFamily="49" charset="0"/>
                <a:cs typeface="Courier New" panose="02070309020205020404" pitchFamily="49" charset="0"/>
              </a:rPr>
              <a:t>otherPoint</a:t>
            </a:r>
            <a:r>
              <a:rPr lang="en-GB" dirty="0"/>
              <a:t> for non-timing points.</a:t>
            </a:r>
          </a:p>
        </p:txBody>
      </p:sp>
    </p:spTree>
    <p:extLst>
      <p:ext uri="{BB962C8B-B14F-4D97-AF65-F5344CB8AC3E}">
        <p14:creationId xmlns:p14="http://schemas.microsoft.com/office/powerpoint/2010/main" val="2273613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30B827-74D2-5245-BC6A-0C8B3B402700}"/>
              </a:ext>
            </a:extLst>
          </p:cNvPr>
          <p:cNvSpPr>
            <a:spLocks noGrp="1"/>
          </p:cNvSpPr>
          <p:nvPr>
            <p:ph type="sldNum" idx="12"/>
          </p:nvPr>
        </p:nvSpPr>
        <p:spPr/>
        <p:txBody>
          <a:bodyPr/>
          <a:lstStyle/>
          <a:p>
            <a:fld id="{00000000-1234-1234-1234-123412341234}" type="slidenum">
              <a:rPr lang="en-GB" smtClean="0"/>
              <a:pPr/>
              <a:t>39</a:t>
            </a:fld>
            <a:endParaRPr lang="en-GB"/>
          </a:p>
        </p:txBody>
      </p:sp>
      <p:sp>
        <p:nvSpPr>
          <p:cNvPr id="3" name="Title 2">
            <a:extLst>
              <a:ext uri="{FF2B5EF4-FFF2-40B4-BE49-F238E27FC236}">
                <a16:creationId xmlns:a16="http://schemas.microsoft.com/office/drawing/2014/main" id="{2869B6D9-5C7E-FE40-9398-0DB95A578242}"/>
              </a:ext>
            </a:extLst>
          </p:cNvPr>
          <p:cNvSpPr>
            <a:spLocks noGrp="1"/>
          </p:cNvSpPr>
          <p:nvPr>
            <p:ph type="title"/>
          </p:nvPr>
        </p:nvSpPr>
        <p:spPr/>
        <p:txBody>
          <a:bodyPr/>
          <a:lstStyle/>
          <a:p>
            <a:r>
              <a:rPr lang="en-GB" dirty="0"/>
              <a:t>Journey Pattern Sections and Timing Links – Run Times</a:t>
            </a:r>
          </a:p>
        </p:txBody>
      </p:sp>
      <p:sp>
        <p:nvSpPr>
          <p:cNvPr id="4" name="Content Placeholder 3">
            <a:extLst>
              <a:ext uri="{FF2B5EF4-FFF2-40B4-BE49-F238E27FC236}">
                <a16:creationId xmlns:a16="http://schemas.microsoft.com/office/drawing/2014/main" id="{4E34477E-B9EB-FB4E-A062-A198E2FD2E28}"/>
              </a:ext>
            </a:extLst>
          </p:cNvPr>
          <p:cNvSpPr>
            <a:spLocks noGrp="1"/>
          </p:cNvSpPr>
          <p:nvPr>
            <p:ph sz="quarter" idx="13"/>
          </p:nvPr>
        </p:nvSpPr>
        <p:spPr>
          <a:xfrm>
            <a:off x="303213" y="1241425"/>
            <a:ext cx="6397390" cy="4960800"/>
          </a:xfrm>
        </p:spPr>
        <p:txBody>
          <a:bodyPr/>
          <a:lstStyle/>
          <a:p>
            <a:r>
              <a:rPr lang="en-GB" dirty="0"/>
              <a:t>TXC allows many elements to have defaults, and to be over-ridden by more precise elements. This can lead to errors when merging from different places. </a:t>
            </a:r>
          </a:p>
          <a:p>
            <a:endParaRPr lang="en-GB" dirty="0"/>
          </a:p>
          <a:p>
            <a:r>
              <a:rPr lang="en-GB" dirty="0"/>
              <a:t>The profile is therefore recommending that over-riding shall be eliminated as far as possible by defining an element fully in the most appropriate place.</a:t>
            </a:r>
          </a:p>
          <a:p>
            <a:endParaRPr lang="en-GB" dirty="0"/>
          </a:p>
          <a:p>
            <a:r>
              <a:rPr lang="en-GB" dirty="0"/>
              <a:t>This implies that journey timings should be in </a:t>
            </a:r>
            <a:r>
              <a:rPr lang="en-GB" dirty="0" err="1">
                <a:latin typeface="Courier New" panose="02070309020205020404" pitchFamily="49" charset="0"/>
                <a:cs typeface="Courier New" panose="02070309020205020404" pitchFamily="49" charset="0"/>
              </a:rPr>
              <a:t>VehicleJourneys</a:t>
            </a:r>
            <a:r>
              <a:rPr lang="en-GB" dirty="0"/>
              <a:t>. Cannot eliminate </a:t>
            </a:r>
            <a:r>
              <a:rPr lang="en-GB" dirty="0" err="1">
                <a:latin typeface="Courier New" panose="02070309020205020404" pitchFamily="49" charset="0"/>
                <a:cs typeface="Courier New" panose="02070309020205020404" pitchFamily="49" charset="0"/>
              </a:rPr>
              <a:t>JourneyPatternTimingLinks</a:t>
            </a:r>
            <a:r>
              <a:rPr lang="en-GB" dirty="0"/>
              <a:t> though.</a:t>
            </a:r>
          </a:p>
          <a:p>
            <a:pPr marL="0" indent="0">
              <a:buNone/>
            </a:pPr>
            <a:endParaRPr lang="en-GB" dirty="0"/>
          </a:p>
        </p:txBody>
      </p:sp>
      <p:pic>
        <p:nvPicPr>
          <p:cNvPr id="7" name="Content Placeholder 6" descr="A screenshot of a cell phone&#10;&#10;Description automatically generated">
            <a:extLst>
              <a:ext uri="{FF2B5EF4-FFF2-40B4-BE49-F238E27FC236}">
                <a16:creationId xmlns:a16="http://schemas.microsoft.com/office/drawing/2014/main" id="{EA94761B-AC75-1D41-9A97-551DE13C68DB}"/>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053524" y="2364825"/>
            <a:ext cx="4910528" cy="3119266"/>
          </a:xfrm>
        </p:spPr>
      </p:pic>
    </p:spTree>
    <p:extLst>
      <p:ext uri="{BB962C8B-B14F-4D97-AF65-F5344CB8AC3E}">
        <p14:creationId xmlns:p14="http://schemas.microsoft.com/office/powerpoint/2010/main" val="4174413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280DA2-2334-7F47-8813-3CCAD0936217}"/>
              </a:ext>
            </a:extLst>
          </p:cNvPr>
          <p:cNvSpPr>
            <a:spLocks noGrp="1"/>
          </p:cNvSpPr>
          <p:nvPr>
            <p:ph type="sldNum" idx="12"/>
          </p:nvPr>
        </p:nvSpPr>
        <p:spPr/>
        <p:txBody>
          <a:bodyPr/>
          <a:lstStyle/>
          <a:p>
            <a:fld id="{00000000-1234-1234-1234-123412341234}" type="slidenum">
              <a:rPr lang="en-GB" smtClean="0"/>
              <a:pPr/>
              <a:t>4</a:t>
            </a:fld>
            <a:endParaRPr lang="en-GB"/>
          </a:p>
        </p:txBody>
      </p:sp>
      <p:sp>
        <p:nvSpPr>
          <p:cNvPr id="3" name="Title 2">
            <a:extLst>
              <a:ext uri="{FF2B5EF4-FFF2-40B4-BE49-F238E27FC236}">
                <a16:creationId xmlns:a16="http://schemas.microsoft.com/office/drawing/2014/main" id="{2672685C-1AE2-A74A-8E97-99186E7127B1}"/>
              </a:ext>
            </a:extLst>
          </p:cNvPr>
          <p:cNvSpPr>
            <a:spLocks noGrp="1"/>
          </p:cNvSpPr>
          <p:nvPr>
            <p:ph type="title"/>
          </p:nvPr>
        </p:nvSpPr>
        <p:spPr/>
        <p:txBody>
          <a:bodyPr/>
          <a:lstStyle/>
          <a:p>
            <a:r>
              <a:rPr lang="en-GB" dirty="0"/>
              <a:t>Drivers for change</a:t>
            </a:r>
          </a:p>
        </p:txBody>
      </p:sp>
      <p:sp>
        <p:nvSpPr>
          <p:cNvPr id="10" name="Content Placeholder 9">
            <a:extLst>
              <a:ext uri="{FF2B5EF4-FFF2-40B4-BE49-F238E27FC236}">
                <a16:creationId xmlns:a16="http://schemas.microsoft.com/office/drawing/2014/main" id="{B612BD49-1B1E-7A4D-A621-7CF668BDB674}"/>
              </a:ext>
            </a:extLst>
          </p:cNvPr>
          <p:cNvSpPr>
            <a:spLocks noGrp="1"/>
          </p:cNvSpPr>
          <p:nvPr>
            <p:ph sz="quarter" idx="14"/>
          </p:nvPr>
        </p:nvSpPr>
        <p:spPr/>
        <p:txBody>
          <a:bodyPr/>
          <a:lstStyle/>
          <a:p>
            <a:pPr>
              <a:spcAft>
                <a:spcPts val="600"/>
              </a:spcAft>
            </a:pPr>
            <a:r>
              <a:rPr lang="en-GB" sz="1800" dirty="0"/>
              <a:t>56% of users agreed or strongly agreed that TXC was hard to interpret</a:t>
            </a:r>
          </a:p>
          <a:p>
            <a:pPr>
              <a:spcAft>
                <a:spcPts val="600"/>
              </a:spcAft>
            </a:pPr>
            <a:r>
              <a:rPr lang="en-GB" sz="1800" dirty="0"/>
              <a:t>74% of users agreed or strongly agreed that there are too many different ways of writing the same thing in TXC</a:t>
            </a:r>
          </a:p>
          <a:p>
            <a:pPr>
              <a:spcAft>
                <a:spcPts val="600"/>
              </a:spcAft>
            </a:pPr>
            <a:r>
              <a:rPr lang="en-GB" sz="1800" dirty="0"/>
              <a:t>A huge 92% of users agreed or strongly agreed that standardising the way that TXC is written is a positive thing to do</a:t>
            </a:r>
          </a:p>
          <a:p>
            <a:pPr>
              <a:spcAft>
                <a:spcPts val="600"/>
              </a:spcAft>
            </a:pPr>
            <a:r>
              <a:rPr lang="en-GB" sz="1800" dirty="0"/>
              <a:t>Conversely, only 8% of users agreed (and none strongly) that TXC was fine is it is.</a:t>
            </a:r>
          </a:p>
          <a:p>
            <a:pPr>
              <a:spcAft>
                <a:spcPts val="600"/>
              </a:spcAft>
            </a:pPr>
            <a:endParaRPr lang="en-GB" sz="1800" dirty="0"/>
          </a:p>
          <a:p>
            <a:pPr>
              <a:spcAft>
                <a:spcPts val="600"/>
              </a:spcAft>
            </a:pPr>
            <a:endParaRPr lang="en-GB" sz="1800" dirty="0"/>
          </a:p>
          <a:p>
            <a:pPr>
              <a:spcAft>
                <a:spcPts val="600"/>
              </a:spcAft>
            </a:pPr>
            <a:r>
              <a:rPr lang="en-GB" sz="1800" dirty="0"/>
              <a:t>Note, though, that 67% of users also either agreed or strongly agreed that “changes to TXC must not add cost to my business”</a:t>
            </a:r>
          </a:p>
        </p:txBody>
      </p:sp>
      <p:pic>
        <p:nvPicPr>
          <p:cNvPr id="8" name="Picture 7">
            <a:extLst>
              <a:ext uri="{FF2B5EF4-FFF2-40B4-BE49-F238E27FC236}">
                <a16:creationId xmlns:a16="http://schemas.microsoft.com/office/drawing/2014/main" id="{08C0981E-4779-E846-A035-13B6FC3F7A48}"/>
              </a:ext>
            </a:extLst>
          </p:cNvPr>
          <p:cNvPicPr>
            <a:picLocks noChangeAspect="1"/>
          </p:cNvPicPr>
          <p:nvPr/>
        </p:nvPicPr>
        <p:blipFill>
          <a:blip r:embed="rId3"/>
          <a:stretch>
            <a:fillRect/>
          </a:stretch>
        </p:blipFill>
        <p:spPr>
          <a:xfrm>
            <a:off x="228749" y="1672134"/>
            <a:ext cx="5832502" cy="3821700"/>
          </a:xfrm>
          <a:prstGeom prst="rect">
            <a:avLst/>
          </a:prstGeom>
        </p:spPr>
      </p:pic>
    </p:spTree>
    <p:extLst>
      <p:ext uri="{BB962C8B-B14F-4D97-AF65-F5344CB8AC3E}">
        <p14:creationId xmlns:p14="http://schemas.microsoft.com/office/powerpoint/2010/main" val="6708379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CD99B8-91D5-1843-BE82-1B7182DD60E3}"/>
              </a:ext>
            </a:extLst>
          </p:cNvPr>
          <p:cNvSpPr>
            <a:spLocks noGrp="1"/>
          </p:cNvSpPr>
          <p:nvPr>
            <p:ph type="sldNum" idx="12"/>
          </p:nvPr>
        </p:nvSpPr>
        <p:spPr/>
        <p:txBody>
          <a:bodyPr/>
          <a:lstStyle/>
          <a:p>
            <a:fld id="{00000000-1234-1234-1234-123412341234}" type="slidenum">
              <a:rPr lang="en-GB" smtClean="0"/>
              <a:pPr/>
              <a:t>40</a:t>
            </a:fld>
            <a:endParaRPr lang="en-GB"/>
          </a:p>
        </p:txBody>
      </p:sp>
      <p:sp>
        <p:nvSpPr>
          <p:cNvPr id="3" name="Title 2">
            <a:extLst>
              <a:ext uri="{FF2B5EF4-FFF2-40B4-BE49-F238E27FC236}">
                <a16:creationId xmlns:a16="http://schemas.microsoft.com/office/drawing/2014/main" id="{E8316002-6353-2847-914E-BBA44CD4F3E0}"/>
              </a:ext>
            </a:extLst>
          </p:cNvPr>
          <p:cNvSpPr>
            <a:spLocks noGrp="1"/>
          </p:cNvSpPr>
          <p:nvPr>
            <p:ph type="title"/>
          </p:nvPr>
        </p:nvSpPr>
        <p:spPr/>
        <p:txBody>
          <a:bodyPr/>
          <a:lstStyle/>
          <a:p>
            <a:r>
              <a:rPr lang="en-GB" dirty="0"/>
              <a:t>Journey Pattern Sections and Timing Links – Run Times</a:t>
            </a:r>
          </a:p>
        </p:txBody>
      </p:sp>
      <p:sp>
        <p:nvSpPr>
          <p:cNvPr id="4" name="Content Placeholder 3">
            <a:extLst>
              <a:ext uri="{FF2B5EF4-FFF2-40B4-BE49-F238E27FC236}">
                <a16:creationId xmlns:a16="http://schemas.microsoft.com/office/drawing/2014/main" id="{68B44B09-147E-8D4B-8438-B4E588D6F8E3}"/>
              </a:ext>
            </a:extLst>
          </p:cNvPr>
          <p:cNvSpPr>
            <a:spLocks noGrp="1"/>
          </p:cNvSpPr>
          <p:nvPr>
            <p:ph sz="quarter" idx="13"/>
          </p:nvPr>
        </p:nvSpPr>
        <p:spPr/>
        <p:txBody>
          <a:bodyPr/>
          <a:lstStyle/>
          <a:p>
            <a:r>
              <a:rPr lang="en-GB" dirty="0"/>
              <a:t>Profile will therefore mandate that </a:t>
            </a:r>
            <a:r>
              <a:rPr lang="en-GB" i="1" dirty="0"/>
              <a:t>either </a:t>
            </a:r>
            <a:r>
              <a:rPr lang="en-GB" dirty="0"/>
              <a:t>:</a:t>
            </a:r>
          </a:p>
          <a:p>
            <a:endParaRPr lang="en-GB" dirty="0"/>
          </a:p>
          <a:p>
            <a:pPr lvl="1"/>
            <a:r>
              <a:rPr lang="en-GB" dirty="0"/>
              <a:t>All </a:t>
            </a:r>
            <a:r>
              <a:rPr lang="en-GB" dirty="0" err="1">
                <a:latin typeface="Courier New" panose="02070309020205020404" pitchFamily="49" charset="0"/>
                <a:cs typeface="Courier New" panose="02070309020205020404" pitchFamily="49" charset="0"/>
              </a:rPr>
              <a:t>RunTimes</a:t>
            </a:r>
            <a:r>
              <a:rPr lang="en-GB" dirty="0"/>
              <a:t> shall be defined within </a:t>
            </a:r>
            <a:r>
              <a:rPr lang="en-GB" dirty="0" err="1">
                <a:latin typeface="Courier New" panose="02070309020205020404" pitchFamily="49" charset="0"/>
                <a:cs typeface="Courier New" panose="02070309020205020404" pitchFamily="49" charset="0"/>
              </a:rPr>
              <a:t>JourneyPatternTimingLinks</a:t>
            </a:r>
            <a:r>
              <a:rPr lang="en-GB" dirty="0"/>
              <a:t>, and no </a:t>
            </a:r>
            <a:r>
              <a:rPr lang="en-GB" dirty="0" err="1">
                <a:latin typeface="Courier New" panose="02070309020205020404" pitchFamily="49" charset="0"/>
                <a:cs typeface="Courier New" panose="02070309020205020404" pitchFamily="49" charset="0"/>
              </a:rPr>
              <a:t>VehicleJourneyTimingLinks</a:t>
            </a:r>
            <a:r>
              <a:rPr lang="en-GB" dirty="0"/>
              <a:t> shall be used; or</a:t>
            </a:r>
          </a:p>
          <a:p>
            <a:pPr lvl="1"/>
            <a:endParaRPr lang="en-GB" dirty="0"/>
          </a:p>
          <a:p>
            <a:pPr lvl="1"/>
            <a:r>
              <a:rPr lang="en-GB" dirty="0"/>
              <a:t>All </a:t>
            </a:r>
            <a:r>
              <a:rPr lang="en-GB" dirty="0" err="1">
                <a:latin typeface="Courier New" panose="02070309020205020404" pitchFamily="49" charset="0"/>
                <a:cs typeface="Courier New" panose="02070309020205020404" pitchFamily="49" charset="0"/>
              </a:rPr>
              <a:t>RunTimes</a:t>
            </a:r>
            <a:r>
              <a:rPr lang="en-GB" dirty="0"/>
              <a:t> in </a:t>
            </a:r>
            <a:r>
              <a:rPr lang="en-GB" dirty="0" err="1">
                <a:latin typeface="Courier New" panose="02070309020205020404" pitchFamily="49" charset="0"/>
                <a:cs typeface="Courier New" panose="02070309020205020404" pitchFamily="49" charset="0"/>
              </a:rPr>
              <a:t>JourneyPatternTimingLinks</a:t>
            </a:r>
            <a:r>
              <a:rPr lang="en-GB" dirty="0"/>
              <a:t> shall be PT0M (i.e. no time), and all actual run times shall be defined within </a:t>
            </a:r>
            <a:r>
              <a:rPr lang="en-GB" dirty="0" err="1">
                <a:latin typeface="Courier New" panose="02070309020205020404" pitchFamily="49" charset="0"/>
                <a:cs typeface="Courier New" panose="02070309020205020404" pitchFamily="49" charset="0"/>
              </a:rPr>
              <a:t>VehicleJourneyTimingLinks</a:t>
            </a:r>
            <a:r>
              <a:rPr lang="en-GB" dirty="0"/>
              <a:t>.</a:t>
            </a:r>
          </a:p>
          <a:p>
            <a:pPr lvl="1"/>
            <a:endParaRPr lang="en-GB" dirty="0"/>
          </a:p>
          <a:p>
            <a:r>
              <a:rPr lang="en-GB" dirty="0"/>
              <a:t>In the latter case, the list and order of </a:t>
            </a:r>
            <a:r>
              <a:rPr lang="en-GB" dirty="0" err="1">
                <a:latin typeface="Courier New" panose="02070309020205020404" pitchFamily="49" charset="0"/>
                <a:cs typeface="Courier New" panose="02070309020205020404" pitchFamily="49" charset="0"/>
              </a:rPr>
              <a:t>VehicleJourneyTimingLinks</a:t>
            </a:r>
            <a:r>
              <a:rPr lang="en-GB" dirty="0"/>
              <a:t> shall match exactly the </a:t>
            </a:r>
            <a:r>
              <a:rPr lang="en-GB" dirty="0" err="1">
                <a:latin typeface="Courier New" panose="02070309020205020404" pitchFamily="49" charset="0"/>
                <a:cs typeface="Courier New" panose="02070309020205020404" pitchFamily="49" charset="0"/>
              </a:rPr>
              <a:t>JourneyPatternTimingLinks</a:t>
            </a:r>
            <a:r>
              <a:rPr lang="en-GB" dirty="0"/>
              <a:t> in the referenced </a:t>
            </a:r>
            <a:r>
              <a:rPr lang="en-GB" dirty="0" err="1">
                <a:latin typeface="Courier New" panose="02070309020205020404" pitchFamily="49" charset="0"/>
                <a:cs typeface="Courier New" panose="02070309020205020404" pitchFamily="49" charset="0"/>
              </a:rPr>
              <a:t>JourneyPattern</a:t>
            </a:r>
            <a:r>
              <a:rPr lang="en-GB" dirty="0"/>
              <a:t>, with a run time provided for each.</a:t>
            </a:r>
          </a:p>
          <a:p>
            <a:endParaRPr lang="en-GB" dirty="0"/>
          </a:p>
          <a:p>
            <a:r>
              <a:rPr lang="en-GB" dirty="0"/>
              <a:t>This also applies to other detail within ‘to’ and ‘from’ elements in links – if it is to be defined in </a:t>
            </a:r>
            <a:r>
              <a:rPr lang="en-GB" dirty="0" err="1">
                <a:latin typeface="Courier New" panose="02070309020205020404" pitchFamily="49" charset="0"/>
                <a:cs typeface="Courier New" panose="02070309020205020404" pitchFamily="49" charset="0"/>
              </a:rPr>
              <a:t>VehicleJourneyTimingLinks</a:t>
            </a:r>
            <a:r>
              <a:rPr lang="en-GB" dirty="0"/>
              <a:t>, then all elements are to be defined there.</a:t>
            </a:r>
          </a:p>
        </p:txBody>
      </p:sp>
    </p:spTree>
    <p:extLst>
      <p:ext uri="{BB962C8B-B14F-4D97-AF65-F5344CB8AC3E}">
        <p14:creationId xmlns:p14="http://schemas.microsoft.com/office/powerpoint/2010/main" val="2629190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449F72-D5A8-CD44-A251-D68580ED9B02}"/>
              </a:ext>
            </a:extLst>
          </p:cNvPr>
          <p:cNvSpPr>
            <a:spLocks noGrp="1"/>
          </p:cNvSpPr>
          <p:nvPr>
            <p:ph type="sldNum" idx="12"/>
          </p:nvPr>
        </p:nvSpPr>
        <p:spPr/>
        <p:txBody>
          <a:bodyPr/>
          <a:lstStyle/>
          <a:p>
            <a:fld id="{00000000-1234-1234-1234-123412341234}" type="slidenum">
              <a:rPr lang="en-GB" smtClean="0"/>
              <a:pPr/>
              <a:t>41</a:t>
            </a:fld>
            <a:endParaRPr lang="en-GB"/>
          </a:p>
        </p:txBody>
      </p:sp>
      <p:sp>
        <p:nvSpPr>
          <p:cNvPr id="3" name="Title 2">
            <a:extLst>
              <a:ext uri="{FF2B5EF4-FFF2-40B4-BE49-F238E27FC236}">
                <a16:creationId xmlns:a16="http://schemas.microsoft.com/office/drawing/2014/main" id="{94E99453-4C86-284F-9F79-0BE10BBD2B4A}"/>
              </a:ext>
            </a:extLst>
          </p:cNvPr>
          <p:cNvSpPr>
            <a:spLocks noGrp="1"/>
          </p:cNvSpPr>
          <p:nvPr>
            <p:ph type="title"/>
          </p:nvPr>
        </p:nvSpPr>
        <p:spPr/>
        <p:txBody>
          <a:bodyPr/>
          <a:lstStyle/>
          <a:p>
            <a:r>
              <a:rPr lang="en-GB" dirty="0"/>
              <a:t>Journey Pattern Sections and Timing Links – Sequence Numbers</a:t>
            </a:r>
            <a:endParaRPr lang="en-US" dirty="0"/>
          </a:p>
        </p:txBody>
      </p:sp>
      <p:sp>
        <p:nvSpPr>
          <p:cNvPr id="4" name="Content Placeholder 3">
            <a:extLst>
              <a:ext uri="{FF2B5EF4-FFF2-40B4-BE49-F238E27FC236}">
                <a16:creationId xmlns:a16="http://schemas.microsoft.com/office/drawing/2014/main" id="{D55FFE25-447E-7A4E-B8F8-3844E1F02E3D}"/>
              </a:ext>
            </a:extLst>
          </p:cNvPr>
          <p:cNvSpPr>
            <a:spLocks noGrp="1"/>
          </p:cNvSpPr>
          <p:nvPr>
            <p:ph sz="quarter" idx="13"/>
          </p:nvPr>
        </p:nvSpPr>
        <p:spPr>
          <a:xfrm>
            <a:off x="303213" y="1241425"/>
            <a:ext cx="11660187" cy="1641624"/>
          </a:xfrm>
        </p:spPr>
        <p:txBody>
          <a:bodyPr/>
          <a:lstStyle/>
          <a:p>
            <a:r>
              <a:rPr lang="en-US" dirty="0"/>
              <a:t>There is a desire for TXC files to be more helpful to publishers, to assist in making a timetable readable. It is therefore mandated that </a:t>
            </a:r>
            <a:r>
              <a:rPr lang="en-US" dirty="0" err="1">
                <a:latin typeface="Courier New" panose="02070309020205020404" pitchFamily="49" charset="0"/>
                <a:cs typeface="Courier New" panose="02070309020205020404" pitchFamily="49" charset="0"/>
              </a:rPr>
              <a:t>JourneyPatternTimingLink</a:t>
            </a:r>
            <a:r>
              <a:rPr lang="en-US" dirty="0"/>
              <a:t> elements shall use the </a:t>
            </a:r>
            <a:r>
              <a:rPr lang="en-US" dirty="0" err="1">
                <a:latin typeface="Courier New" panose="02070309020205020404" pitchFamily="49" charset="0"/>
                <a:cs typeface="Courier New" panose="02070309020205020404" pitchFamily="49" charset="0"/>
              </a:rPr>
              <a:t>SequenceNumber</a:t>
            </a:r>
            <a:r>
              <a:rPr lang="en-US" dirty="0"/>
              <a:t> attribute.</a:t>
            </a:r>
          </a:p>
        </p:txBody>
      </p:sp>
      <p:graphicFrame>
        <p:nvGraphicFramePr>
          <p:cNvPr id="6" name="Table 5">
            <a:extLst>
              <a:ext uri="{FF2B5EF4-FFF2-40B4-BE49-F238E27FC236}">
                <a16:creationId xmlns:a16="http://schemas.microsoft.com/office/drawing/2014/main" id="{A8ADFDDC-FAA4-CB48-A245-FCDD9BAC4EC4}"/>
              </a:ext>
            </a:extLst>
          </p:cNvPr>
          <p:cNvGraphicFramePr>
            <a:graphicFrameLocks noGrp="1"/>
          </p:cNvGraphicFramePr>
          <p:nvPr>
            <p:extLst>
              <p:ext uri="{D42A27DB-BD31-4B8C-83A1-F6EECF244321}">
                <p14:modId xmlns:p14="http://schemas.microsoft.com/office/powerpoint/2010/main" val="2039004536"/>
              </p:ext>
            </p:extLst>
          </p:nvPr>
        </p:nvGraphicFramePr>
        <p:xfrm>
          <a:off x="225910" y="3564067"/>
          <a:ext cx="4127500" cy="1016000"/>
        </p:xfrm>
        <a:graphic>
          <a:graphicData uri="http://schemas.openxmlformats.org/drawingml/2006/table">
            <a:tbl>
              <a:tblPr>
                <a:tableStyleId>{5C22544A-7EE6-4342-B048-85BDC9FD1C3A}</a:tableStyleId>
              </a:tblPr>
              <a:tblGrid>
                <a:gridCol w="825500">
                  <a:extLst>
                    <a:ext uri="{9D8B030D-6E8A-4147-A177-3AD203B41FA5}">
                      <a16:colId xmlns:a16="http://schemas.microsoft.com/office/drawing/2014/main" val="1337950328"/>
                    </a:ext>
                  </a:extLst>
                </a:gridCol>
                <a:gridCol w="825500">
                  <a:extLst>
                    <a:ext uri="{9D8B030D-6E8A-4147-A177-3AD203B41FA5}">
                      <a16:colId xmlns:a16="http://schemas.microsoft.com/office/drawing/2014/main" val="3177498393"/>
                    </a:ext>
                  </a:extLst>
                </a:gridCol>
                <a:gridCol w="825500">
                  <a:extLst>
                    <a:ext uri="{9D8B030D-6E8A-4147-A177-3AD203B41FA5}">
                      <a16:colId xmlns:a16="http://schemas.microsoft.com/office/drawing/2014/main" val="1821578314"/>
                    </a:ext>
                  </a:extLst>
                </a:gridCol>
                <a:gridCol w="825500">
                  <a:extLst>
                    <a:ext uri="{9D8B030D-6E8A-4147-A177-3AD203B41FA5}">
                      <a16:colId xmlns:a16="http://schemas.microsoft.com/office/drawing/2014/main" val="4107345126"/>
                    </a:ext>
                  </a:extLst>
                </a:gridCol>
                <a:gridCol w="825500">
                  <a:extLst>
                    <a:ext uri="{9D8B030D-6E8A-4147-A177-3AD203B41FA5}">
                      <a16:colId xmlns:a16="http://schemas.microsoft.com/office/drawing/2014/main" val="1146286883"/>
                    </a:ext>
                  </a:extLst>
                </a:gridCol>
              </a:tblGrid>
              <a:tr h="203200">
                <a:tc>
                  <a:txBody>
                    <a:bodyPr/>
                    <a:lstStyle/>
                    <a:p>
                      <a:pPr algn="ctr" fontAlgn="b"/>
                      <a:r>
                        <a:rPr lang="en-GB" sz="1200" u="none" strike="noStrike">
                          <a:effectLst/>
                        </a:rPr>
                        <a:t>Seq No</a:t>
                      </a:r>
                      <a:endParaRPr lang="en-GB" sz="1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Name</a:t>
                      </a:r>
                      <a:endParaRPr lang="en-GB" sz="1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AtcoCode</a:t>
                      </a:r>
                      <a:endParaRPr lang="en-GB"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Trip 1</a:t>
                      </a:r>
                      <a:endParaRPr lang="en-GB"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Trip 2</a:t>
                      </a:r>
                      <a:endParaRPr lang="en-GB"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98062564"/>
                  </a:ext>
                </a:extLst>
              </a:tr>
              <a:tr h="203200">
                <a:tc>
                  <a:txBody>
                    <a:bodyPr/>
                    <a:lstStyle/>
                    <a:p>
                      <a:pPr algn="ctr" fontAlgn="b"/>
                      <a:r>
                        <a:rPr lang="en-GB" sz="1200" u="none" strike="noStrike">
                          <a:effectLst/>
                        </a:rPr>
                        <a:t>1</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One</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1580ABCD</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08:00</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08:15</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01398381"/>
                  </a:ext>
                </a:extLst>
              </a:tr>
              <a:tr h="203200">
                <a:tc>
                  <a:txBody>
                    <a:bodyPr/>
                    <a:lstStyle/>
                    <a:p>
                      <a:pPr algn="ctr" fontAlgn="b"/>
                      <a:r>
                        <a:rPr lang="en-GB" sz="1200" u="none" strike="noStrike">
                          <a:effectLst/>
                        </a:rPr>
                        <a:t>2</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Two</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1580EFGH</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08:02</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200" u="none" strike="noStrike" dirty="0">
                          <a:effectLst/>
                        </a:rPr>
                        <a:t>08:17</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36008413"/>
                  </a:ext>
                </a:extLst>
              </a:tr>
              <a:tr h="203200">
                <a:tc>
                  <a:txBody>
                    <a:bodyPr/>
                    <a:lstStyle/>
                    <a:p>
                      <a:pPr algn="ctr" fontAlgn="b"/>
                      <a:r>
                        <a:rPr lang="en-GB" sz="1200" u="none" strike="noStrike">
                          <a:effectLst/>
                        </a:rPr>
                        <a:t>3</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Three</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1580IJKL</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08:23</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96320129"/>
                  </a:ext>
                </a:extLst>
              </a:tr>
              <a:tr h="203200">
                <a:tc>
                  <a:txBody>
                    <a:bodyPr/>
                    <a:lstStyle/>
                    <a:p>
                      <a:pPr algn="ctr" fontAlgn="b"/>
                      <a:r>
                        <a:rPr lang="en-GB" sz="1200" u="none" strike="noStrike">
                          <a:effectLst/>
                        </a:rPr>
                        <a:t>4</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Four</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1580MNQ</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200" u="none" strike="noStrike">
                          <a:effectLst/>
                        </a:rPr>
                        <a:t>08:07</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932759"/>
                  </a:ext>
                </a:extLst>
              </a:tr>
            </a:tbl>
          </a:graphicData>
        </a:graphic>
      </p:graphicFrame>
      <p:pic>
        <p:nvPicPr>
          <p:cNvPr id="11" name="Picture 10" descr="A screenshot of a cell phone&#10;&#10;Description automatically generated">
            <a:extLst>
              <a:ext uri="{FF2B5EF4-FFF2-40B4-BE49-F238E27FC236}">
                <a16:creationId xmlns:a16="http://schemas.microsoft.com/office/drawing/2014/main" id="{2805C65B-F0C6-D048-A597-9DDD2ABAEA11}"/>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b="2424"/>
          <a:stretch/>
        </p:blipFill>
        <p:spPr>
          <a:xfrm>
            <a:off x="8045048" y="2950411"/>
            <a:ext cx="3918352" cy="2920864"/>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A96D2F40-1C14-3C47-84ED-FB6AE5EA8279}"/>
              </a:ext>
            </a:extLst>
          </p:cNvPr>
          <p:cNvPicPr>
            <a:picLocks noChangeAspect="1"/>
          </p:cNvPicPr>
          <p:nvPr/>
        </p:nvPicPr>
        <p:blipFill rotWithShape="1">
          <a:blip r:embed="rId3">
            <a:extLst>
              <a:ext uri="{28A0092B-C50C-407E-A947-70E740481C1C}">
                <a14:useLocalDpi xmlns:a14="http://schemas.microsoft.com/office/drawing/2010/main" val="0"/>
              </a:ext>
            </a:extLst>
          </a:blip>
          <a:srcRect t="2216" b="49969"/>
          <a:stretch/>
        </p:blipFill>
        <p:spPr>
          <a:xfrm>
            <a:off x="4353410" y="2950411"/>
            <a:ext cx="3918352" cy="2935533"/>
          </a:xfrm>
          <a:prstGeom prst="rect">
            <a:avLst/>
          </a:prstGeom>
        </p:spPr>
      </p:pic>
    </p:spTree>
    <p:extLst>
      <p:ext uri="{BB962C8B-B14F-4D97-AF65-F5344CB8AC3E}">
        <p14:creationId xmlns:p14="http://schemas.microsoft.com/office/powerpoint/2010/main" val="2348183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2395EC-5039-D24E-B1F2-61584101B4BC}"/>
              </a:ext>
            </a:extLst>
          </p:cNvPr>
          <p:cNvSpPr>
            <a:spLocks noGrp="1"/>
          </p:cNvSpPr>
          <p:nvPr>
            <p:ph type="sldNum" idx="12"/>
          </p:nvPr>
        </p:nvSpPr>
        <p:spPr/>
        <p:txBody>
          <a:bodyPr/>
          <a:lstStyle/>
          <a:p>
            <a:fld id="{00000000-1234-1234-1234-123412341234}" type="slidenum">
              <a:rPr lang="en-GB" smtClean="0"/>
              <a:pPr/>
              <a:t>42</a:t>
            </a:fld>
            <a:endParaRPr lang="en-GB"/>
          </a:p>
        </p:txBody>
      </p:sp>
      <p:sp>
        <p:nvSpPr>
          <p:cNvPr id="3" name="Title 2">
            <a:extLst>
              <a:ext uri="{FF2B5EF4-FFF2-40B4-BE49-F238E27FC236}">
                <a16:creationId xmlns:a16="http://schemas.microsoft.com/office/drawing/2014/main" id="{3A0B459D-EB2A-6C46-8818-F78816E19554}"/>
              </a:ext>
            </a:extLst>
          </p:cNvPr>
          <p:cNvSpPr>
            <a:spLocks noGrp="1"/>
          </p:cNvSpPr>
          <p:nvPr>
            <p:ph type="title"/>
          </p:nvPr>
        </p:nvSpPr>
        <p:spPr/>
        <p:txBody>
          <a:bodyPr/>
          <a:lstStyle/>
          <a:p>
            <a:r>
              <a:rPr lang="en-GB" dirty="0"/>
              <a:t>Journey Pattern Sections and Timing Links - Other</a:t>
            </a:r>
          </a:p>
        </p:txBody>
      </p:sp>
      <p:sp>
        <p:nvSpPr>
          <p:cNvPr id="4" name="Content Placeholder 3">
            <a:extLst>
              <a:ext uri="{FF2B5EF4-FFF2-40B4-BE49-F238E27FC236}">
                <a16:creationId xmlns:a16="http://schemas.microsoft.com/office/drawing/2014/main" id="{47BD5168-0E3C-AF43-A26F-0AFCDA3F050E}"/>
              </a:ext>
            </a:extLst>
          </p:cNvPr>
          <p:cNvSpPr>
            <a:spLocks noGrp="1"/>
          </p:cNvSpPr>
          <p:nvPr>
            <p:ph sz="quarter" idx="13"/>
          </p:nvPr>
        </p:nvSpPr>
        <p:spPr/>
        <p:txBody>
          <a:bodyPr/>
          <a:lstStyle/>
          <a:p>
            <a:r>
              <a:rPr lang="en-GB" dirty="0">
                <a:latin typeface="Courier New" panose="02070309020205020404" pitchFamily="49" charset="0"/>
                <a:cs typeface="Courier New" panose="02070309020205020404" pitchFamily="49" charset="0"/>
              </a:rPr>
              <a:t>Direction</a:t>
            </a:r>
            <a:r>
              <a:rPr lang="en-GB" dirty="0"/>
              <a:t> shall not be specified on the </a:t>
            </a:r>
            <a:r>
              <a:rPr lang="en-GB" dirty="0" err="1">
                <a:latin typeface="Courier New" panose="02070309020205020404" pitchFamily="49" charset="0"/>
                <a:cs typeface="Courier New" panose="02070309020205020404" pitchFamily="49" charset="0"/>
              </a:rPr>
              <a:t>JourneyPatternTimingLink</a:t>
            </a:r>
            <a:r>
              <a:rPr lang="en-GB" dirty="0"/>
              <a:t>. A set of sections making up a </a:t>
            </a:r>
            <a:r>
              <a:rPr lang="en-GB" dirty="0" err="1">
                <a:latin typeface="Courier New" panose="02070309020205020404" pitchFamily="49" charset="0"/>
                <a:cs typeface="Courier New" panose="02070309020205020404" pitchFamily="49" charset="0"/>
              </a:rPr>
              <a:t>JourneyPattern</a:t>
            </a:r>
            <a:r>
              <a:rPr lang="en-GB" dirty="0"/>
              <a:t> will all have a common direction, and this shall be specified in the </a:t>
            </a:r>
            <a:r>
              <a:rPr lang="en-GB" dirty="0" err="1">
                <a:latin typeface="Courier New" panose="02070309020205020404" pitchFamily="49" charset="0"/>
                <a:cs typeface="Courier New" panose="02070309020205020404" pitchFamily="49" charset="0"/>
              </a:rPr>
              <a:t>JourneyPattern</a:t>
            </a:r>
            <a:r>
              <a:rPr lang="en-GB" dirty="0"/>
              <a:t> definition.</a:t>
            </a:r>
          </a:p>
          <a:p>
            <a:endParaRPr lang="en-GB" dirty="0"/>
          </a:p>
          <a:p>
            <a:r>
              <a:rPr lang="en-GB" dirty="0"/>
              <a:t>It is common practice to have a single </a:t>
            </a:r>
            <a:r>
              <a:rPr lang="en-GB" dirty="0" err="1">
                <a:latin typeface="Courier New" panose="02070309020205020404" pitchFamily="49" charset="0"/>
                <a:cs typeface="Courier New" panose="02070309020205020404" pitchFamily="49" charset="0"/>
              </a:rPr>
              <a:t>JourneyPatternSection</a:t>
            </a:r>
            <a:r>
              <a:rPr lang="en-GB" dirty="0"/>
              <a:t> in any given </a:t>
            </a:r>
            <a:r>
              <a:rPr lang="en-GB" dirty="0" err="1">
                <a:latin typeface="Courier New" panose="02070309020205020404" pitchFamily="49" charset="0"/>
                <a:cs typeface="Courier New" panose="02070309020205020404" pitchFamily="49" charset="0"/>
              </a:rPr>
              <a:t>JourneyPattern</a:t>
            </a:r>
            <a:r>
              <a:rPr lang="en-GB" dirty="0"/>
              <a:t>, even though this can result in multiple definitions of common parts of a timetable. It is considered good practice to define any section of route once only, and then to link these together with multiple </a:t>
            </a:r>
            <a:r>
              <a:rPr lang="en-GB" dirty="0" err="1">
                <a:latin typeface="Courier New" panose="02070309020205020404" pitchFamily="49" charset="0"/>
                <a:cs typeface="Courier New" panose="02070309020205020404" pitchFamily="49" charset="0"/>
              </a:rPr>
              <a:t>JourneyPatternSectionRefs</a:t>
            </a:r>
            <a:r>
              <a:rPr lang="en-GB" dirty="0"/>
              <a:t> elements within the </a:t>
            </a:r>
            <a:r>
              <a:rPr lang="en-GB" dirty="0" err="1">
                <a:latin typeface="Courier New" panose="02070309020205020404" pitchFamily="49" charset="0"/>
                <a:cs typeface="Courier New" panose="02070309020205020404" pitchFamily="49" charset="0"/>
              </a:rPr>
              <a:t>JourneyPattern</a:t>
            </a:r>
            <a:endParaRPr lang="en-GB"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120566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046528-8F64-1F4D-A4ED-6699C516AC24}"/>
              </a:ext>
            </a:extLst>
          </p:cNvPr>
          <p:cNvSpPr>
            <a:spLocks noGrp="1"/>
          </p:cNvSpPr>
          <p:nvPr>
            <p:ph type="sldNum" idx="12"/>
          </p:nvPr>
        </p:nvSpPr>
        <p:spPr/>
        <p:txBody>
          <a:bodyPr/>
          <a:lstStyle/>
          <a:p>
            <a:fld id="{00000000-1234-1234-1234-123412341234}" type="slidenum">
              <a:rPr lang="en-GB" smtClean="0"/>
              <a:pPr/>
              <a:t>43</a:t>
            </a:fld>
            <a:endParaRPr lang="en-GB"/>
          </a:p>
        </p:txBody>
      </p:sp>
      <p:sp>
        <p:nvSpPr>
          <p:cNvPr id="3" name="Title 2">
            <a:extLst>
              <a:ext uri="{FF2B5EF4-FFF2-40B4-BE49-F238E27FC236}">
                <a16:creationId xmlns:a16="http://schemas.microsoft.com/office/drawing/2014/main" id="{43C369CF-5DCA-7748-9833-27A872CAF050}"/>
              </a:ext>
            </a:extLst>
          </p:cNvPr>
          <p:cNvSpPr>
            <a:spLocks noGrp="1"/>
          </p:cNvSpPr>
          <p:nvPr>
            <p:ph type="title"/>
          </p:nvPr>
        </p:nvSpPr>
        <p:spPr/>
        <p:txBody>
          <a:bodyPr/>
          <a:lstStyle/>
          <a:p>
            <a:r>
              <a:rPr lang="en-GB" dirty="0"/>
              <a:t>Services – Operating Period</a:t>
            </a:r>
          </a:p>
        </p:txBody>
      </p:sp>
      <p:sp>
        <p:nvSpPr>
          <p:cNvPr id="4" name="Content Placeholder 3">
            <a:extLst>
              <a:ext uri="{FF2B5EF4-FFF2-40B4-BE49-F238E27FC236}">
                <a16:creationId xmlns:a16="http://schemas.microsoft.com/office/drawing/2014/main" id="{C38F5268-770D-1B45-A427-5E040427F180}"/>
              </a:ext>
            </a:extLst>
          </p:cNvPr>
          <p:cNvSpPr>
            <a:spLocks noGrp="1"/>
          </p:cNvSpPr>
          <p:nvPr>
            <p:ph sz="quarter" idx="13"/>
          </p:nvPr>
        </p:nvSpPr>
        <p:spPr/>
        <p:txBody>
          <a:bodyPr/>
          <a:lstStyle/>
          <a:p>
            <a:pPr>
              <a:spcAft>
                <a:spcPts val="900"/>
              </a:spcAft>
            </a:pPr>
            <a:r>
              <a:rPr lang="en-GB" sz="2000" dirty="0"/>
              <a:t>Services that run “until further notice” shall not have an end date in the </a:t>
            </a:r>
            <a:r>
              <a:rPr lang="en-GB" sz="2000" dirty="0" err="1">
                <a:latin typeface="Courier New" panose="02070309020205020404" pitchFamily="49" charset="0"/>
                <a:cs typeface="Courier New" panose="02070309020205020404" pitchFamily="49" charset="0"/>
              </a:rPr>
              <a:t>OperatingPeriod</a:t>
            </a:r>
            <a:r>
              <a:rPr lang="en-GB" sz="2000" dirty="0"/>
              <a:t>.</a:t>
            </a:r>
          </a:p>
          <a:p>
            <a:pPr lvl="1">
              <a:spcAft>
                <a:spcPts val="900"/>
              </a:spcAft>
            </a:pPr>
            <a:r>
              <a:rPr lang="en-GB" sz="1800" dirty="0"/>
              <a:t>End dates long into the future shall be avoided, as this implies that the service ends.</a:t>
            </a:r>
            <a:endParaRPr lang="en-GB" sz="2000" dirty="0"/>
          </a:p>
          <a:p>
            <a:pPr>
              <a:spcAft>
                <a:spcPts val="900"/>
              </a:spcAft>
            </a:pPr>
            <a:r>
              <a:rPr lang="en-GB" sz="2000" dirty="0"/>
              <a:t>It is possible that operators will publish a new version of a TXC file and forget to end-date the earlier version. In such cases, the nearest active version (in time) to a given date will be considered to be the version in operation. This is shown in the diagram below.</a:t>
            </a:r>
          </a:p>
          <a:p>
            <a:pPr>
              <a:spcAft>
                <a:spcPts val="900"/>
              </a:spcAft>
            </a:pPr>
            <a:r>
              <a:rPr lang="en-GB" sz="2000" dirty="0"/>
              <a:t>Nevertheless, operators should strive to publish accurately dated information</a:t>
            </a:r>
          </a:p>
          <a:p>
            <a:pPr>
              <a:spcAft>
                <a:spcPts val="900"/>
              </a:spcAft>
            </a:pPr>
            <a:endParaRPr lang="en-GB" sz="2000" dirty="0"/>
          </a:p>
          <a:p>
            <a:pPr>
              <a:spcAft>
                <a:spcPts val="900"/>
              </a:spcAft>
            </a:pPr>
            <a:endParaRPr lang="en-GB" sz="2000" dirty="0"/>
          </a:p>
          <a:p>
            <a:pPr>
              <a:spcAft>
                <a:spcPts val="900"/>
              </a:spcAft>
            </a:pPr>
            <a:endParaRPr lang="en-GB" sz="2000" dirty="0"/>
          </a:p>
          <a:p>
            <a:pPr>
              <a:spcAft>
                <a:spcPts val="900"/>
              </a:spcAft>
            </a:pPr>
            <a:endParaRPr lang="en-GB" sz="2000" dirty="0"/>
          </a:p>
          <a:p>
            <a:pPr>
              <a:spcAft>
                <a:spcPts val="900"/>
              </a:spcAft>
            </a:pPr>
            <a:endParaRPr lang="en-GB" sz="2000" dirty="0"/>
          </a:p>
          <a:p>
            <a:pPr>
              <a:spcAft>
                <a:spcPts val="900"/>
              </a:spcAft>
            </a:pPr>
            <a:r>
              <a:rPr lang="en-GB" sz="2000" dirty="0">
                <a:highlight>
                  <a:srgbClr val="FFFF00"/>
                </a:highlight>
              </a:rPr>
              <a:t>Defining how an operator should end-date services or versions of services previously submitted to BODDS without an end-date is a DfT policy decision.</a:t>
            </a:r>
          </a:p>
        </p:txBody>
      </p:sp>
      <p:pic>
        <p:nvPicPr>
          <p:cNvPr id="7" name="Picture 6" descr="A screenshot of a cell phone&#10;&#10;Description automatically generated">
            <a:extLst>
              <a:ext uri="{FF2B5EF4-FFF2-40B4-BE49-F238E27FC236}">
                <a16:creationId xmlns:a16="http://schemas.microsoft.com/office/drawing/2014/main" id="{E98C8813-B7C2-FB42-BC3A-7FA392BEE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951" y="3698289"/>
            <a:ext cx="9582615" cy="1702696"/>
          </a:xfrm>
          <a:prstGeom prst="rect">
            <a:avLst/>
          </a:prstGeom>
        </p:spPr>
      </p:pic>
    </p:spTree>
    <p:extLst>
      <p:ext uri="{BB962C8B-B14F-4D97-AF65-F5344CB8AC3E}">
        <p14:creationId xmlns:p14="http://schemas.microsoft.com/office/powerpoint/2010/main" val="4109927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D08803-40CC-2D4F-9B9F-F7014E7275AE}"/>
              </a:ext>
            </a:extLst>
          </p:cNvPr>
          <p:cNvSpPr>
            <a:spLocks noGrp="1"/>
          </p:cNvSpPr>
          <p:nvPr>
            <p:ph type="sldNum" idx="12"/>
          </p:nvPr>
        </p:nvSpPr>
        <p:spPr/>
        <p:txBody>
          <a:bodyPr/>
          <a:lstStyle/>
          <a:p>
            <a:fld id="{00000000-1234-1234-1234-123412341234}" type="slidenum">
              <a:rPr lang="en-GB" smtClean="0"/>
              <a:pPr/>
              <a:t>44</a:t>
            </a:fld>
            <a:endParaRPr lang="en-GB"/>
          </a:p>
        </p:txBody>
      </p:sp>
      <p:sp>
        <p:nvSpPr>
          <p:cNvPr id="5" name="Title 4">
            <a:extLst>
              <a:ext uri="{FF2B5EF4-FFF2-40B4-BE49-F238E27FC236}">
                <a16:creationId xmlns:a16="http://schemas.microsoft.com/office/drawing/2014/main" id="{726625B7-3E76-7D47-89FF-ADFB54E8F646}"/>
              </a:ext>
            </a:extLst>
          </p:cNvPr>
          <p:cNvSpPr>
            <a:spLocks noGrp="1"/>
          </p:cNvSpPr>
          <p:nvPr>
            <p:ph type="title"/>
          </p:nvPr>
        </p:nvSpPr>
        <p:spPr/>
        <p:txBody>
          <a:bodyPr/>
          <a:lstStyle/>
          <a:p>
            <a:r>
              <a:rPr lang="en-GB" dirty="0"/>
              <a:t>Comments and Questions</a:t>
            </a:r>
          </a:p>
        </p:txBody>
      </p:sp>
      <p:sp>
        <p:nvSpPr>
          <p:cNvPr id="7" name="TextBox 6">
            <a:extLst>
              <a:ext uri="{FF2B5EF4-FFF2-40B4-BE49-F238E27FC236}">
                <a16:creationId xmlns:a16="http://schemas.microsoft.com/office/drawing/2014/main" id="{6D17DC19-537D-2D48-A4B6-38969BDBAB1A}"/>
              </a:ext>
            </a:extLst>
          </p:cNvPr>
          <p:cNvSpPr txBox="1"/>
          <p:nvPr/>
        </p:nvSpPr>
        <p:spPr>
          <a:xfrm>
            <a:off x="588335" y="1460204"/>
            <a:ext cx="10122195" cy="3970318"/>
          </a:xfrm>
          <a:prstGeom prst="rect">
            <a:avLst/>
          </a:prstGeom>
          <a:noFill/>
        </p:spPr>
        <p:txBody>
          <a:bodyPr wrap="square" rtlCol="0">
            <a:spAutoFit/>
          </a:bodyPr>
          <a:lstStyle/>
          <a:p>
            <a:pPr algn="ctr"/>
            <a:r>
              <a:rPr lang="en-GB" sz="2400" dirty="0"/>
              <a:t>Any further comments or questions, please contact</a:t>
            </a:r>
            <a:br>
              <a:rPr lang="en-GB" sz="2400" dirty="0"/>
            </a:br>
            <a:endParaRPr lang="en-GB" sz="2400" dirty="0"/>
          </a:p>
          <a:p>
            <a:pPr algn="ctr"/>
            <a:br>
              <a:rPr lang="en-GB" sz="2400" dirty="0"/>
            </a:br>
            <a:r>
              <a:rPr lang="en-GB" sz="3600" dirty="0">
                <a:solidFill>
                  <a:srgbClr val="0432FF"/>
                </a:solidFill>
              </a:rPr>
              <a:t>Stuart Reynolds</a:t>
            </a:r>
          </a:p>
          <a:p>
            <a:endParaRPr lang="en-GB" sz="2400" dirty="0">
              <a:solidFill>
                <a:srgbClr val="0432FF"/>
              </a:solidFill>
            </a:endParaRPr>
          </a:p>
          <a:p>
            <a:pPr algn="ctr"/>
            <a:r>
              <a:rPr lang="en-GB" sz="2400" dirty="0" err="1">
                <a:solidFill>
                  <a:srgbClr val="0432FF"/>
                </a:solidFill>
              </a:rPr>
              <a:t>stuart@reynoldsconsultancy.co.uk</a:t>
            </a:r>
            <a:br>
              <a:rPr lang="en-GB" sz="2400" dirty="0">
                <a:solidFill>
                  <a:srgbClr val="0432FF"/>
                </a:solidFill>
              </a:rPr>
            </a:br>
            <a:endParaRPr lang="en-GB" sz="2400" dirty="0">
              <a:solidFill>
                <a:srgbClr val="000000"/>
              </a:solidFill>
            </a:endParaRPr>
          </a:p>
          <a:p>
            <a:pPr algn="ctr"/>
            <a:endParaRPr lang="en-GB" sz="2400" dirty="0">
              <a:solidFill>
                <a:srgbClr val="000000"/>
              </a:solidFill>
            </a:endParaRPr>
          </a:p>
          <a:p>
            <a:pPr algn="ctr"/>
            <a:endParaRPr lang="en-GB" sz="2400" dirty="0">
              <a:solidFill>
                <a:srgbClr val="000000"/>
              </a:solidFill>
            </a:endParaRPr>
          </a:p>
          <a:p>
            <a:pPr algn="ctr"/>
            <a:r>
              <a:rPr lang="en-GB" sz="2400" dirty="0">
                <a:solidFill>
                  <a:srgbClr val="000000"/>
                </a:solidFill>
              </a:rPr>
              <a:t>THANK YOU</a:t>
            </a:r>
          </a:p>
        </p:txBody>
      </p:sp>
    </p:spTree>
    <p:extLst>
      <p:ext uri="{BB962C8B-B14F-4D97-AF65-F5344CB8AC3E}">
        <p14:creationId xmlns:p14="http://schemas.microsoft.com/office/powerpoint/2010/main" val="1904711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4AD6C8-C90B-3C4A-AF0E-405F3CE3E180}"/>
              </a:ext>
            </a:extLst>
          </p:cNvPr>
          <p:cNvSpPr>
            <a:spLocks noGrp="1"/>
          </p:cNvSpPr>
          <p:nvPr>
            <p:ph type="sldNum" idx="12"/>
          </p:nvPr>
        </p:nvSpPr>
        <p:spPr/>
        <p:txBody>
          <a:bodyPr/>
          <a:lstStyle/>
          <a:p>
            <a:fld id="{00000000-1234-1234-1234-123412341234}" type="slidenum">
              <a:rPr lang="en-GB" smtClean="0"/>
              <a:pPr/>
              <a:t>5</a:t>
            </a:fld>
            <a:endParaRPr lang="en-GB"/>
          </a:p>
        </p:txBody>
      </p:sp>
      <p:sp>
        <p:nvSpPr>
          <p:cNvPr id="3" name="Title 2">
            <a:extLst>
              <a:ext uri="{FF2B5EF4-FFF2-40B4-BE49-F238E27FC236}">
                <a16:creationId xmlns:a16="http://schemas.microsoft.com/office/drawing/2014/main" id="{EF2CC0F4-AE03-4241-B059-011A5BA50B40}"/>
              </a:ext>
            </a:extLst>
          </p:cNvPr>
          <p:cNvSpPr>
            <a:spLocks noGrp="1"/>
          </p:cNvSpPr>
          <p:nvPr>
            <p:ph type="title"/>
          </p:nvPr>
        </p:nvSpPr>
        <p:spPr/>
        <p:txBody>
          <a:bodyPr/>
          <a:lstStyle/>
          <a:p>
            <a:r>
              <a:rPr lang="en-GB" dirty="0"/>
              <a:t>Survey : Business case for change / proposed changes</a:t>
            </a:r>
          </a:p>
        </p:txBody>
      </p:sp>
      <p:sp>
        <p:nvSpPr>
          <p:cNvPr id="5" name="Content Placeholder 4">
            <a:extLst>
              <a:ext uri="{FF2B5EF4-FFF2-40B4-BE49-F238E27FC236}">
                <a16:creationId xmlns:a16="http://schemas.microsoft.com/office/drawing/2014/main" id="{92871CDC-9C92-4749-ADA1-353BA59A8A4F}"/>
              </a:ext>
            </a:extLst>
          </p:cNvPr>
          <p:cNvSpPr>
            <a:spLocks noGrp="1"/>
          </p:cNvSpPr>
          <p:nvPr>
            <p:ph sz="quarter" idx="14"/>
          </p:nvPr>
        </p:nvSpPr>
        <p:spPr>
          <a:xfrm>
            <a:off x="6999667" y="1241425"/>
            <a:ext cx="4963583" cy="4960800"/>
          </a:xfrm>
        </p:spPr>
        <p:txBody>
          <a:bodyPr/>
          <a:lstStyle/>
          <a:p>
            <a:pPr>
              <a:spcAft>
                <a:spcPts val="600"/>
              </a:spcAft>
            </a:pPr>
            <a:r>
              <a:rPr lang="en-GB" dirty="0"/>
              <a:t>76 completed responses</a:t>
            </a:r>
          </a:p>
          <a:p>
            <a:pPr lvl="1">
              <a:spcAft>
                <a:spcPts val="600"/>
              </a:spcAft>
            </a:pPr>
            <a:r>
              <a:rPr lang="en-GB" dirty="0"/>
              <a:t>21 regional / local or national government</a:t>
            </a:r>
          </a:p>
          <a:p>
            <a:pPr lvl="1">
              <a:spcAft>
                <a:spcPts val="600"/>
              </a:spcAft>
            </a:pPr>
            <a:r>
              <a:rPr lang="en-GB" dirty="0"/>
              <a:t>13 transport authorities</a:t>
            </a:r>
          </a:p>
          <a:p>
            <a:pPr lvl="1">
              <a:spcAft>
                <a:spcPts val="600"/>
              </a:spcAft>
            </a:pPr>
            <a:r>
              <a:rPr lang="en-GB" dirty="0"/>
              <a:t>28 public transport operators</a:t>
            </a:r>
          </a:p>
          <a:p>
            <a:pPr lvl="1">
              <a:spcAft>
                <a:spcPts val="600"/>
              </a:spcAft>
            </a:pPr>
            <a:r>
              <a:rPr lang="en-GB" dirty="0"/>
              <a:t>7 suppliers</a:t>
            </a:r>
          </a:p>
          <a:p>
            <a:pPr lvl="1">
              <a:spcAft>
                <a:spcPts val="600"/>
              </a:spcAft>
            </a:pPr>
            <a:r>
              <a:rPr lang="en-GB" dirty="0"/>
              <a:t>7 others (including consultants and users)</a:t>
            </a:r>
          </a:p>
          <a:p>
            <a:endParaRPr lang="en-GB" dirty="0"/>
          </a:p>
        </p:txBody>
      </p:sp>
      <p:pic>
        <p:nvPicPr>
          <p:cNvPr id="8" name="Picture 7">
            <a:extLst>
              <a:ext uri="{FF2B5EF4-FFF2-40B4-BE49-F238E27FC236}">
                <a16:creationId xmlns:a16="http://schemas.microsoft.com/office/drawing/2014/main" id="{F242841A-66E5-E149-99C6-40B49E6C943D}"/>
              </a:ext>
            </a:extLst>
          </p:cNvPr>
          <p:cNvPicPr>
            <a:picLocks noChangeAspect="1"/>
          </p:cNvPicPr>
          <p:nvPr/>
        </p:nvPicPr>
        <p:blipFill>
          <a:blip r:embed="rId2"/>
          <a:stretch>
            <a:fillRect/>
          </a:stretch>
        </p:blipFill>
        <p:spPr>
          <a:xfrm>
            <a:off x="402822" y="1468817"/>
            <a:ext cx="6299200" cy="4203700"/>
          </a:xfrm>
          <a:prstGeom prst="rect">
            <a:avLst/>
          </a:prstGeom>
        </p:spPr>
      </p:pic>
    </p:spTree>
    <p:extLst>
      <p:ext uri="{BB962C8B-B14F-4D97-AF65-F5344CB8AC3E}">
        <p14:creationId xmlns:p14="http://schemas.microsoft.com/office/powerpoint/2010/main" val="3383883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E230A8-5491-A14E-93D8-351A6BF143E3}"/>
              </a:ext>
            </a:extLst>
          </p:cNvPr>
          <p:cNvSpPr>
            <a:spLocks noGrp="1"/>
          </p:cNvSpPr>
          <p:nvPr>
            <p:ph type="sldNum" idx="12"/>
          </p:nvPr>
        </p:nvSpPr>
        <p:spPr/>
        <p:txBody>
          <a:bodyPr/>
          <a:lstStyle/>
          <a:p>
            <a:fld id="{00000000-1234-1234-1234-123412341234}" type="slidenum">
              <a:rPr lang="en-GB" smtClean="0"/>
              <a:pPr/>
              <a:t>6</a:t>
            </a:fld>
            <a:endParaRPr lang="en-GB"/>
          </a:p>
        </p:txBody>
      </p:sp>
      <p:sp>
        <p:nvSpPr>
          <p:cNvPr id="3" name="Title 2">
            <a:extLst>
              <a:ext uri="{FF2B5EF4-FFF2-40B4-BE49-F238E27FC236}">
                <a16:creationId xmlns:a16="http://schemas.microsoft.com/office/drawing/2014/main" id="{6B829F4B-5C8F-A347-9406-705AE7D81712}"/>
              </a:ext>
            </a:extLst>
          </p:cNvPr>
          <p:cNvSpPr>
            <a:spLocks noGrp="1"/>
          </p:cNvSpPr>
          <p:nvPr>
            <p:ph type="title"/>
          </p:nvPr>
        </p:nvSpPr>
        <p:spPr/>
        <p:txBody>
          <a:bodyPr/>
          <a:lstStyle/>
          <a:p>
            <a:r>
              <a:rPr lang="en-GB" dirty="0"/>
              <a:t>Survey : The audience</a:t>
            </a:r>
          </a:p>
        </p:txBody>
      </p:sp>
      <p:sp>
        <p:nvSpPr>
          <p:cNvPr id="4" name="Content Placeholder 3">
            <a:extLst>
              <a:ext uri="{FF2B5EF4-FFF2-40B4-BE49-F238E27FC236}">
                <a16:creationId xmlns:a16="http://schemas.microsoft.com/office/drawing/2014/main" id="{9B6193E1-24C9-AB4A-8C34-76CF85ABDEFC}"/>
              </a:ext>
            </a:extLst>
          </p:cNvPr>
          <p:cNvSpPr>
            <a:spLocks noGrp="1"/>
          </p:cNvSpPr>
          <p:nvPr>
            <p:ph sz="quarter" idx="13"/>
          </p:nvPr>
        </p:nvSpPr>
        <p:spPr>
          <a:xfrm>
            <a:off x="303212" y="1234986"/>
            <a:ext cx="4230151" cy="4960800"/>
          </a:xfrm>
        </p:spPr>
        <p:txBody>
          <a:bodyPr/>
          <a:lstStyle/>
          <a:p>
            <a:pPr>
              <a:spcAft>
                <a:spcPts val="600"/>
              </a:spcAft>
            </a:pPr>
            <a:r>
              <a:rPr lang="en-GB" dirty="0"/>
              <a:t>There is (perhaps unsurprisingly) a lack of knowledge around the standards.</a:t>
            </a:r>
          </a:p>
          <a:p>
            <a:pPr lvl="1">
              <a:spcAft>
                <a:spcPts val="600"/>
              </a:spcAft>
            </a:pPr>
            <a:r>
              <a:rPr lang="en-GB" dirty="0"/>
              <a:t>NaPTAN is the most familiar (&gt;70% have some degree of familiarity with it, increasing to &gt;90% if include use in scheduling systems)</a:t>
            </a:r>
          </a:p>
          <a:p>
            <a:pPr lvl="1">
              <a:spcAft>
                <a:spcPts val="600"/>
              </a:spcAft>
            </a:pPr>
            <a:r>
              <a:rPr lang="en-GB" dirty="0"/>
              <a:t>A significant number (nearly 50%) have no or very little awareness of NOC</a:t>
            </a:r>
          </a:p>
        </p:txBody>
      </p:sp>
      <p:pic>
        <p:nvPicPr>
          <p:cNvPr id="7" name="Picture 6">
            <a:extLst>
              <a:ext uri="{FF2B5EF4-FFF2-40B4-BE49-F238E27FC236}">
                <a16:creationId xmlns:a16="http://schemas.microsoft.com/office/drawing/2014/main" id="{AA1C6A2F-9584-8F40-A933-F33D287E031F}"/>
              </a:ext>
            </a:extLst>
          </p:cNvPr>
          <p:cNvPicPr>
            <a:picLocks noChangeAspect="1"/>
          </p:cNvPicPr>
          <p:nvPr/>
        </p:nvPicPr>
        <p:blipFill>
          <a:blip r:embed="rId2"/>
          <a:stretch>
            <a:fillRect/>
          </a:stretch>
        </p:blipFill>
        <p:spPr>
          <a:xfrm>
            <a:off x="5214354" y="1705588"/>
            <a:ext cx="6462298" cy="4032474"/>
          </a:xfrm>
          <a:prstGeom prst="rect">
            <a:avLst/>
          </a:prstGeom>
        </p:spPr>
      </p:pic>
    </p:spTree>
    <p:extLst>
      <p:ext uri="{BB962C8B-B14F-4D97-AF65-F5344CB8AC3E}">
        <p14:creationId xmlns:p14="http://schemas.microsoft.com/office/powerpoint/2010/main" val="426097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7CD56B-6EE8-5342-82D7-47329437B982}"/>
              </a:ext>
            </a:extLst>
          </p:cNvPr>
          <p:cNvSpPr>
            <a:spLocks noGrp="1"/>
          </p:cNvSpPr>
          <p:nvPr>
            <p:ph type="sldNum" idx="12"/>
          </p:nvPr>
        </p:nvSpPr>
        <p:spPr/>
        <p:txBody>
          <a:bodyPr/>
          <a:lstStyle/>
          <a:p>
            <a:fld id="{00000000-1234-1234-1234-123412341234}" type="slidenum">
              <a:rPr lang="en-GB" smtClean="0"/>
              <a:pPr/>
              <a:t>7</a:t>
            </a:fld>
            <a:endParaRPr lang="en-GB"/>
          </a:p>
        </p:txBody>
      </p:sp>
      <p:sp>
        <p:nvSpPr>
          <p:cNvPr id="3" name="Title 2">
            <a:extLst>
              <a:ext uri="{FF2B5EF4-FFF2-40B4-BE49-F238E27FC236}">
                <a16:creationId xmlns:a16="http://schemas.microsoft.com/office/drawing/2014/main" id="{6CD47CC2-D0FE-1E40-91E6-53F2A8AB0C12}"/>
              </a:ext>
            </a:extLst>
          </p:cNvPr>
          <p:cNvSpPr>
            <a:spLocks noGrp="1"/>
          </p:cNvSpPr>
          <p:nvPr>
            <p:ph type="title"/>
          </p:nvPr>
        </p:nvSpPr>
        <p:spPr/>
        <p:txBody>
          <a:bodyPr/>
          <a:lstStyle/>
          <a:p>
            <a:r>
              <a:rPr lang="en-GB" dirty="0"/>
              <a:t>Survey : The audience (broken down)</a:t>
            </a:r>
          </a:p>
        </p:txBody>
      </p:sp>
      <p:pic>
        <p:nvPicPr>
          <p:cNvPr id="11" name="Picture 10">
            <a:extLst>
              <a:ext uri="{FF2B5EF4-FFF2-40B4-BE49-F238E27FC236}">
                <a16:creationId xmlns:a16="http://schemas.microsoft.com/office/drawing/2014/main" id="{296BFD24-175A-D246-98ED-42C46210B69C}"/>
              </a:ext>
            </a:extLst>
          </p:cNvPr>
          <p:cNvPicPr>
            <a:picLocks noChangeAspect="1"/>
          </p:cNvPicPr>
          <p:nvPr/>
        </p:nvPicPr>
        <p:blipFill>
          <a:blip r:embed="rId2"/>
          <a:stretch>
            <a:fillRect/>
          </a:stretch>
        </p:blipFill>
        <p:spPr>
          <a:xfrm>
            <a:off x="4131043" y="3429000"/>
            <a:ext cx="3929914" cy="2882642"/>
          </a:xfrm>
          <a:prstGeom prst="rect">
            <a:avLst/>
          </a:prstGeom>
        </p:spPr>
      </p:pic>
      <p:pic>
        <p:nvPicPr>
          <p:cNvPr id="12" name="Picture 11">
            <a:extLst>
              <a:ext uri="{FF2B5EF4-FFF2-40B4-BE49-F238E27FC236}">
                <a16:creationId xmlns:a16="http://schemas.microsoft.com/office/drawing/2014/main" id="{1447A59D-60AE-D14A-8A7B-E9CFDF820FF4}"/>
              </a:ext>
            </a:extLst>
          </p:cNvPr>
          <p:cNvPicPr>
            <a:picLocks noChangeAspect="1"/>
          </p:cNvPicPr>
          <p:nvPr/>
        </p:nvPicPr>
        <p:blipFill>
          <a:blip r:embed="rId3"/>
          <a:stretch>
            <a:fillRect/>
          </a:stretch>
        </p:blipFill>
        <p:spPr>
          <a:xfrm>
            <a:off x="137260" y="1293020"/>
            <a:ext cx="3929915" cy="2884050"/>
          </a:xfrm>
          <a:prstGeom prst="rect">
            <a:avLst/>
          </a:prstGeom>
        </p:spPr>
      </p:pic>
      <p:pic>
        <p:nvPicPr>
          <p:cNvPr id="13" name="Picture 12">
            <a:extLst>
              <a:ext uri="{FF2B5EF4-FFF2-40B4-BE49-F238E27FC236}">
                <a16:creationId xmlns:a16="http://schemas.microsoft.com/office/drawing/2014/main" id="{5931E1CA-7FF7-3B48-8645-0C653F627694}"/>
              </a:ext>
            </a:extLst>
          </p:cNvPr>
          <p:cNvPicPr>
            <a:picLocks noChangeAspect="1"/>
          </p:cNvPicPr>
          <p:nvPr/>
        </p:nvPicPr>
        <p:blipFill>
          <a:blip r:embed="rId4"/>
          <a:stretch>
            <a:fillRect/>
          </a:stretch>
        </p:blipFill>
        <p:spPr>
          <a:xfrm>
            <a:off x="8186736" y="1293020"/>
            <a:ext cx="3937125" cy="2884050"/>
          </a:xfrm>
          <a:prstGeom prst="rect">
            <a:avLst/>
          </a:prstGeom>
        </p:spPr>
      </p:pic>
    </p:spTree>
    <p:extLst>
      <p:ext uri="{BB962C8B-B14F-4D97-AF65-F5344CB8AC3E}">
        <p14:creationId xmlns:p14="http://schemas.microsoft.com/office/powerpoint/2010/main" val="961140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BAE05F-0277-554D-9221-217BEF22920E}"/>
              </a:ext>
            </a:extLst>
          </p:cNvPr>
          <p:cNvSpPr>
            <a:spLocks noGrp="1"/>
          </p:cNvSpPr>
          <p:nvPr>
            <p:ph type="title"/>
          </p:nvPr>
        </p:nvSpPr>
        <p:spPr/>
        <p:txBody>
          <a:bodyPr/>
          <a:lstStyle/>
          <a:p>
            <a:r>
              <a:rPr lang="en-US" dirty="0"/>
              <a:t>Final PTI Profile Proposals</a:t>
            </a:r>
          </a:p>
        </p:txBody>
      </p:sp>
      <p:sp>
        <p:nvSpPr>
          <p:cNvPr id="6" name="Subtitle 5">
            <a:extLst>
              <a:ext uri="{FF2B5EF4-FFF2-40B4-BE49-F238E27FC236}">
                <a16:creationId xmlns:a16="http://schemas.microsoft.com/office/drawing/2014/main" id="{FD8AD723-4AE5-3C48-B942-7954E27EC477}"/>
              </a:ext>
            </a:extLst>
          </p:cNvPr>
          <p:cNvSpPr>
            <a:spLocks noGrp="1"/>
          </p:cNvSpPr>
          <p:nvPr>
            <p:ph type="subTitle" idx="1"/>
          </p:nvPr>
        </p:nvSpPr>
        <p:spPr/>
        <p:txBody>
          <a:bodyPr/>
          <a:lstStyle/>
          <a:p>
            <a:r>
              <a:rPr lang="en-US" dirty="0"/>
              <a:t>Proposals which were in the consultation</a:t>
            </a:r>
          </a:p>
        </p:txBody>
      </p:sp>
      <p:sp>
        <p:nvSpPr>
          <p:cNvPr id="2" name="Slide Number Placeholder 1">
            <a:extLst>
              <a:ext uri="{FF2B5EF4-FFF2-40B4-BE49-F238E27FC236}">
                <a16:creationId xmlns:a16="http://schemas.microsoft.com/office/drawing/2014/main" id="{625C4414-3033-9642-9D51-852BCDD4436A}"/>
              </a:ext>
            </a:extLst>
          </p:cNvPr>
          <p:cNvSpPr>
            <a:spLocks noGrp="1"/>
          </p:cNvSpPr>
          <p:nvPr>
            <p:ph type="sldNum" idx="12"/>
          </p:nvPr>
        </p:nvSpPr>
        <p:spPr>
          <a:xfrm>
            <a:off x="285750" y="6475074"/>
            <a:ext cx="1481266" cy="326400"/>
          </a:xfrm>
          <a:prstGeom prst="rect">
            <a:avLst/>
          </a:prstGeom>
        </p:spPr>
        <p:txBody>
          <a:bodyPr/>
          <a:lstStyle/>
          <a:p>
            <a:fld id="{00000000-1234-1234-1234-123412341234}" type="slidenum">
              <a:rPr lang="en-GB" smtClean="0"/>
              <a:pPr/>
              <a:t>8</a:t>
            </a:fld>
            <a:endParaRPr lang="en-GB"/>
          </a:p>
        </p:txBody>
      </p:sp>
    </p:spTree>
    <p:extLst>
      <p:ext uri="{BB962C8B-B14F-4D97-AF65-F5344CB8AC3E}">
        <p14:creationId xmlns:p14="http://schemas.microsoft.com/office/powerpoint/2010/main" val="2642918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9B815B-58F3-0143-A628-400F600159E6}"/>
              </a:ext>
            </a:extLst>
          </p:cNvPr>
          <p:cNvSpPr>
            <a:spLocks noGrp="1"/>
          </p:cNvSpPr>
          <p:nvPr>
            <p:ph type="sldNum" idx="12"/>
          </p:nvPr>
        </p:nvSpPr>
        <p:spPr/>
        <p:txBody>
          <a:bodyPr/>
          <a:lstStyle/>
          <a:p>
            <a:fld id="{00000000-1234-1234-1234-123412341234}" type="slidenum">
              <a:rPr lang="en-GB" smtClean="0"/>
              <a:pPr/>
              <a:t>9</a:t>
            </a:fld>
            <a:endParaRPr lang="en-GB"/>
          </a:p>
        </p:txBody>
      </p:sp>
      <p:sp>
        <p:nvSpPr>
          <p:cNvPr id="3" name="Title 2">
            <a:extLst>
              <a:ext uri="{FF2B5EF4-FFF2-40B4-BE49-F238E27FC236}">
                <a16:creationId xmlns:a16="http://schemas.microsoft.com/office/drawing/2014/main" id="{60D805D3-6C8C-6F44-90A1-48B7582C9EA2}"/>
              </a:ext>
            </a:extLst>
          </p:cNvPr>
          <p:cNvSpPr>
            <a:spLocks noGrp="1"/>
          </p:cNvSpPr>
          <p:nvPr>
            <p:ph type="title"/>
          </p:nvPr>
        </p:nvSpPr>
        <p:spPr/>
        <p:txBody>
          <a:bodyPr/>
          <a:lstStyle/>
          <a:p>
            <a:r>
              <a:rPr lang="en-GB" dirty="0"/>
              <a:t>Survey : Operators</a:t>
            </a:r>
          </a:p>
        </p:txBody>
      </p:sp>
      <p:sp>
        <p:nvSpPr>
          <p:cNvPr id="5" name="Content Placeholder 4">
            <a:extLst>
              <a:ext uri="{FF2B5EF4-FFF2-40B4-BE49-F238E27FC236}">
                <a16:creationId xmlns:a16="http://schemas.microsoft.com/office/drawing/2014/main" id="{7B692175-0899-C642-A616-DF6C44009A91}"/>
              </a:ext>
            </a:extLst>
          </p:cNvPr>
          <p:cNvSpPr>
            <a:spLocks noGrp="1"/>
          </p:cNvSpPr>
          <p:nvPr>
            <p:ph sz="quarter" idx="14"/>
          </p:nvPr>
        </p:nvSpPr>
        <p:spPr/>
        <p:txBody>
          <a:bodyPr/>
          <a:lstStyle/>
          <a:p>
            <a:pPr>
              <a:spcAft>
                <a:spcPts val="600"/>
              </a:spcAft>
            </a:pPr>
            <a:r>
              <a:rPr lang="en-GB" sz="1800" dirty="0"/>
              <a:t>Broad agreement with the proposals, with &gt;50% agreeing or strongly agreeing across most questions</a:t>
            </a:r>
          </a:p>
          <a:p>
            <a:pPr>
              <a:spcAft>
                <a:spcPts val="600"/>
              </a:spcAft>
            </a:pPr>
            <a:r>
              <a:rPr lang="en-GB" sz="1800" dirty="0"/>
              <a:t>However:</a:t>
            </a:r>
          </a:p>
          <a:p>
            <a:pPr lvl="1"/>
            <a:endParaRPr lang="en-GB" sz="1400" dirty="0"/>
          </a:p>
          <a:p>
            <a:endParaRPr lang="en-GB" sz="1800" dirty="0"/>
          </a:p>
        </p:txBody>
      </p:sp>
      <p:pic>
        <p:nvPicPr>
          <p:cNvPr id="6" name="Picture 5">
            <a:extLst>
              <a:ext uri="{FF2B5EF4-FFF2-40B4-BE49-F238E27FC236}">
                <a16:creationId xmlns:a16="http://schemas.microsoft.com/office/drawing/2014/main" id="{8315EBBF-EB4B-A340-87D6-6C71F921875F}"/>
              </a:ext>
            </a:extLst>
          </p:cNvPr>
          <p:cNvPicPr>
            <a:picLocks noChangeAspect="1"/>
          </p:cNvPicPr>
          <p:nvPr/>
        </p:nvPicPr>
        <p:blipFill>
          <a:blip r:embed="rId3"/>
          <a:stretch>
            <a:fillRect/>
          </a:stretch>
        </p:blipFill>
        <p:spPr>
          <a:xfrm>
            <a:off x="228749" y="1655297"/>
            <a:ext cx="5804331" cy="3952547"/>
          </a:xfrm>
          <a:prstGeom prst="rect">
            <a:avLst/>
          </a:prstGeom>
        </p:spPr>
      </p:pic>
      <p:sp>
        <p:nvSpPr>
          <p:cNvPr id="10" name="Oval Callout 9">
            <a:extLst>
              <a:ext uri="{FF2B5EF4-FFF2-40B4-BE49-F238E27FC236}">
                <a16:creationId xmlns:a16="http://schemas.microsoft.com/office/drawing/2014/main" id="{0515CB80-89BD-6E43-A8F9-128CE2B3F490}"/>
              </a:ext>
            </a:extLst>
          </p:cNvPr>
          <p:cNvSpPr/>
          <p:nvPr/>
        </p:nvSpPr>
        <p:spPr>
          <a:xfrm>
            <a:off x="6632944" y="2788956"/>
            <a:ext cx="2243137" cy="115014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Bradley Hand" pitchFamily="2" charset="77"/>
              </a:rPr>
              <a:t>I feel it is inadvisable to allow operators to maintain their own data, and the database should be moderated</a:t>
            </a:r>
          </a:p>
        </p:txBody>
      </p:sp>
      <p:sp>
        <p:nvSpPr>
          <p:cNvPr id="12" name="Oval Callout 11">
            <a:extLst>
              <a:ext uri="{FF2B5EF4-FFF2-40B4-BE49-F238E27FC236}">
                <a16:creationId xmlns:a16="http://schemas.microsoft.com/office/drawing/2014/main" id="{2382FEDF-EEAA-CB46-A7A4-66E7BF9E29F0}"/>
              </a:ext>
            </a:extLst>
          </p:cNvPr>
          <p:cNvSpPr/>
          <p:nvPr/>
        </p:nvSpPr>
        <p:spPr>
          <a:xfrm>
            <a:off x="8048906" y="3745427"/>
            <a:ext cx="2243137" cy="115014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Bradley Hand" pitchFamily="2" charset="77"/>
              </a:rPr>
              <a:t>I think it may be unrealistic to expect smaller operators to maintain this data to the necessary quality. </a:t>
            </a:r>
          </a:p>
        </p:txBody>
      </p:sp>
      <p:sp>
        <p:nvSpPr>
          <p:cNvPr id="13" name="Oval Callout 12">
            <a:extLst>
              <a:ext uri="{FF2B5EF4-FFF2-40B4-BE49-F238E27FC236}">
                <a16:creationId xmlns:a16="http://schemas.microsoft.com/office/drawing/2014/main" id="{DCEF2E9C-4ECB-CF47-9C7E-C45CBEF7ED6A}"/>
              </a:ext>
            </a:extLst>
          </p:cNvPr>
          <p:cNvSpPr/>
          <p:nvPr/>
        </p:nvSpPr>
        <p:spPr>
          <a:xfrm>
            <a:off x="6632945" y="4845754"/>
            <a:ext cx="2243137" cy="115014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Bradley Hand" pitchFamily="2" charset="77"/>
              </a:rPr>
              <a:t>Where does the responsibility sit? It's not seen as a priority for operators to maintain.</a:t>
            </a:r>
          </a:p>
        </p:txBody>
      </p:sp>
      <p:sp>
        <p:nvSpPr>
          <p:cNvPr id="14" name="Oval Callout 13">
            <a:extLst>
              <a:ext uri="{FF2B5EF4-FFF2-40B4-BE49-F238E27FC236}">
                <a16:creationId xmlns:a16="http://schemas.microsoft.com/office/drawing/2014/main" id="{6FB9F115-64CB-744C-9062-E77660530696}"/>
              </a:ext>
            </a:extLst>
          </p:cNvPr>
          <p:cNvSpPr/>
          <p:nvPr/>
        </p:nvSpPr>
        <p:spPr>
          <a:xfrm>
            <a:off x="9650604" y="4845754"/>
            <a:ext cx="2243137" cy="115014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Bradley Hand" pitchFamily="2" charset="77"/>
              </a:rPr>
              <a:t>The legal name of a bus operator (i.e., that shown on the O licence and on the legal lettering on vehicles) may be important</a:t>
            </a:r>
          </a:p>
        </p:txBody>
      </p:sp>
      <p:sp>
        <p:nvSpPr>
          <p:cNvPr id="11" name="Oval Callout 10">
            <a:extLst>
              <a:ext uri="{FF2B5EF4-FFF2-40B4-BE49-F238E27FC236}">
                <a16:creationId xmlns:a16="http://schemas.microsoft.com/office/drawing/2014/main" id="{1B1A1B65-6870-8F44-AE66-5E77D6F3DB0F}"/>
              </a:ext>
            </a:extLst>
          </p:cNvPr>
          <p:cNvSpPr/>
          <p:nvPr/>
        </p:nvSpPr>
        <p:spPr>
          <a:xfrm>
            <a:off x="9650605" y="2788956"/>
            <a:ext cx="2243137" cy="115014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Bradley Hand" pitchFamily="2" charset="77"/>
              </a:rPr>
              <a:t>NOC probably needs to be part of BOD so there is one joined up place for Operators to understand</a:t>
            </a:r>
          </a:p>
        </p:txBody>
      </p:sp>
    </p:spTree>
    <p:extLst>
      <p:ext uri="{BB962C8B-B14F-4D97-AF65-F5344CB8AC3E}">
        <p14:creationId xmlns:p14="http://schemas.microsoft.com/office/powerpoint/2010/main" val="180627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1" grpId="0" animBg="1"/>
    </p:bldLst>
  </p:timing>
</p:sld>
</file>

<file path=ppt/theme/theme1.xml><?xml version="1.0" encoding="utf-8"?>
<a:theme xmlns:a="http://schemas.openxmlformats.org/drawingml/2006/main" name="DfT Print Master A4">
  <a:themeElements>
    <a:clrScheme name="Dft Orignal Corporate Green">
      <a:dk1>
        <a:srgbClr val="323437"/>
      </a:dk1>
      <a:lt1>
        <a:srgbClr val="FFFFFF"/>
      </a:lt1>
      <a:dk2>
        <a:srgbClr val="006853"/>
      </a:dk2>
      <a:lt2>
        <a:srgbClr val="66A498"/>
      </a:lt2>
      <a:accent1>
        <a:srgbClr val="006853"/>
      </a:accent1>
      <a:accent2>
        <a:srgbClr val="338675"/>
      </a:accent2>
      <a:accent3>
        <a:srgbClr val="54565B"/>
      </a:accent3>
      <a:accent4>
        <a:srgbClr val="989A9D"/>
      </a:accent4>
      <a:accent5>
        <a:srgbClr val="66A498"/>
      </a:accent5>
      <a:accent6>
        <a:srgbClr val="CCE1DD"/>
      </a:accent6>
      <a:hlink>
        <a:srgbClr val="0082CA"/>
      </a:hlink>
      <a:folHlink>
        <a:srgbClr val="009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fT styles" id="{F6677C94-40DC-1F4C-86CF-81CF18966153}" vid="{3E41B145-761C-DE4C-88BF-39C5F63A0C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6A8CC73B4329458FB6E3114F62C339" ma:contentTypeVersion="2" ma:contentTypeDescription="Create a new document." ma:contentTypeScope="" ma:versionID="64f093ffe53cf97663593817a3d24297">
  <xsd:schema xmlns:xsd="http://www.w3.org/2001/XMLSchema" xmlns:xs="http://www.w3.org/2001/XMLSchema" xmlns:p="http://schemas.microsoft.com/office/2006/metadata/properties" xmlns:ns2="1a44ba78-fe46-4e23-a690-f25d762ce918" targetNamespace="http://schemas.microsoft.com/office/2006/metadata/properties" ma:root="true" ma:fieldsID="f80475802869f5d73b4a11b11bc21361" ns2:_="">
    <xsd:import namespace="1a44ba78-fe46-4e23-a690-f25d762ce91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44ba78-fe46-4e23-a690-f25d762ce9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1554BAB-BB55-49B7-BA79-B0AB85B29079}"/>
</file>

<file path=customXml/itemProps2.xml><?xml version="1.0" encoding="utf-8"?>
<ds:datastoreItem xmlns:ds="http://schemas.openxmlformats.org/officeDocument/2006/customXml" ds:itemID="{3930623A-7607-42C4-8967-86E4B19B7980}"/>
</file>

<file path=customXml/itemProps3.xml><?xml version="1.0" encoding="utf-8"?>
<ds:datastoreItem xmlns:ds="http://schemas.openxmlformats.org/officeDocument/2006/customXml" ds:itemID="{4ABBCD4E-6369-4349-8306-291F8703D7E9}"/>
</file>

<file path=docProps/app.xml><?xml version="1.0" encoding="utf-8"?>
<Properties xmlns="http://schemas.openxmlformats.org/officeDocument/2006/extended-properties" xmlns:vt="http://schemas.openxmlformats.org/officeDocument/2006/docPropsVTypes">
  <Template>DfT Print Master A4</Template>
  <TotalTime>3864</TotalTime>
  <Words>4949</Words>
  <Application>Microsoft Macintosh PowerPoint</Application>
  <PresentationFormat>Widescreen</PresentationFormat>
  <Paragraphs>484</Paragraphs>
  <Slides>44</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Bradley Hand</vt:lpstr>
      <vt:lpstr>Calibri</vt:lpstr>
      <vt:lpstr>Courier New</vt:lpstr>
      <vt:lpstr>Wingdings</vt:lpstr>
      <vt:lpstr>DfT Print Master A4</vt:lpstr>
      <vt:lpstr>TransXChange: Public Transport Information Profile</vt:lpstr>
      <vt:lpstr>Introduction</vt:lpstr>
      <vt:lpstr>Aim of the TransXChange PTI Profile</vt:lpstr>
      <vt:lpstr>Drivers for change</vt:lpstr>
      <vt:lpstr>Survey : Business case for change / proposed changes</vt:lpstr>
      <vt:lpstr>Survey : The audience</vt:lpstr>
      <vt:lpstr>Survey : The audience (broken down)</vt:lpstr>
      <vt:lpstr>Final PTI Profile Proposals</vt:lpstr>
      <vt:lpstr>Survey : Operators</vt:lpstr>
      <vt:lpstr>Final proposals : Operators</vt:lpstr>
      <vt:lpstr>Final proposals : Operators</vt:lpstr>
      <vt:lpstr>Survey : Services and lines</vt:lpstr>
      <vt:lpstr>Survey : Services and lines</vt:lpstr>
      <vt:lpstr>Final proposals : Services and lines</vt:lpstr>
      <vt:lpstr>Final proposals : Unique line reference examples</vt:lpstr>
      <vt:lpstr>Final proposals : Services version numbering</vt:lpstr>
      <vt:lpstr>Final proposals : Direction flags and line descriptions</vt:lpstr>
      <vt:lpstr>Final proposals : Links to legacy systems</vt:lpstr>
      <vt:lpstr>Final proposal : Other aspects of services and lines</vt:lpstr>
      <vt:lpstr>Survey : Stops</vt:lpstr>
      <vt:lpstr>Survey : Stops</vt:lpstr>
      <vt:lpstr>Final proposals : Stops</vt:lpstr>
      <vt:lpstr>Survey : Routes and tracks</vt:lpstr>
      <vt:lpstr>Final proposals : Routes and tracks</vt:lpstr>
      <vt:lpstr>Survey : Serviced organisations</vt:lpstr>
      <vt:lpstr>Survey : Serviced organisations</vt:lpstr>
      <vt:lpstr>Final proposals : Serviced organisations</vt:lpstr>
      <vt:lpstr>Final proposals : Serviced organisations example</vt:lpstr>
      <vt:lpstr>Survey : Vehicle journeys</vt:lpstr>
      <vt:lpstr>Survey : Vehicle journeys</vt:lpstr>
      <vt:lpstr>Final proposals : Vehicle journey operating profile</vt:lpstr>
      <vt:lpstr>Final proposals : Vehicle journey operating profile</vt:lpstr>
      <vt:lpstr>Final proposals : Vehicle journey operating profile</vt:lpstr>
      <vt:lpstr>Final proposals : Vehicle journey operating profile - bank holidays</vt:lpstr>
      <vt:lpstr>Vehicle Journeys – Journeys after midnight</vt:lpstr>
      <vt:lpstr>Final proposals : Vehicle journey information to support Real Time</vt:lpstr>
      <vt:lpstr>Final PTI Profile Proposals</vt:lpstr>
      <vt:lpstr>Journey Pattern Sections and Timing Links - Stops</vt:lpstr>
      <vt:lpstr>Journey Pattern Sections and Timing Links – Run Times</vt:lpstr>
      <vt:lpstr>Journey Pattern Sections and Timing Links – Run Times</vt:lpstr>
      <vt:lpstr>Journey Pattern Sections and Timing Links – Sequence Numbers</vt:lpstr>
      <vt:lpstr>Journey Pattern Sections and Timing Links - Other</vt:lpstr>
      <vt:lpstr>Services – Operating Period</vt:lpstr>
      <vt:lpstr>Comments and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TransXChange: Public Transport Information Profile</dc:title>
  <dc:creator>Stuart Reynolds</dc:creator>
  <cp:lastModifiedBy>Stuart Reynolds</cp:lastModifiedBy>
  <cp:revision>160</cp:revision>
  <cp:lastPrinted>2019-05-13T08:49:42Z</cp:lastPrinted>
  <dcterms:created xsi:type="dcterms:W3CDTF">2019-01-30T18:15:42Z</dcterms:created>
  <dcterms:modified xsi:type="dcterms:W3CDTF">2019-09-03T23:48:33Z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0x010100CF6A8CC73B4329458FB6E3114F62C339</vt:lpwstr>
  </property>
</Properties>
</file>